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58" r:id="rId3"/>
    <p:sldId id="278" r:id="rId4"/>
    <p:sldId id="275" r:id="rId5"/>
    <p:sldId id="264" r:id="rId6"/>
    <p:sldId id="265" r:id="rId7"/>
    <p:sldId id="276" r:id="rId8"/>
    <p:sldId id="266" r:id="rId9"/>
    <p:sldId id="267" r:id="rId10"/>
    <p:sldId id="268" r:id="rId11"/>
    <p:sldId id="269" r:id="rId12"/>
    <p:sldId id="277" r:id="rId13"/>
    <p:sldId id="280" r:id="rId14"/>
    <p:sldId id="271" r:id="rId15"/>
    <p:sldId id="262" r:id="rId16"/>
    <p:sldId id="263" r:id="rId17"/>
    <p:sldId id="270" r:id="rId18"/>
    <p:sldId id="279" r:id="rId19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>
          <p15:clr>
            <a:srgbClr val="A4A3A4"/>
          </p15:clr>
        </p15:guide>
        <p15:guide id="2" orient="horz" pos="2165">
          <p15:clr>
            <a:srgbClr val="A4A3A4"/>
          </p15:clr>
        </p15:guide>
        <p15:guide id="3" pos="4173">
          <p15:clr>
            <a:srgbClr val="A4A3A4"/>
          </p15:clr>
        </p15:guide>
        <p15:guide id="4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91" autoAdjust="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1076"/>
        <p:guide orient="horz" pos="2165"/>
        <p:guide pos="4173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DB9D7B-1890-4FD7-BC86-8CB5CEEDD7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375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Geneva" pitchFamily="-52" charset="-128"/>
        <a:cs typeface="Geneva" pitchFamily="-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0F3D16-83E7-40D5-9A5E-89DC88271450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  <a:ea typeface="Geneva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Patiententransportzüge </a:t>
            </a:r>
          </a:p>
          <a:p>
            <a:r>
              <a:rPr lang="de-DE" dirty="0" smtClean="0"/>
              <a:t>Bereitschaften der überörtlichen Hilfe aus</a:t>
            </a:r>
            <a:r>
              <a:rPr lang="de-DE" baseline="0" dirty="0" smtClean="0"/>
              <a:t> </a:t>
            </a:r>
            <a:r>
              <a:rPr lang="de-DE" dirty="0" smtClean="0"/>
              <a:t>dem Bereich Feuerschutz und Hilfeleistung</a:t>
            </a:r>
          </a:p>
          <a:p>
            <a:r>
              <a:rPr lang="de-DE" dirty="0" smtClean="0"/>
              <a:t>Wasserrettungszüge</a:t>
            </a:r>
            <a:r>
              <a:rPr lang="de-DE" baseline="0" dirty="0" smtClean="0"/>
              <a:t> der DLRG</a:t>
            </a:r>
          </a:p>
          <a:p>
            <a:r>
              <a:rPr lang="de-DE" baseline="0" dirty="0" smtClean="0"/>
              <a:t>Einsatzeinheiten und Betreuungsplatz-Bereitschaften der Hilfsorganisationen</a:t>
            </a:r>
          </a:p>
          <a:p>
            <a:r>
              <a:rPr lang="de-DE" baseline="0" dirty="0" smtClean="0"/>
              <a:t>Wasserförderzüge etc.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38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129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43558"/>
            <a:ext cx="7772400" cy="1102519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004687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10B-88F3-4426-A2D2-ECC17CC1CF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129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CC66-9F40-439B-BB98-F522312BF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992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5D2B-56A6-4866-B9A6-89C4CEA2A1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420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85178" y="1545432"/>
            <a:ext cx="3956050" cy="30789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503548" y="1545637"/>
            <a:ext cx="3956050" cy="30789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88B3-8A96-46DF-BB3A-26CC192FB7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11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34BF-9624-4331-8CB5-EB302FC0F3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626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8186-900E-4848-A3C3-D341F5ED65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08AD-2E7D-4B61-B604-38C8870A6E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96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49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3653"/>
            <a:ext cx="80645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03748"/>
            <a:ext cx="8064500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1028" name="Picture 12" descr="absender_rg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03" y="171450"/>
            <a:ext cx="1388745" cy="43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4840002"/>
            <a:ext cx="4176712" cy="2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/>
            </a:lvl1pPr>
          </a:lstStyle>
          <a:p>
            <a:pPr>
              <a:defRPr/>
            </a:pPr>
            <a:r>
              <a:rPr lang="de-DE" altLang="de-DE" smtClean="0"/>
              <a:t>Lernender Staat – Lernende Bezirksregierung</a:t>
            </a:r>
            <a:endParaRPr lang="de-DE" altLang="de-DE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4839891"/>
            <a:ext cx="288925" cy="2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/>
            </a:lvl1pPr>
          </a:lstStyle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Geneva" pitchFamily="-52" charset="-128"/>
          <a:cs typeface="Geneva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Geneva" pitchFamily="-52" charset="-128"/>
          <a:cs typeface="Geneva" pitchFamily="-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9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Geneva" pitchFamily="9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96" charset="0"/>
          <a:ea typeface="Geneva" pitchFamily="9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96" charset="0"/>
          <a:ea typeface="Geneva" pitchFamily="9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96" charset="0"/>
          <a:ea typeface="Geneva" pitchFamily="9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96" charset="0"/>
          <a:ea typeface="Geneva" pitchFamily="9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96" charset="0"/>
          <a:ea typeface="Geneva" pitchFamily="9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96" charset="0"/>
          <a:ea typeface="Geneva" pitchFamily="96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Titelf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7325"/>
          <a:stretch/>
        </p:blipFill>
        <p:spPr bwMode="auto">
          <a:xfrm>
            <a:off x="4763" y="895350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80097"/>
            <a:ext cx="8229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altLang="de-DE" smtClean="0"/>
              <a:t>Titel</a:t>
            </a:r>
          </a:p>
          <a:p>
            <a:pPr lvl="2"/>
            <a:r>
              <a:rPr lang="de-DE" altLang="de-DE" smtClean="0"/>
              <a:t>Untertitel</a:t>
            </a:r>
          </a:p>
          <a:p>
            <a:pPr lvl="3"/>
            <a:r>
              <a:rPr lang="de-DE" altLang="de-DE" smtClean="0"/>
              <a:t>Ort, Datum</a:t>
            </a:r>
          </a:p>
        </p:txBody>
      </p:sp>
      <p:pic>
        <p:nvPicPr>
          <p:cNvPr id="6" name="Picture 6" descr="absender_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5750"/>
            <a:ext cx="1543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Geneva" pitchFamily="-52" charset="-128"/>
          <a:cs typeface="Geneva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Geneva" pitchFamily="-52" charset="-128"/>
          <a:cs typeface="Geneva" pitchFamily="-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Geneva" pitchFamily="9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j-lt"/>
          <a:ea typeface="Geneva" pitchFamily="9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Geneva" pitchFamily="9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9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9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9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9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96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39750" y="2913621"/>
            <a:ext cx="8064500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 sz="1600" b="1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1pPr>
            <a:lvl2pPr marL="37931725" indent="-37474525" eaLnBrk="0" hangingPunct="0">
              <a:spcBef>
                <a:spcPct val="20000"/>
              </a:spcBef>
              <a:defRPr sz="32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b="0" dirty="0">
              <a:latin typeface="Arial-BoldMT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2751770"/>
            <a:ext cx="8712460" cy="43219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de-DE" sz="2800" b="0" dirty="0" smtClean="0"/>
              <a:t>Hochwasserschutz (</a:t>
            </a:r>
            <a:r>
              <a:rPr lang="de-DE" altLang="de-DE" sz="2800" b="0" dirty="0" err="1" smtClean="0"/>
              <a:t>Lippeeinzugsbereich</a:t>
            </a:r>
            <a:r>
              <a:rPr lang="de-DE" altLang="de-DE" sz="2800" b="0" dirty="0" smtClean="0"/>
              <a:t> | Hagen ) </a:t>
            </a:r>
            <a:br>
              <a:rPr lang="de-DE" altLang="de-DE" sz="2800" b="0" dirty="0" smtClean="0"/>
            </a:br>
            <a:r>
              <a:rPr lang="de-DE" altLang="de-DE" sz="2800" b="0" dirty="0" smtClean="0"/>
              <a:t>aus Sicht der Bezirksregierung Arnsberg: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r>
              <a:rPr lang="de-DE" altLang="de-DE" sz="2800" dirty="0" smtClean="0"/>
              <a:t>Unsichere Zukunft bedarf 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prospektiver</a:t>
            </a:r>
            <a:r>
              <a:rPr lang="de-DE" altLang="de-DE" sz="2800" dirty="0" smtClean="0"/>
              <a:t> risikobasierter Planung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de-DE" sz="1800" b="0" dirty="0" smtClean="0">
                <a:latin typeface="Arial-BoldMT" charset="0"/>
              </a:rPr>
              <a:t>Recklinghausen, 18.11.2021</a:t>
            </a:r>
            <a:endParaRPr lang="de-DE" altLang="de-DE" sz="1800" b="0" dirty="0">
              <a:latin typeface="Arial-Bold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39750" y="915417"/>
            <a:ext cx="8604249" cy="39619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Regionalplanung</a:t>
            </a:r>
            <a:b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1217" y="1167594"/>
            <a:ext cx="8284215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Festlegung von Vorrang- und Vorbehaltsgebieten zukünftig </a:t>
            </a:r>
          </a:p>
          <a:p>
            <a:pPr marL="623888" lvl="1" indent="-35560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	Gefährdungsintensität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(wie </a:t>
            </a:r>
            <a:r>
              <a:rPr lang="de-DE" altLang="de-DE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Einstautiefe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Fließgeschwindigkeit) </a:t>
            </a:r>
          </a:p>
          <a:p>
            <a:pPr marL="623888" lvl="1" indent="-35560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• •	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Verwundbarkeit unterschiedlicher Raumnutzungen sowie </a:t>
            </a:r>
          </a:p>
          <a:p>
            <a:pPr marL="623888" lvl="1" indent="-35560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• •	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Gebiete zur Risikovorsorge (z.B. überörtlich bedeutsame Abflussleitbahnen) berücksichtigen.</a:t>
            </a:r>
          </a:p>
          <a:p>
            <a:pPr marL="623888" lvl="1" indent="-35560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• •	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Besondere Schutzwürdigkeit kritischer Infrastrukturen stärker beachten, da bei Funktionsausfällen mit weitreichenden Kaskadeneffekten auch außerhalb der unmittelbar betroffenen Gebiete zu rechnen ist.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9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00252" y="663539"/>
            <a:ext cx="8643747" cy="396044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Bauleitplanung | Örtliche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Planungen</a:t>
            </a:r>
            <a:b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11217" y="915566"/>
            <a:ext cx="82842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Umweltprüfungen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 2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Abs. 4 BauGB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haben seit 2018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Anfälligkeit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der Planung gegenüber Katastrophenrisiken und schweren Unfällen zu untersuchen. </a:t>
            </a:r>
          </a:p>
          <a:p>
            <a:pPr marL="268288" lvl="1" indent="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Aber:</a:t>
            </a:r>
          </a:p>
          <a:p>
            <a:pPr marL="268288" lvl="1" indent="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Alte FNP?</a:t>
            </a:r>
          </a:p>
          <a:p>
            <a:pPr marL="268288" lvl="1" indent="0"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Abwägungen? Verschiedene Nutzungsansprüche?</a:t>
            </a:r>
          </a:p>
          <a:p>
            <a:pPr marL="268288" lvl="1" indent="0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Ausreichende Evidenzbasis bei Kommunen zum Umgang mit Naturgefahren? </a:t>
            </a: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Interkommunale Zusammenarbeit: Den ganzen </a:t>
            </a: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Fluß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im Blick</a:t>
            </a: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8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Individuelle“ Gefährdungspotentiale auf Basis Ursachen, Folgen, Wahrscheinlichkeiten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D.h.: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572" y="1455626"/>
            <a:ext cx="7884678" cy="3027078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</a:t>
            </a: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Bauleitplanungen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Hochwasserangepasste Bauweisen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Anwendung Konzept „Schwammstadt “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Technischer und ökologischer Hochwasserschutz, um</a:t>
            </a:r>
            <a:b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Hochwasserrückhalt verbessern </a:t>
            </a: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Interkommunale Sicht. Hochwasser kennen keine Stadtgrenzen.</a:t>
            </a:r>
            <a:endParaRPr lang="de-DE" alt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872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0252" y="915417"/>
            <a:ext cx="8643747" cy="39619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Wasserwirtschaft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1217" y="1167594"/>
            <a:ext cx="8284215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Gefahren- 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Risikoarten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 74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WHG 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basieren auf „gleitenden Zeitreihen“ vergangener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Ereignisse.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in der Lage, prospektiv klimawandelbedingte  Veränderungen einzubeziehen.</a:t>
            </a:r>
            <a:b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Bayern </a:t>
            </a: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 haben deshalb „Klimazuschläge“ bei HQ100 von 15% auf Durchfluss eingeführt.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Gilt auch für Überschwemmungsgebiete nach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 78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WHG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Niederschlag-Abfluss (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N-A)-Modelle einbeziehen, die mit klimamodellgetriebenen Eingangsdaten operieren, um Möglichkeitsraum für künftige Hochwasser vorausschauend aufzuzeigen.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Starkregen unterliegt der kommunalen Abwasserbeseitigung, da es nach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 54 </a:t>
            </a: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WHG nicht als Hochwasser, sondern als Niederschlagswasser und damit Abwasser gilt. </a:t>
            </a: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Kommunale Abwasserbeseitigungskonzepte fortschreiben.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800" b="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tabLst>
                <a:tab pos="2870200" algn="l"/>
                <a:tab pos="3136900" algn="l"/>
              </a:tabLst>
              <a:defRPr/>
            </a:pP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253" y="1167594"/>
            <a:ext cx="828421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>
              <a:buNone/>
            </a:pPr>
            <a:endParaRPr 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neuen Dimensionen von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vielen Ereignissen (Starkregen Dortmund 2008, Münster 2014, Starkwind Kyrill 2007, Ela 2014, Hochwasser Hagen &amp; Eifel 2021, Hitze Mitteleuropa 2003)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sind nicht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für möglich gehalten worden. Entsprechend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Bedarfsplanung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Einsatztraining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Berücksichtigung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des Ausfalls kritischer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Infrastrukturen anpassen.</a:t>
            </a:r>
          </a:p>
          <a:p>
            <a:pPr>
              <a:buNone/>
            </a:pP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&amp; personelle Bedarfsplanung der Feuerwehren, Katastrophenschutzpläne &amp; Einsatztrainings sollten </a:t>
            </a:r>
            <a:r>
              <a:rPr lang="de-DE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szenarienbasiert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auch Einsatzlagen abbilden, die (bisher) nicht auftraten, aber klimawandelbedingt (oder aus anderen Gründen wie Cyberangriffe) möglich sein können.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253" y="915417"/>
            <a:ext cx="8064698" cy="432197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Katastrophenschutz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3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253" y="1419623"/>
            <a:ext cx="828421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►"/>
            </a:pP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Standortsuche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für Feuerwehr orientiert sich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bislang am Ziel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optimaler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Abdeckung des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Einsatzgebietes zur Einhaltung der Nothilfefrist.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Zukünftig berücksichtigen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, ob Standorte selber gefährdet sein können. 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Selbsthilfefähigkeit der Bevölkerung </a:t>
            </a: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stärken, Gefahrenbewusstsein. u.a.</a:t>
            </a:r>
          </a:p>
          <a:p>
            <a:pPr marL="342900" indent="-342900">
              <a:buFont typeface="Arial" panose="020B0604020202020204" pitchFamily="34" charset="0"/>
              <a:buChar char="►"/>
            </a:pPr>
            <a:endParaRPr 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►"/>
            </a:pPr>
            <a:r>
              <a:rPr 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Verbesserung der Hochwasservorhersage (Erweiterung des Pegelnetzes, Zusammenarbeit mit Deutschem Wetterdienst).</a:t>
            </a: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35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0252" y="915417"/>
            <a:ext cx="8643747" cy="648221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Klimaanpassung ist das eine.</a:t>
            </a:r>
            <a:b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Klimaschutz ist das andere.</a:t>
            </a:r>
            <a:b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1217" y="1707654"/>
            <a:ext cx="8284215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Kommunen und Regionen haben besondere Verantwortung.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Kommunen müssen dazu budgetmäßig ertüchtigt werden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Alle müssen beim Klimaschutz, bei Klimaanpassung schneller werden.</a:t>
            </a:r>
            <a:endParaRPr lang="de-DE" alt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181972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665110"/>
            <a:ext cx="6242663" cy="41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500253" y="627534"/>
            <a:ext cx="806469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I. Neue nicht für möglich gehaltene klimawandelbedingte Dimensionen </a:t>
            </a:r>
            <a:endParaRPr lang="de-DE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4" b="2469"/>
          <a:stretch/>
        </p:blipFill>
        <p:spPr>
          <a:xfrm>
            <a:off x="0" y="1641739"/>
            <a:ext cx="9144000" cy="35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253" y="1167594"/>
            <a:ext cx="8284215" cy="10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Hochwasser(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schutz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b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de-DE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Lippeeinzugsbereich</a:t>
            </a:r>
            <a:r>
              <a:rPr lang="de-DE" altLang="de-DE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altLang="de-DE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Hochwasser(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schutz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Hagen.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de-DE" alt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Lippeeinzugsbereich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= überwiegend typisches Flachlandgebiet mit ausgeprägten Auen. Lippe mit geringem Gefälle.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Aber auch außergewöhnlichen Hochwasserereignissen (Juli 1965)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Konsequenzen.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Hagen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Bergland.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Innenstadt liegt im Talkessel der Volme.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Seitengewässer = Kerbtalgewässer mit Hangneigungen von 12% und mehr. Extremer Wasserabfluss mit Erd-Geröll-Massen in den 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essel. Alpiner Charakter.</a:t>
            </a:r>
            <a:r>
              <a:rPr lang="de-DE" altLang="de-DE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Hochwasseralarmpläne mit Schwerpunkt Schutz und Evakuierung der Bevölkerung. Objektschutz weniger.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AutoNum type="arabicPeriod"/>
              <a:defRPr/>
            </a:pPr>
            <a:endParaRPr lang="de-DE" alt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253" y="735546"/>
            <a:ext cx="8064698" cy="432197"/>
          </a:xfrm>
        </p:spPr>
        <p:txBody>
          <a:bodyPr/>
          <a:lstStyle/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II. Kurzer Rückblick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22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275606"/>
            <a:ext cx="8284215" cy="10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Allgemein: Resilienz erhöhen – Staat, Wirtschaft, Gesellschaft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Warnmeldemanagement modernisieren (vor und während Krise)</a:t>
            </a: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Vorhaltung Krisenstab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Ständige + ereignisbezogene Mitglieder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Übungen Krisenstab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Vernetzung innerhalb der Bez. Reg.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Vorbereitung Großeinsatzlagen/Katastrophen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KatS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-Konzepte des Landes sind 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gegenseitiger Hilfe 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NRW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Koordinierte Hilfe innerhalb des </a:t>
            </a:r>
            <a:r>
              <a:rPr lang="de-DE" altLang="de-DE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Reg.bezirks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/Landes unter 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koordinierender Funktion der Bezirksregierung (Dez. 22)</a:t>
            </a:r>
            <a:r>
              <a:rPr lang="de-DE" altLang="de-DE" sz="1800" b="0" dirty="0" smtClean="0"/>
              <a:t> </a:t>
            </a:r>
            <a:endParaRPr lang="de-DE" altLang="de-DE" sz="1800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540" y="915417"/>
            <a:ext cx="8643747" cy="360189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Krisenmanagement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vor, während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Extremwetterereignissen 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73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540" y="807554"/>
            <a:ext cx="8284215" cy="10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b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Beobachtung und Bewertung der Lage unter Einbeziehung beteiligter Fachdezernate (Bündelung)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Erstellung Lageübersicht aus Berichten Kreise u. kreisfreier Städte 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für Kreise, kreisfreie 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Städte 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inisterien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Entsendung von Einheiten auf Anforderung/Anordnung im Bezirk, 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auch landes- und bundesweit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nach Prioritäten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Berücksichtigung von Reserven </a:t>
            </a:r>
            <a:r>
              <a:rPr lang="de-DE" altLang="de-DE" sz="1800" b="0" dirty="0"/>
              <a:t/>
            </a:r>
            <a:br>
              <a:rPr lang="de-DE" altLang="de-DE" sz="1800" b="0" dirty="0"/>
            </a:br>
            <a:r>
              <a:rPr lang="de-DE" altLang="de-DE" sz="1800" b="0" dirty="0" smtClean="0"/>
              <a:t>- Voralarmierung von Einheiten</a:t>
            </a: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39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540" y="591530"/>
            <a:ext cx="8284215" cy="10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endParaRPr lang="de-DE" altLang="de-DE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31540" y="1383618"/>
            <a:ext cx="8064500" cy="331910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/>
              <a:t>Hilfestellung speziell für </a:t>
            </a:r>
            <a:r>
              <a:rPr lang="de-DE" sz="1600" dirty="0" smtClean="0"/>
              <a:t>Hagen (Juli 2021)</a:t>
            </a:r>
            <a:endParaRPr lang="de-DE" sz="1600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600" b="0" dirty="0" smtClean="0"/>
              <a:t>Entsendung des stellvertretenden Bezirksbrandmeisters als Kontaktperson zur Einsatzleitung der Stadt Hagen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600" b="0" dirty="0" smtClean="0"/>
              <a:t>Entsendung von Einheiten der Landeskonzepte auf Anforderung der Stadt Hagen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Insgesamt ca. </a:t>
            </a:r>
            <a:r>
              <a:rPr lang="de-DE" sz="1600" b="1" dirty="0" smtClean="0"/>
              <a:t>650</a:t>
            </a:r>
            <a:r>
              <a:rPr lang="de-DE" sz="1600" dirty="0" smtClean="0"/>
              <a:t> Einsatzkräfte mit 15 Einheiten aus dem Bereich Brand- und Katastrophenschutz am 14. und 15. Juli auch aus anderen Bezirken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Davon innerhalb der ersten Stunden beginnend ab 05:40h Uhr 211 Einsatzkräfte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600" dirty="0" smtClean="0"/>
              <a:t>Berücksichtigung von Reserven durch Voralarmierung von 2 Wasserrettungs-zügen mit je 48 Einsatzkräften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600" b="0" dirty="0" smtClean="0"/>
              <a:t>Darüber hinaus Entsendung in den eigenen Bezirk als auch landesweit / bundesweit während des gesamten Zeitraums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Entsendung von ca. 1500 Einsatzkräften in 39 Einheiten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/>
              <a:t>Personalorganisation für die Personenauskunftsstelle NRW aus dem Bezirk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594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6257" y="807554"/>
            <a:ext cx="8284215" cy="10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b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Nachbetrachtung/Auswertung Ereignisse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Intern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Extern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Aufgabe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Koordinierung von Verwaltungshandeln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Förderprogramme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Beratung</a:t>
            </a:r>
            <a:b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Bearbeitung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Rückkehr in Alltagsorganisation</a:t>
            </a:r>
            <a:endParaRPr lang="de-DE" altLang="de-DE" sz="18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40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2967" y="1563638"/>
            <a:ext cx="82842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Neue nicht für möglich gehaltene klimabedingte Dimensionen und unsichere/unwägbare Zukunft.</a:t>
            </a:r>
            <a:b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„Individuelle“ prospektive risikobasierte Planungen.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Hochwasserschutz komplex:</a:t>
            </a:r>
            <a:b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Vielzahl von „Stellschrauben“ und Wirkungszusammenhängen.</a:t>
            </a: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Einige Hinweise/Beispiele: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Resilienz als neues Leitbild von Planung</a:t>
            </a: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altLang="de-DE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Regionalplanung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Wasserwirtschaft	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Bauleitplanung/Örtliche Planungen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300"/>
              </a:spcAft>
              <a:tabLst>
                <a:tab pos="2870200" algn="l"/>
                <a:tab pos="3136900" algn="l"/>
              </a:tabLst>
              <a:defRPr/>
            </a:pPr>
            <a:r>
              <a:rPr lang="de-DE" altLang="de-DE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Katastrophenschutz </a:t>
            </a:r>
            <a:endParaRPr lang="de-DE" altLang="de-DE" sz="1600" b="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11217" y="735397"/>
            <a:ext cx="806469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III. Unsichere </a:t>
            </a:r>
            <a:r>
              <a:rPr lang="de-DE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Zukünfte</a:t>
            </a: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– Neue Antworten durch </a:t>
            </a:r>
            <a:r>
              <a:rPr lang="de-DE" alt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prospektive</a:t>
            </a:r>
            <a:r>
              <a:rPr lang="de-DE" altLang="de-DE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risikobasierte Planung notwendig </a:t>
            </a:r>
            <a:endParaRPr lang="de-DE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2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0252" y="915417"/>
            <a:ext cx="8643747" cy="648221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Resilienz als neues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Leitbild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1217" y="1167594"/>
            <a:ext cx="8284215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0"/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pitchFamily="-112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Resilienz ist mehr als Sicherheit fördern und Gefahren abwehren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tabLst>
                <a:tab pos="2870200" algn="l"/>
                <a:tab pos="3136900" algn="l"/>
              </a:tabLst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Ziel von Resilienz ist der Erwerb von Eigenschaften/Fähigkeiten eines Systems, anpassungsflexibel auf neue Herausforderungen zu reagieren und aus vergangenen Krisen Lern-, Stabilisierungs- und Transformations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rozesse ab- und einzuleiten. 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86260223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intranet">
  <a:themeElements>
    <a:clrScheme name="vorlage_intranet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vorlage_intranet">
      <a:majorFont>
        <a:latin typeface="Arial-BoldMT"/>
        <a:ea typeface=""/>
        <a:cs typeface=""/>
      </a:majorFont>
      <a:minorFont>
        <a:latin typeface="Arial-Bold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lnDef>
  </a:objectDefaults>
  <a:extraClrSchemeLst>
    <a:extraClrScheme>
      <a:clrScheme name="vorlage_intra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seite">
  <a:themeElements>
    <a:clrScheme name="Titelseite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Titelseite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lnDef>
  </a:objectDefaults>
  <a:extraClrSchemeLst>
    <a:extraClrScheme>
      <a:clrScheme name="Titelse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vorlage_intranet</Template>
  <TotalTime>0</TotalTime>
  <Words>987</Words>
  <Application>Microsoft Office PowerPoint</Application>
  <PresentationFormat>Bildschirmpräsentation (16:9)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Arial-BoldMT</vt:lpstr>
      <vt:lpstr>Geneva</vt:lpstr>
      <vt:lpstr>vorlage_intranet</vt:lpstr>
      <vt:lpstr>Titelseite</vt:lpstr>
      <vt:lpstr>PowerPoint-Präsentation</vt:lpstr>
      <vt:lpstr>PowerPoint-Präsentation</vt:lpstr>
      <vt:lpstr>II. Kurzer Rückblick</vt:lpstr>
      <vt:lpstr>2. Krisenmanagement vor, während u. nach Extremwetterereignissen </vt:lpstr>
      <vt:lpstr>PowerPoint-Präsentation</vt:lpstr>
      <vt:lpstr>PowerPoint-Präsentation</vt:lpstr>
      <vt:lpstr>PowerPoint-Präsentation</vt:lpstr>
      <vt:lpstr>PowerPoint-Präsentation</vt:lpstr>
      <vt:lpstr>Resilienz als neues Leitbild</vt:lpstr>
      <vt:lpstr>Regionalplanung  </vt:lpstr>
      <vt:lpstr>Bauleitplanung | Örtliche Planungen </vt:lpstr>
      <vt:lpstr>„Individuelle“ Gefährdungspotentiale auf Basis Ursachen, Folgen, Wahrscheinlichkeiten. D.h.: </vt:lpstr>
      <vt:lpstr>Wasserwirtschaft</vt:lpstr>
      <vt:lpstr>Katastrophenschutz</vt:lpstr>
      <vt:lpstr>PowerPoint-Präsentation</vt:lpstr>
      <vt:lpstr>Klimaanpassung ist das eine. Klimaschutz ist das andere.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Anne Krems</dc:creator>
  <cp:lastModifiedBy>Schulte-Hobein, Johanna</cp:lastModifiedBy>
  <cp:revision>164</cp:revision>
  <dcterms:created xsi:type="dcterms:W3CDTF">2012-04-05T12:46:17Z</dcterms:created>
  <dcterms:modified xsi:type="dcterms:W3CDTF">2022-04-06T06:42:52Z</dcterms:modified>
</cp:coreProperties>
</file>