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2"/>
  </p:notesMasterIdLst>
  <p:sldIdLst>
    <p:sldId id="272" r:id="rId2"/>
    <p:sldId id="256" r:id="rId3"/>
    <p:sldId id="273" r:id="rId4"/>
    <p:sldId id="276" r:id="rId5"/>
    <p:sldId id="274" r:id="rId6"/>
    <p:sldId id="275" r:id="rId7"/>
    <p:sldId id="277" r:id="rId8"/>
    <p:sldId id="278" r:id="rId9"/>
    <p:sldId id="279" r:id="rId10"/>
    <p:sldId id="280" r:id="rId11"/>
  </p:sldIdLst>
  <p:sldSz cx="9144000" cy="6858000" type="screen4x3"/>
  <p:notesSz cx="6797675" cy="9926638"/>
  <p:defaultTextStyle>
    <a:defPPr>
      <a:defRPr lang="de-D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0526" autoAdjust="0"/>
    <p:restoredTop sz="94407" autoAdjust="0"/>
  </p:normalViewPr>
  <p:slideViewPr>
    <p:cSldViewPr>
      <p:cViewPr>
        <p:scale>
          <a:sx n="114" d="100"/>
          <a:sy n="114" d="100"/>
        </p:scale>
        <p:origin x="-83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24" tIns="45863" rIns="91724" bIns="45863" numCol="1" anchor="t" anchorCtr="0" compatLnSpc="1">
            <a:prstTxWarp prst="textNoShape">
              <a:avLst/>
            </a:prstTxWarp>
          </a:bodyPr>
          <a:lstStyle>
            <a:lvl1pPr defTabSz="917251" eaLnBrk="1" hangingPunct="1">
              <a:defRPr sz="1200">
                <a:latin typeface="Arial" charset="0"/>
              </a:defRPr>
            </a:lvl1pPr>
          </a:lstStyle>
          <a:p>
            <a:pPr>
              <a:defRPr/>
            </a:pPr>
            <a:endParaRPr lang="de-DE" altLang="de-DE"/>
          </a:p>
        </p:txBody>
      </p:sp>
      <p:sp>
        <p:nvSpPr>
          <p:cNvPr id="54275" name="Rectangle 3"/>
          <p:cNvSpPr>
            <a:spLocks noGrp="1" noChangeArrowheads="1"/>
          </p:cNvSpPr>
          <p:nvPr>
            <p:ph type="dt" idx="1"/>
          </p:nvPr>
        </p:nvSpPr>
        <p:spPr bwMode="auto">
          <a:xfrm>
            <a:off x="3849688" y="0"/>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24" tIns="45863" rIns="91724" bIns="45863" numCol="1" anchor="t" anchorCtr="0" compatLnSpc="1">
            <a:prstTxWarp prst="textNoShape">
              <a:avLst/>
            </a:prstTxWarp>
          </a:bodyPr>
          <a:lstStyle>
            <a:lvl1pPr algn="r" defTabSz="917251" eaLnBrk="1" hangingPunct="1">
              <a:defRPr sz="1200">
                <a:latin typeface="Arial" charset="0"/>
              </a:defRPr>
            </a:lvl1pPr>
          </a:lstStyle>
          <a:p>
            <a:pPr>
              <a:defRPr/>
            </a:pPr>
            <a:fld id="{2DE7168B-4642-4512-9DB1-4C3F64484EFC}" type="datetimeFigureOut">
              <a:rPr lang="de-DE" altLang="de-DE"/>
              <a:pPr>
                <a:defRPr/>
              </a:pPr>
              <a:t>09.10.2017</a:t>
            </a:fld>
            <a:endParaRPr lang="de-DE" altLang="de-DE"/>
          </a:p>
        </p:txBody>
      </p:sp>
      <p:sp>
        <p:nvSpPr>
          <p:cNvPr id="3076" name="Rectangle 4"/>
          <p:cNvSpPr>
            <a:spLocks noGrp="1" noRot="1" noChangeAspect="1" noChangeArrowheads="1" noTextEdit="1"/>
          </p:cNvSpPr>
          <p:nvPr>
            <p:ph type="sldImg" idx="2"/>
          </p:nvPr>
        </p:nvSpPr>
        <p:spPr bwMode="auto">
          <a:xfrm>
            <a:off x="915988" y="742950"/>
            <a:ext cx="4965700"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4277" name="Rectangle 5"/>
          <p:cNvSpPr>
            <a:spLocks noGrp="1" noChangeArrowheads="1"/>
          </p:cNvSpPr>
          <p:nvPr>
            <p:ph type="body" sz="quarter" idx="3"/>
          </p:nvPr>
        </p:nvSpPr>
        <p:spPr bwMode="auto">
          <a:xfrm>
            <a:off x="679450" y="4714875"/>
            <a:ext cx="5438775" cy="4468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24" tIns="45863" rIns="91724" bIns="45863" numCol="1" anchor="t" anchorCtr="0" compatLnSpc="1">
            <a:prstTxWarp prst="textNoShape">
              <a:avLst/>
            </a:prstTxWarp>
          </a:bodyPr>
          <a:lstStyle/>
          <a:p>
            <a:pPr lvl="0"/>
            <a:r>
              <a:rPr lang="de-DE" altLang="de-DE" noProof="0" smtClean="0"/>
              <a:t>Textmasterformate durch Klicken bearbeiten</a:t>
            </a:r>
          </a:p>
          <a:p>
            <a:pPr lvl="1"/>
            <a:r>
              <a:rPr lang="de-DE" altLang="de-DE" noProof="0" smtClean="0"/>
              <a:t>Zweite Ebene</a:t>
            </a:r>
          </a:p>
          <a:p>
            <a:pPr lvl="2"/>
            <a:r>
              <a:rPr lang="de-DE" altLang="de-DE" noProof="0" smtClean="0"/>
              <a:t>Dritte Ebene</a:t>
            </a:r>
          </a:p>
          <a:p>
            <a:pPr lvl="3"/>
            <a:r>
              <a:rPr lang="de-DE" altLang="de-DE" noProof="0" smtClean="0"/>
              <a:t>Vierte Ebene</a:t>
            </a:r>
          </a:p>
          <a:p>
            <a:pPr lvl="4"/>
            <a:r>
              <a:rPr lang="de-DE" altLang="de-DE" noProof="0" smtClean="0"/>
              <a:t>Fünfte Ebene</a:t>
            </a:r>
          </a:p>
        </p:txBody>
      </p:sp>
      <p:sp>
        <p:nvSpPr>
          <p:cNvPr id="54278" name="Rectangle 6"/>
          <p:cNvSpPr>
            <a:spLocks noGrp="1" noChangeArrowheads="1"/>
          </p:cNvSpPr>
          <p:nvPr>
            <p:ph type="ftr" sz="quarter" idx="4"/>
          </p:nvPr>
        </p:nvSpPr>
        <p:spPr bwMode="auto">
          <a:xfrm>
            <a:off x="0" y="9429750"/>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24" tIns="45863" rIns="91724" bIns="45863" numCol="1" anchor="b" anchorCtr="0" compatLnSpc="1">
            <a:prstTxWarp prst="textNoShape">
              <a:avLst/>
            </a:prstTxWarp>
          </a:bodyPr>
          <a:lstStyle>
            <a:lvl1pPr defTabSz="917251" eaLnBrk="1" hangingPunct="1">
              <a:defRPr sz="1200">
                <a:latin typeface="Arial" charset="0"/>
              </a:defRPr>
            </a:lvl1pPr>
          </a:lstStyle>
          <a:p>
            <a:pPr>
              <a:defRPr/>
            </a:pPr>
            <a:endParaRPr lang="de-DE" altLang="de-DE"/>
          </a:p>
        </p:txBody>
      </p:sp>
      <p:sp>
        <p:nvSpPr>
          <p:cNvPr id="54279" name="Rectangle 7"/>
          <p:cNvSpPr>
            <a:spLocks noGrp="1" noChangeArrowheads="1"/>
          </p:cNvSpPr>
          <p:nvPr>
            <p:ph type="sldNum" sz="quarter" idx="5"/>
          </p:nvPr>
        </p:nvSpPr>
        <p:spPr bwMode="auto">
          <a:xfrm>
            <a:off x="3849688" y="9429750"/>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24" tIns="45863" rIns="91724" bIns="45863" numCol="1" anchor="b" anchorCtr="0" compatLnSpc="1">
            <a:prstTxWarp prst="textNoShape">
              <a:avLst/>
            </a:prstTxWarp>
          </a:bodyPr>
          <a:lstStyle>
            <a:lvl1pPr algn="r" defTabSz="917251" eaLnBrk="1" hangingPunct="1">
              <a:defRPr sz="1200"/>
            </a:lvl1pPr>
          </a:lstStyle>
          <a:p>
            <a:pPr>
              <a:defRPr/>
            </a:pPr>
            <a:fld id="{29319C3B-FF48-468F-809B-AC2F8B77C7B4}" type="slidenum">
              <a:rPr lang="de-DE" altLang="de-DE"/>
              <a:pPr>
                <a:defRPr/>
              </a:pPr>
              <a:t>‹Nr.›</a:t>
            </a:fld>
            <a:endParaRPr lang="de-DE" altLang="de-DE"/>
          </a:p>
        </p:txBody>
      </p:sp>
    </p:spTree>
    <p:extLst>
      <p:ext uri="{BB962C8B-B14F-4D97-AF65-F5344CB8AC3E}">
        <p14:creationId xmlns:p14="http://schemas.microsoft.com/office/powerpoint/2010/main" val="27105205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4" name="Picture 1036" descr="vhs-dortmund-26-11-14-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34125"/>
            <a:ext cx="29162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1028"/>
          <p:cNvSpPr>
            <a:spLocks noChangeArrowheads="1"/>
          </p:cNvSpPr>
          <p:nvPr userDrawn="1"/>
        </p:nvSpPr>
        <p:spPr bwMode="auto">
          <a:xfrm>
            <a:off x="5508625" y="3978275"/>
            <a:ext cx="1042988" cy="1016000"/>
          </a:xfrm>
          <a:prstGeom prst="ellipse">
            <a:avLst/>
          </a:prstGeom>
          <a:solidFill>
            <a:srgbClr val="FF9900">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defRPr/>
            </a:pPr>
            <a:endParaRPr lang="de-DE" altLang="de-DE" smtClean="0">
              <a:cs typeface="Arial" charset="0"/>
            </a:endParaRPr>
          </a:p>
        </p:txBody>
      </p:sp>
      <p:sp>
        <p:nvSpPr>
          <p:cNvPr id="6" name="Oval 1027"/>
          <p:cNvSpPr>
            <a:spLocks noChangeArrowheads="1"/>
          </p:cNvSpPr>
          <p:nvPr userDrawn="1"/>
        </p:nvSpPr>
        <p:spPr bwMode="auto">
          <a:xfrm>
            <a:off x="3708400" y="2085975"/>
            <a:ext cx="2266950" cy="2206625"/>
          </a:xfrm>
          <a:prstGeom prst="ellipse">
            <a:avLst/>
          </a:prstGeom>
          <a:solidFill>
            <a:srgbClr val="FF9900">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defRPr/>
            </a:pPr>
            <a:endParaRPr lang="de-DE" altLang="de-DE" smtClean="0">
              <a:cs typeface="Arial" charset="0"/>
            </a:endParaRPr>
          </a:p>
        </p:txBody>
      </p:sp>
      <p:sp>
        <p:nvSpPr>
          <p:cNvPr id="7" name="Oval 1029"/>
          <p:cNvSpPr>
            <a:spLocks noChangeArrowheads="1"/>
          </p:cNvSpPr>
          <p:nvPr userDrawn="1"/>
        </p:nvSpPr>
        <p:spPr bwMode="auto">
          <a:xfrm>
            <a:off x="5651500" y="20638"/>
            <a:ext cx="3417888" cy="3263900"/>
          </a:xfrm>
          <a:prstGeom prst="ellipse">
            <a:avLst/>
          </a:prstGeom>
          <a:solidFill>
            <a:srgbClr val="FF9900">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defRPr/>
            </a:pPr>
            <a:endParaRPr lang="de-DE" altLang="de-DE" smtClean="0">
              <a:cs typeface="Arial" charset="0"/>
            </a:endParaRPr>
          </a:p>
        </p:txBody>
      </p:sp>
      <p:pic>
        <p:nvPicPr>
          <p:cNvPr id="8" name="Picture 14" descr="10052007 Hoheisel 1 WaDO_Kult_4c_r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740650" y="6237288"/>
            <a:ext cx="140335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685800" y="2130425"/>
            <a:ext cx="7772400" cy="1470025"/>
          </a:xfrm>
        </p:spPr>
        <p:txBody>
          <a:bodyPr/>
          <a:lstStyle/>
          <a:p>
            <a:r>
              <a:rPr lang="de-DE" dirty="0"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9" name="Datumsplatzhalter 3"/>
          <p:cNvSpPr>
            <a:spLocks noGrp="1"/>
          </p:cNvSpPr>
          <p:nvPr>
            <p:ph type="dt" sz="half" idx="10"/>
          </p:nvPr>
        </p:nvSpPr>
        <p:spPr/>
        <p:txBody>
          <a:bodyPr/>
          <a:lstStyle>
            <a:lvl1pPr eaLnBrk="1" fontAlgn="auto" hangingPunct="1">
              <a:spcBef>
                <a:spcPts val="0"/>
              </a:spcBef>
              <a:spcAft>
                <a:spcPts val="0"/>
              </a:spcAft>
              <a:defRPr sz="1200">
                <a:solidFill>
                  <a:schemeClr val="tx1">
                    <a:tint val="75000"/>
                  </a:schemeClr>
                </a:solidFill>
                <a:latin typeface="+mn-lt"/>
              </a:defRPr>
            </a:lvl1pPr>
          </a:lstStyle>
          <a:p>
            <a:pPr>
              <a:defRPr/>
            </a:pPr>
            <a:fld id="{3B7EF4C5-E45B-4389-BEE2-80695DCD14D8}" type="datetimeFigureOut">
              <a:rPr lang="de-DE"/>
              <a:pPr>
                <a:defRPr/>
              </a:pPr>
              <a:t>09.10.2017</a:t>
            </a:fld>
            <a:endParaRPr lang="de-DE"/>
          </a:p>
        </p:txBody>
      </p:sp>
      <p:sp>
        <p:nvSpPr>
          <p:cNvPr id="10" name="Fußzeilenplatzhalter 4"/>
          <p:cNvSpPr>
            <a:spLocks noGrp="1"/>
          </p:cNvSpPr>
          <p:nvPr>
            <p:ph type="ftr" sz="quarter" idx="11"/>
          </p:nvPr>
        </p:nvSpPr>
        <p:spPr/>
        <p:txBody>
          <a:bodyP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de-DE"/>
          </a:p>
        </p:txBody>
      </p:sp>
      <p:sp>
        <p:nvSpPr>
          <p:cNvPr id="11" name="Foliennummernplatzhalter 5"/>
          <p:cNvSpPr>
            <a:spLocks noGrp="1"/>
          </p:cNvSpPr>
          <p:nvPr>
            <p:ph type="sldNum" sz="quarter" idx="12"/>
          </p:nvPr>
        </p:nvSpPr>
        <p:spPr/>
        <p:txBody>
          <a:bodyPr/>
          <a:lstStyle>
            <a:lvl1pPr>
              <a:defRPr/>
            </a:lvl1pPr>
          </a:lstStyle>
          <a:p>
            <a:pPr>
              <a:defRPr/>
            </a:pPr>
            <a:fld id="{B9B0BF01-5348-4404-9513-078823972A8D}" type="slidenum">
              <a:rPr lang="de-DE" altLang="de-DE"/>
              <a:pPr>
                <a:defRPr/>
              </a:pPr>
              <a:t>‹Nr.›</a:t>
            </a:fld>
            <a:endParaRPr lang="de-DE" altLang="de-DE"/>
          </a:p>
        </p:txBody>
      </p:sp>
    </p:spTree>
    <p:extLst>
      <p:ext uri="{BB962C8B-B14F-4D97-AF65-F5344CB8AC3E}">
        <p14:creationId xmlns:p14="http://schemas.microsoft.com/office/powerpoint/2010/main" val="425138677"/>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AF01F3F-E052-44D0-BD57-4BB67D84BB35}" type="datetimeFigureOut">
              <a:rPr lang="de-DE" smtClean="0"/>
              <a:t>09.10.2017</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4913E53-CEE8-4F03-A112-9D632FD365D0}" type="slidenum">
              <a:rPr lang="de-DE" smtClean="0"/>
              <a:t>‹Nr.›</a:t>
            </a:fld>
            <a:endParaRPr lang="de-DE"/>
          </a:p>
        </p:txBody>
      </p:sp>
    </p:spTree>
    <p:extLst>
      <p:ext uri="{BB962C8B-B14F-4D97-AF65-F5344CB8AC3E}">
        <p14:creationId xmlns:p14="http://schemas.microsoft.com/office/powerpoint/2010/main" val="378492901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7" name="Textplatzhalter 2"/>
          <p:cNvSpPr>
            <a:spLocks noGrp="1"/>
          </p:cNvSpPr>
          <p:nvPr>
            <p:ph type="body" idx="1"/>
          </p:nvPr>
        </p:nvSpPr>
        <p:spPr bwMode="auto">
          <a:xfrm>
            <a:off x="468313" y="15573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2" name="Datumsplatzhalter 3"/>
          <p:cNvSpPr>
            <a:spLocks noGrp="1"/>
          </p:cNvSpPr>
          <p:nvPr>
            <p:ph type="dt" sz="half" idx="2"/>
          </p:nvPr>
        </p:nvSpPr>
        <p:spPr>
          <a:xfrm>
            <a:off x="0" y="-26988"/>
            <a:ext cx="0" cy="0"/>
          </a:xfrm>
          <a:prstGeom prst="rect">
            <a:avLst/>
          </a:prstGeom>
        </p:spPr>
        <p:txBody>
          <a:bodyPr vert="horz" lIns="91440" tIns="45720" rIns="91440" bIns="45720" rtlCol="0" anchor="ctr"/>
          <a:lstStyle>
            <a:lvl1pPr eaLnBrk="1" fontAlgn="auto" hangingPunct="1">
              <a:spcBef>
                <a:spcPts val="0"/>
              </a:spcBef>
              <a:spcAft>
                <a:spcPts val="0"/>
              </a:spcAft>
              <a:defRPr sz="1200">
                <a:solidFill>
                  <a:schemeClr val="tx1">
                    <a:tint val="75000"/>
                  </a:schemeClr>
                </a:solidFill>
                <a:latin typeface="+mn-lt"/>
              </a:defRPr>
            </a:lvl1pPr>
          </a:lstStyle>
          <a:p>
            <a:pPr>
              <a:defRPr/>
            </a:pPr>
            <a:fld id="{99D4D2B3-F683-44EF-90F4-7762A79822FE}" type="datetimeFigureOut">
              <a:rPr lang="de-DE"/>
              <a:pPr>
                <a:defRPr/>
              </a:pPr>
              <a:t>09.10.2017</a:t>
            </a:fld>
            <a:endParaRPr lang="de-DE"/>
          </a:p>
        </p:txBody>
      </p:sp>
      <p:sp>
        <p:nvSpPr>
          <p:cNvPr id="13" name="Fußzeilenplatzhalter 4"/>
          <p:cNvSpPr>
            <a:spLocks noGrp="1"/>
          </p:cNvSpPr>
          <p:nvPr>
            <p:ph type="ftr" sz="quarter" idx="3"/>
          </p:nvPr>
        </p:nvSpPr>
        <p:spPr>
          <a:xfrm>
            <a:off x="0" y="-26988"/>
            <a:ext cx="0" cy="0"/>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de-DE"/>
          </a:p>
        </p:txBody>
      </p:sp>
      <p:sp>
        <p:nvSpPr>
          <p:cNvPr id="14" name="Foliennummernplatzhalter 5"/>
          <p:cNvSpPr>
            <a:spLocks noGrp="1"/>
          </p:cNvSpPr>
          <p:nvPr>
            <p:ph type="sldNum" sz="quarter" idx="4"/>
          </p:nvPr>
        </p:nvSpPr>
        <p:spPr>
          <a:xfrm>
            <a:off x="0" y="-26988"/>
            <a:ext cx="0" cy="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AD76789-7168-4B02-B02C-D3320D4809B4}"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sldLayoutIdLst>
    <p:sldLayoutId id="2147483762" r:id="rId1"/>
    <p:sldLayoutId id="2147483763" r:id="rId2"/>
  </p:sldLayoutIdLst>
  <p:transition spd="slow"/>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biberaz.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feld 4"/>
          <p:cNvSpPr txBox="1">
            <a:spLocks noChangeArrowheads="1"/>
          </p:cNvSpPr>
          <p:nvPr/>
        </p:nvSpPr>
        <p:spPr bwMode="auto">
          <a:xfrm>
            <a:off x="468312" y="260350"/>
            <a:ext cx="8064128"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u="sng" dirty="0" smtClean="0"/>
              <a:t>18. Weiterbildungstag Ruhr • 6.9.2017 • Soest</a:t>
            </a:r>
          </a:p>
          <a:p>
            <a:pPr eaLnBrk="1" hangingPunct="1">
              <a:spcBef>
                <a:spcPct val="0"/>
              </a:spcBef>
              <a:buFontTx/>
              <a:buNone/>
            </a:pPr>
            <a:r>
              <a:rPr lang="de-DE" altLang="de-DE" sz="2800" dirty="0" smtClean="0"/>
              <a:t>AG Weiterbildungsberatung</a:t>
            </a:r>
          </a:p>
          <a:p>
            <a:pPr eaLnBrk="1" hangingPunct="1">
              <a:lnSpc>
                <a:spcPct val="150000"/>
              </a:lnSpc>
              <a:spcBef>
                <a:spcPct val="0"/>
              </a:spcBef>
              <a:buFontTx/>
              <a:buNone/>
            </a:pPr>
            <a:r>
              <a:rPr lang="de-DE" altLang="de-DE" sz="3600" dirty="0" smtClean="0">
                <a:solidFill>
                  <a:schemeClr val="tx2">
                    <a:lumMod val="60000"/>
                    <a:lumOff val="40000"/>
                  </a:schemeClr>
                </a:solidFill>
              </a:rPr>
              <a:t>Weiterbildungsberatung in Sozialräumen</a:t>
            </a:r>
            <a:endParaRPr lang="de-DE" altLang="de-DE" sz="3600" dirty="0">
              <a:solidFill>
                <a:schemeClr val="tx2">
                  <a:lumMod val="60000"/>
                  <a:lumOff val="40000"/>
                </a:schemeClr>
              </a:solidFill>
            </a:endParaRPr>
          </a:p>
        </p:txBody>
      </p:sp>
      <p:sp>
        <p:nvSpPr>
          <p:cNvPr id="2" name="Textfeld 1"/>
          <p:cNvSpPr txBox="1"/>
          <p:nvPr/>
        </p:nvSpPr>
        <p:spPr>
          <a:xfrm>
            <a:off x="464527" y="3068960"/>
            <a:ext cx="7921252" cy="1908215"/>
          </a:xfrm>
          <a:prstGeom prst="rect">
            <a:avLst/>
          </a:prstGeom>
          <a:noFill/>
        </p:spPr>
        <p:txBody>
          <a:bodyPr wrap="square">
            <a:spAutoFit/>
          </a:bodyPr>
          <a:lstStyle/>
          <a:p>
            <a:pPr>
              <a:defRPr/>
            </a:pPr>
            <a:r>
              <a:rPr lang="de-DE" sz="2800" b="1" dirty="0">
                <a:latin typeface="+mj-lt"/>
              </a:rPr>
              <a:t>Agenda:</a:t>
            </a:r>
          </a:p>
          <a:p>
            <a:pPr marL="285750" indent="-285750" defTabSz="985838">
              <a:buFont typeface="Wingdings" panose="05000000000000000000" pitchFamily="2" charset="2"/>
              <a:buChar char="§"/>
              <a:tabLst>
                <a:tab pos="1973263" algn="l"/>
              </a:tabLst>
              <a:defRPr/>
            </a:pPr>
            <a:r>
              <a:rPr lang="de-DE" dirty="0" smtClean="0">
                <a:solidFill>
                  <a:srgbClr val="FF0000"/>
                </a:solidFill>
                <a:latin typeface="+mj-lt"/>
              </a:rPr>
              <a:t>Übersicht:	</a:t>
            </a:r>
            <a:r>
              <a:rPr lang="de-DE" dirty="0" smtClean="0">
                <a:latin typeface="+mj-lt"/>
              </a:rPr>
              <a:t>Beratungsangebote einer großstädtischen VHS</a:t>
            </a:r>
            <a:endParaRPr lang="de-DE" dirty="0">
              <a:latin typeface="+mj-lt"/>
            </a:endParaRPr>
          </a:p>
          <a:p>
            <a:pPr marL="285750" indent="-285750">
              <a:buFont typeface="Wingdings" panose="05000000000000000000" pitchFamily="2" charset="2"/>
              <a:buChar char="§"/>
              <a:tabLst>
                <a:tab pos="1973263" algn="l"/>
              </a:tabLst>
              <a:defRPr/>
            </a:pPr>
            <a:r>
              <a:rPr lang="de-DE" dirty="0" smtClean="0">
                <a:solidFill>
                  <a:srgbClr val="FF0000"/>
                </a:solidFill>
                <a:latin typeface="+mj-lt"/>
              </a:rPr>
              <a:t>Herausforderung:	</a:t>
            </a:r>
            <a:r>
              <a:rPr lang="de-DE" dirty="0" smtClean="0">
                <a:latin typeface="+mj-lt"/>
              </a:rPr>
              <a:t>Integration</a:t>
            </a:r>
            <a:endParaRPr lang="de-DE" dirty="0">
              <a:latin typeface="+mj-lt"/>
            </a:endParaRPr>
          </a:p>
          <a:p>
            <a:pPr marL="285750" indent="-285750">
              <a:buFont typeface="Wingdings" panose="05000000000000000000" pitchFamily="2" charset="2"/>
              <a:buChar char="§"/>
              <a:tabLst>
                <a:tab pos="1973263" algn="l"/>
              </a:tabLst>
              <a:defRPr/>
            </a:pPr>
            <a:r>
              <a:rPr lang="de-DE" dirty="0" smtClean="0">
                <a:solidFill>
                  <a:srgbClr val="FF0000"/>
                </a:solidFill>
                <a:latin typeface="+mj-lt"/>
              </a:rPr>
              <a:t>Herausforderung: </a:t>
            </a:r>
            <a:r>
              <a:rPr lang="de-DE" dirty="0" smtClean="0">
                <a:latin typeface="+mj-lt"/>
              </a:rPr>
              <a:t>Vernetzung</a:t>
            </a:r>
            <a:endParaRPr lang="de-DE" dirty="0">
              <a:latin typeface="+mj-lt"/>
            </a:endParaRPr>
          </a:p>
          <a:p>
            <a:pPr marL="285750" indent="-285750">
              <a:buFont typeface="Wingdings" panose="05000000000000000000" pitchFamily="2" charset="2"/>
              <a:buChar char="§"/>
              <a:tabLst>
                <a:tab pos="1973263" algn="l"/>
              </a:tabLst>
              <a:defRPr/>
            </a:pPr>
            <a:r>
              <a:rPr lang="de-DE" dirty="0" smtClean="0">
                <a:solidFill>
                  <a:srgbClr val="FF0000"/>
                </a:solidFill>
                <a:latin typeface="+mj-lt"/>
              </a:rPr>
              <a:t>Herausforderung: </a:t>
            </a:r>
            <a:r>
              <a:rPr lang="de-DE" dirty="0" smtClean="0">
                <a:latin typeface="+mj-lt"/>
              </a:rPr>
              <a:t>Professionalisierung</a:t>
            </a:r>
          </a:p>
          <a:p>
            <a:pPr marL="285750" indent="-285750">
              <a:buFont typeface="Wingdings" panose="05000000000000000000" pitchFamily="2" charset="2"/>
              <a:buChar char="§"/>
              <a:tabLst>
                <a:tab pos="1973263" algn="l"/>
              </a:tabLst>
              <a:defRPr/>
            </a:pPr>
            <a:r>
              <a:rPr lang="de-DE" dirty="0" smtClean="0">
                <a:latin typeface="+mj-lt"/>
              </a:rPr>
              <a:t>Heraus</a:t>
            </a:r>
            <a:r>
              <a:rPr lang="de-DE" dirty="0" smtClean="0">
                <a:solidFill>
                  <a:srgbClr val="FF0000"/>
                </a:solidFill>
                <a:latin typeface="+mj-lt"/>
              </a:rPr>
              <a:t>forderung: </a:t>
            </a:r>
            <a:r>
              <a:rPr lang="de-DE" dirty="0" smtClean="0">
                <a:latin typeface="+mj-lt"/>
              </a:rPr>
              <a:t>Finanzierung?!</a:t>
            </a:r>
            <a:endParaRPr lang="de-DE" dirty="0">
              <a:latin typeface="+mj-lt"/>
            </a:endParaRPr>
          </a:p>
        </p:txBody>
      </p:sp>
      <p:cxnSp>
        <p:nvCxnSpPr>
          <p:cNvPr id="4" name="Gerader Verbinder 3"/>
          <p:cNvCxnSpPr/>
          <p:nvPr/>
        </p:nvCxnSpPr>
        <p:spPr>
          <a:xfrm flipH="1">
            <a:off x="899592" y="4653136"/>
            <a:ext cx="576064" cy="216024"/>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2996952"/>
            <a:ext cx="8229600" cy="1143000"/>
          </a:xfrm>
        </p:spPr>
        <p:txBody>
          <a:bodyPr/>
          <a:lstStyle/>
          <a:p>
            <a:r>
              <a:rPr lang="de-DE" sz="2400" b="1" dirty="0" smtClean="0"/>
              <a:t>Herzlichen Dank für Ihre Aufmerksamkeit!</a:t>
            </a:r>
            <a:br>
              <a:rPr lang="de-DE" sz="2400" b="1" dirty="0" smtClean="0"/>
            </a:br>
            <a:r>
              <a:rPr lang="de-DE" sz="2400" dirty="0" smtClean="0"/>
              <a:t/>
            </a:r>
            <a:br>
              <a:rPr lang="de-DE" sz="2400" dirty="0" smtClean="0"/>
            </a:br>
            <a:r>
              <a:rPr lang="de-DE" sz="2400" dirty="0" smtClean="0"/>
              <a:t>Für Fragen nach der Veranstaltung und den weiteren Austausch können sie mich gerne kontaktieren:</a:t>
            </a:r>
            <a:br>
              <a:rPr lang="de-DE" sz="2400" dirty="0" smtClean="0"/>
            </a:br>
            <a:r>
              <a:rPr lang="de-DE" sz="2400" dirty="0" smtClean="0"/>
              <a:t/>
            </a:r>
            <a:br>
              <a:rPr lang="de-DE" sz="2400" dirty="0" smtClean="0"/>
            </a:br>
            <a:r>
              <a:rPr lang="de-DE" sz="2400" dirty="0" smtClean="0"/>
              <a:t>Stephan Straub</a:t>
            </a:r>
            <a:br>
              <a:rPr lang="de-DE" sz="2400" dirty="0" smtClean="0"/>
            </a:br>
            <a:r>
              <a:rPr lang="de-DE" sz="2400" dirty="0" smtClean="0"/>
              <a:t>VHS Dortmund</a:t>
            </a:r>
            <a:br>
              <a:rPr lang="de-DE" sz="2400" dirty="0" smtClean="0"/>
            </a:br>
            <a:r>
              <a:rPr lang="de-DE" sz="2400" dirty="0" smtClean="0"/>
              <a:t>Telefon 0231-5026409</a:t>
            </a:r>
            <a:br>
              <a:rPr lang="de-DE" sz="2400" dirty="0" smtClean="0"/>
            </a:br>
            <a:r>
              <a:rPr lang="de-DE" sz="2400" dirty="0" smtClean="0"/>
              <a:t>sstraub@stadtdo.de</a:t>
            </a:r>
            <a:endParaRPr lang="de-DE" sz="2400" dirty="0"/>
          </a:p>
        </p:txBody>
      </p:sp>
    </p:spTree>
    <p:extLst>
      <p:ext uri="{BB962C8B-B14F-4D97-AF65-F5344CB8AC3E}">
        <p14:creationId xmlns:p14="http://schemas.microsoft.com/office/powerpoint/2010/main" val="122743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feld 1"/>
          <p:cNvSpPr txBox="1"/>
          <p:nvPr/>
        </p:nvSpPr>
        <p:spPr>
          <a:xfrm>
            <a:off x="323850" y="981075"/>
            <a:ext cx="8424863" cy="307777"/>
          </a:xfrm>
          <a:prstGeom prst="rect">
            <a:avLst/>
          </a:prstGeom>
          <a:noFill/>
        </p:spPr>
        <p:txBody>
          <a:bodyPr>
            <a:spAutoFit/>
          </a:bodyPr>
          <a:lstStyle/>
          <a:p>
            <a:pPr marL="285750" indent="-285750">
              <a:buFont typeface="Arial" panose="020B0604020202020204" pitchFamily="34" charset="0"/>
              <a:buChar char="•"/>
              <a:defRPr/>
            </a:pPr>
            <a:endParaRPr lang="de-DE" sz="1400" dirty="0">
              <a:latin typeface="+mn-lt"/>
            </a:endParaRPr>
          </a:p>
        </p:txBody>
      </p:sp>
      <p:sp>
        <p:nvSpPr>
          <p:cNvPr id="5" name="Titel 1"/>
          <p:cNvSpPr>
            <a:spLocks/>
          </p:cNvSpPr>
          <p:nvPr/>
        </p:nvSpPr>
        <p:spPr bwMode="auto">
          <a:xfrm>
            <a:off x="179388" y="115889"/>
            <a:ext cx="4392612" cy="432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pPr>
            <a:endParaRPr lang="de-DE" altLang="de-DE" sz="1600" b="1" dirty="0"/>
          </a:p>
        </p:txBody>
      </p:sp>
      <p:sp>
        <p:nvSpPr>
          <p:cNvPr id="3" name="Textfeld 2"/>
          <p:cNvSpPr txBox="1"/>
          <p:nvPr/>
        </p:nvSpPr>
        <p:spPr>
          <a:xfrm>
            <a:off x="395535" y="367784"/>
            <a:ext cx="8353177" cy="830997"/>
          </a:xfrm>
          <a:prstGeom prst="rect">
            <a:avLst/>
          </a:prstGeom>
          <a:noFill/>
        </p:spPr>
        <p:txBody>
          <a:bodyPr wrap="square" rtlCol="0">
            <a:spAutoFit/>
          </a:bodyPr>
          <a:lstStyle/>
          <a:p>
            <a:r>
              <a:rPr lang="de-DE" sz="2400" b="1" dirty="0" smtClean="0">
                <a:latin typeface="+mj-lt"/>
              </a:rPr>
              <a:t>Relevante Rahmendaten Dortmunds im Kontext Weiterbildung in Sozialräumen</a:t>
            </a:r>
            <a:endParaRPr lang="de-DE" b="1" dirty="0"/>
          </a:p>
        </p:txBody>
      </p:sp>
      <p:graphicFrame>
        <p:nvGraphicFramePr>
          <p:cNvPr id="6" name="Tabelle 5"/>
          <p:cNvGraphicFramePr>
            <a:graphicFrameLocks noGrp="1"/>
          </p:cNvGraphicFramePr>
          <p:nvPr>
            <p:extLst>
              <p:ext uri="{D42A27DB-BD31-4B8C-83A1-F6EECF244321}">
                <p14:modId xmlns:p14="http://schemas.microsoft.com/office/powerpoint/2010/main" val="4115922688"/>
              </p:ext>
            </p:extLst>
          </p:nvPr>
        </p:nvGraphicFramePr>
        <p:xfrm>
          <a:off x="411942" y="1688848"/>
          <a:ext cx="6096000" cy="2884388"/>
        </p:xfrm>
        <a:graphic>
          <a:graphicData uri="http://schemas.openxmlformats.org/drawingml/2006/table">
            <a:tbl>
              <a:tblPr firstRow="1" bandRow="1">
                <a:tableStyleId>{5C22544A-7EE6-4342-B048-85BDC9FD1C3A}</a:tableStyleId>
              </a:tblPr>
              <a:tblGrid>
                <a:gridCol w="3048000"/>
                <a:gridCol w="3048000"/>
              </a:tblGrid>
              <a:tr h="482074">
                <a:tc>
                  <a:txBody>
                    <a:bodyPr/>
                    <a:lstStyle/>
                    <a:p>
                      <a:r>
                        <a:rPr lang="de-DE" b="0" dirty="0" smtClean="0">
                          <a:solidFill>
                            <a:schemeClr val="tx1"/>
                          </a:solidFill>
                        </a:rPr>
                        <a:t>Einwohnerzahl (2016)</a:t>
                      </a:r>
                    </a:p>
                  </a:txBody>
                  <a:tcPr>
                    <a:noFill/>
                  </a:tcPr>
                </a:tc>
                <a:tc>
                  <a:txBody>
                    <a:bodyPr/>
                    <a:lstStyle/>
                    <a:p>
                      <a:r>
                        <a:rPr lang="de-DE" b="0" dirty="0" smtClean="0">
                          <a:solidFill>
                            <a:schemeClr val="tx1"/>
                          </a:solidFill>
                        </a:rPr>
                        <a:t>601.150</a:t>
                      </a:r>
                      <a:endParaRPr lang="de-DE" b="0" dirty="0">
                        <a:solidFill>
                          <a:schemeClr val="tx1"/>
                        </a:solidFill>
                      </a:endParaRPr>
                    </a:p>
                  </a:txBody>
                  <a:tcPr>
                    <a:noFill/>
                  </a:tcPr>
                </a:tc>
              </a:tr>
              <a:tr h="482074">
                <a:tc>
                  <a:txBody>
                    <a:bodyPr/>
                    <a:lstStyle/>
                    <a:p>
                      <a:r>
                        <a:rPr lang="de-DE" dirty="0" smtClean="0"/>
                        <a:t>Zahl</a:t>
                      </a:r>
                      <a:r>
                        <a:rPr lang="de-DE" baseline="0" dirty="0" smtClean="0"/>
                        <a:t> der Einwohner mit Migrationshintergrund (2015)</a:t>
                      </a:r>
                      <a:endParaRPr lang="de-DE" dirty="0"/>
                    </a:p>
                  </a:txBody>
                  <a:tcPr>
                    <a:noFill/>
                  </a:tcPr>
                </a:tc>
                <a:tc>
                  <a:txBody>
                    <a:bodyPr/>
                    <a:lstStyle/>
                    <a:p>
                      <a:r>
                        <a:rPr lang="de-DE" dirty="0" smtClean="0"/>
                        <a:t>200.072</a:t>
                      </a:r>
                      <a:endParaRPr lang="de-DE" dirty="0"/>
                    </a:p>
                  </a:txBody>
                  <a:tcPr>
                    <a:noFill/>
                  </a:tcPr>
                </a:tc>
              </a:tr>
              <a:tr h="482074">
                <a:tc>
                  <a:txBody>
                    <a:bodyPr/>
                    <a:lstStyle/>
                    <a:p>
                      <a:r>
                        <a:rPr lang="de-DE" sz="1800" b="0" i="0" u="none" strike="noStrike" kern="1200" baseline="0" dirty="0" smtClean="0">
                          <a:solidFill>
                            <a:schemeClr val="dk1"/>
                          </a:solidFill>
                          <a:latin typeface="+mn-lt"/>
                          <a:ea typeface="+mn-ea"/>
                          <a:cs typeface="+mn-cs"/>
                        </a:rPr>
                        <a:t>Sozialversicherungspflichtig Beschäftigte	</a:t>
                      </a:r>
                    </a:p>
                  </a:txBody>
                  <a:tcPr>
                    <a:noFill/>
                  </a:tcPr>
                </a:tc>
                <a:tc>
                  <a:txBody>
                    <a:bodyPr/>
                    <a:lstStyle/>
                    <a:p>
                      <a:r>
                        <a:rPr lang="de-DE" sz="1800" b="0" i="0" u="none" strike="noStrike" kern="1200" baseline="0" dirty="0" smtClean="0">
                          <a:solidFill>
                            <a:schemeClr val="dk1"/>
                          </a:solidFill>
                          <a:latin typeface="+mn-lt"/>
                          <a:ea typeface="+mn-ea"/>
                          <a:cs typeface="+mn-cs"/>
                        </a:rPr>
                        <a:t>223.017 	</a:t>
                      </a:r>
                    </a:p>
                  </a:txBody>
                  <a:tcPr>
                    <a:noFill/>
                  </a:tcPr>
                </a:tc>
              </a:tr>
              <a:tr h="482074">
                <a:tc>
                  <a:txBody>
                    <a:bodyPr/>
                    <a:lstStyle/>
                    <a:p>
                      <a:r>
                        <a:rPr lang="de-DE" dirty="0" smtClean="0"/>
                        <a:t>Arbeitssuchende</a:t>
                      </a:r>
                      <a:r>
                        <a:rPr lang="de-DE" baseline="0" dirty="0" smtClean="0"/>
                        <a:t> abs. (in%)</a:t>
                      </a:r>
                      <a:endParaRPr lang="de-DE" dirty="0"/>
                    </a:p>
                  </a:txBody>
                  <a:tcPr>
                    <a:noFill/>
                  </a:tcPr>
                </a:tc>
                <a:tc>
                  <a:txBody>
                    <a:bodyPr/>
                    <a:lstStyle/>
                    <a:p>
                      <a:r>
                        <a:rPr lang="de-DE" sz="1800" b="0" i="0" u="none" strike="noStrike" kern="1200" baseline="0" dirty="0" smtClean="0">
                          <a:solidFill>
                            <a:schemeClr val="dk1"/>
                          </a:solidFill>
                          <a:latin typeface="+mn-lt"/>
                          <a:ea typeface="+mn-ea"/>
                          <a:cs typeface="+mn-cs"/>
                        </a:rPr>
                        <a:t>36.156 (11,8)</a:t>
                      </a:r>
                    </a:p>
                  </a:txBody>
                  <a:tcPr>
                    <a:noFill/>
                  </a:tcPr>
                </a:tc>
              </a:tr>
              <a:tr h="482074">
                <a:tc>
                  <a:txBody>
                    <a:bodyPr/>
                    <a:lstStyle/>
                    <a:p>
                      <a:r>
                        <a:rPr lang="de-DE" sz="1800" b="0" i="0" u="none" strike="noStrike" kern="1200" baseline="0" dirty="0" smtClean="0">
                          <a:solidFill>
                            <a:schemeClr val="dk1"/>
                          </a:solidFill>
                          <a:latin typeface="+mn-lt"/>
                          <a:ea typeface="+mn-ea"/>
                          <a:cs typeface="+mn-cs"/>
                        </a:rPr>
                        <a:t>Personen in Bedarfsgemeinschaften SGBII</a:t>
                      </a:r>
                    </a:p>
                  </a:txBody>
                  <a:tcPr>
                    <a:noFill/>
                  </a:tcPr>
                </a:tc>
                <a:tc>
                  <a:txBody>
                    <a:bodyPr/>
                    <a:lstStyle/>
                    <a:p>
                      <a:r>
                        <a:rPr lang="de-DE" sz="1800" b="0" i="0" u="none" strike="noStrike" kern="1200" baseline="0" dirty="0" smtClean="0">
                          <a:solidFill>
                            <a:schemeClr val="dk1"/>
                          </a:solidFill>
                          <a:latin typeface="+mn-lt"/>
                          <a:ea typeface="+mn-ea"/>
                          <a:cs typeface="+mn-cs"/>
                        </a:rPr>
                        <a:t>88.696 	</a:t>
                      </a:r>
                    </a:p>
                  </a:txBody>
                  <a:tcPr>
                    <a:noFill/>
                  </a:tcPr>
                </a:tc>
              </a:tr>
            </a:tbl>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el 1"/>
          <p:cNvSpPr>
            <a:spLocks noGrp="1"/>
          </p:cNvSpPr>
          <p:nvPr>
            <p:ph type="ctrTitle"/>
          </p:nvPr>
        </p:nvSpPr>
        <p:spPr>
          <a:xfrm>
            <a:off x="323528" y="332657"/>
            <a:ext cx="6624736" cy="648072"/>
          </a:xfrm>
        </p:spPr>
        <p:txBody>
          <a:bodyPr/>
          <a:lstStyle/>
          <a:p>
            <a:pPr algn="l"/>
            <a:r>
              <a:rPr lang="de-DE" sz="2400" b="1" dirty="0" smtClean="0"/>
              <a:t>Struktur und Leistungsdaten der VHS Dortmund</a:t>
            </a:r>
            <a:endParaRPr lang="de-DE" sz="2400" b="1" dirty="0"/>
          </a:p>
        </p:txBody>
      </p:sp>
      <p:grpSp>
        <p:nvGrpSpPr>
          <p:cNvPr id="4" name="Group 21"/>
          <p:cNvGrpSpPr>
            <a:grpSpLocks/>
          </p:cNvGrpSpPr>
          <p:nvPr/>
        </p:nvGrpSpPr>
        <p:grpSpPr bwMode="auto">
          <a:xfrm>
            <a:off x="467544" y="1186289"/>
            <a:ext cx="7158953" cy="3378051"/>
            <a:chOff x="1156" y="1629"/>
            <a:chExt cx="4109" cy="1748"/>
          </a:xfrm>
        </p:grpSpPr>
        <p:sp>
          <p:nvSpPr>
            <p:cNvPr id="8" name="Textfeld 21"/>
            <p:cNvSpPr txBox="1"/>
            <p:nvPr/>
          </p:nvSpPr>
          <p:spPr>
            <a:xfrm>
              <a:off x="2042" y="1629"/>
              <a:ext cx="2191" cy="191"/>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r>
                <a:rPr lang="de-DE" dirty="0" smtClean="0">
                  <a:solidFill>
                    <a:prstClr val="white"/>
                  </a:solidFill>
                </a:rPr>
                <a:t>Direktor</a:t>
              </a:r>
              <a:endParaRPr lang="de-DE" dirty="0">
                <a:solidFill>
                  <a:prstClr val="white"/>
                </a:solidFill>
              </a:endParaRPr>
            </a:p>
          </p:txBody>
        </p:sp>
        <p:sp>
          <p:nvSpPr>
            <p:cNvPr id="10" name="Textfeld 16"/>
            <p:cNvSpPr txBox="1"/>
            <p:nvPr/>
          </p:nvSpPr>
          <p:spPr>
            <a:xfrm>
              <a:off x="4320" y="1965"/>
              <a:ext cx="900" cy="1287"/>
            </a:xfrm>
            <a:prstGeom prst="rect">
              <a:avLst/>
            </a:prstGeom>
          </p:spPr>
          <p:style>
            <a:lnRef idx="1">
              <a:schemeClr val="accent1"/>
            </a:lnRef>
            <a:fillRef idx="2">
              <a:schemeClr val="accent1"/>
            </a:fillRef>
            <a:effectRef idx="1">
              <a:schemeClr val="accent1"/>
            </a:effectRef>
            <a:fontRef idx="minor">
              <a:schemeClr val="dk1"/>
            </a:fontRef>
          </p:style>
          <p:txBody>
            <a:bodyPr/>
            <a:lstStyle>
              <a:defPPr>
                <a:defRPr lang="de-DE"/>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fontAlgn="base">
                <a:spcBef>
                  <a:spcPts val="1200"/>
                </a:spcBef>
                <a:spcAft>
                  <a:spcPct val="0"/>
                </a:spcAft>
                <a:defRPr/>
              </a:pPr>
              <a:endParaRPr lang="de-DE" sz="800">
                <a:solidFill>
                  <a:srgbClr val="000000"/>
                </a:solidFill>
              </a:endParaRPr>
            </a:p>
            <a:p>
              <a:pPr algn="ctr" fontAlgn="base">
                <a:spcBef>
                  <a:spcPct val="0"/>
                </a:spcBef>
                <a:spcAft>
                  <a:spcPct val="0"/>
                </a:spcAft>
                <a:defRPr/>
              </a:pPr>
              <a:r>
                <a:rPr lang="de-DE" sz="1400">
                  <a:solidFill>
                    <a:srgbClr val="000000"/>
                  </a:solidFill>
                </a:rPr>
                <a:t>Abteilung 4</a:t>
              </a:r>
            </a:p>
            <a:p>
              <a:pPr algn="ctr" fontAlgn="base">
                <a:spcBef>
                  <a:spcPct val="0"/>
                </a:spcBef>
                <a:spcAft>
                  <a:spcPct val="0"/>
                </a:spcAft>
                <a:defRPr/>
              </a:pPr>
              <a:endParaRPr lang="de-DE" sz="1400">
                <a:solidFill>
                  <a:srgbClr val="000000"/>
                </a:solidFill>
              </a:endParaRPr>
            </a:p>
            <a:p>
              <a:pPr algn="ctr" fontAlgn="base">
                <a:spcBef>
                  <a:spcPct val="0"/>
                </a:spcBef>
                <a:spcAft>
                  <a:spcPct val="0"/>
                </a:spcAft>
                <a:defRPr/>
              </a:pPr>
              <a:endParaRPr lang="de-DE" sz="1400">
                <a:solidFill>
                  <a:srgbClr val="000000"/>
                </a:solidFill>
              </a:endParaRPr>
            </a:p>
            <a:p>
              <a:pPr algn="ctr" fontAlgn="base">
                <a:spcBef>
                  <a:spcPct val="0"/>
                </a:spcBef>
                <a:spcAft>
                  <a:spcPct val="0"/>
                </a:spcAft>
                <a:defRPr/>
              </a:pPr>
              <a:endParaRPr lang="de-DE" sz="1400">
                <a:solidFill>
                  <a:srgbClr val="000000"/>
                </a:solidFill>
              </a:endParaRPr>
            </a:p>
            <a:p>
              <a:pPr algn="ctr" fontAlgn="base">
                <a:spcBef>
                  <a:spcPct val="0"/>
                </a:spcBef>
                <a:spcAft>
                  <a:spcPct val="0"/>
                </a:spcAft>
                <a:defRPr/>
              </a:pPr>
              <a:endParaRPr lang="de-DE" sz="1400">
                <a:solidFill>
                  <a:srgbClr val="000000"/>
                </a:solidFill>
              </a:endParaRPr>
            </a:p>
            <a:p>
              <a:pPr algn="ctr" fontAlgn="base">
                <a:spcBef>
                  <a:spcPct val="0"/>
                </a:spcBef>
                <a:spcAft>
                  <a:spcPct val="0"/>
                </a:spcAft>
                <a:defRPr/>
              </a:pPr>
              <a:endParaRPr lang="de-DE" sz="1400">
                <a:solidFill>
                  <a:srgbClr val="000000"/>
                </a:solidFill>
              </a:endParaRPr>
            </a:p>
            <a:p>
              <a:pPr algn="ctr" fontAlgn="base">
                <a:spcBef>
                  <a:spcPct val="0"/>
                </a:spcBef>
                <a:spcAft>
                  <a:spcPct val="0"/>
                </a:spcAft>
                <a:defRPr/>
              </a:pPr>
              <a:endParaRPr lang="de-DE" sz="1400">
                <a:solidFill>
                  <a:srgbClr val="000000"/>
                </a:solidFill>
              </a:endParaRPr>
            </a:p>
            <a:p>
              <a:pPr algn="ctr" fontAlgn="base">
                <a:spcBef>
                  <a:spcPct val="0"/>
                </a:spcBef>
                <a:spcAft>
                  <a:spcPct val="0"/>
                </a:spcAft>
                <a:defRPr/>
              </a:pPr>
              <a:endParaRPr lang="de-DE" sz="1400">
                <a:solidFill>
                  <a:srgbClr val="000000"/>
                </a:solidFill>
              </a:endParaRPr>
            </a:p>
          </p:txBody>
        </p:sp>
        <p:sp>
          <p:nvSpPr>
            <p:cNvPr id="11" name="Textfeld 17"/>
            <p:cNvSpPr txBox="1"/>
            <p:nvPr/>
          </p:nvSpPr>
          <p:spPr bwMode="auto">
            <a:xfrm>
              <a:off x="4332" y="2250"/>
              <a:ext cx="873" cy="318"/>
            </a:xfrm>
            <a:prstGeom prst="rect">
              <a:avLst/>
            </a:prstGeom>
          </p:spPr>
          <p:style>
            <a:lnRef idx="1">
              <a:schemeClr val="accent6"/>
            </a:lnRef>
            <a:fillRef idx="2">
              <a:schemeClr val="accent6"/>
            </a:fillRef>
            <a:effectRef idx="1">
              <a:schemeClr val="accent6"/>
            </a:effectRef>
            <a:fontRef idx="minor">
              <a:schemeClr val="dk1"/>
            </a:fontRef>
          </p:style>
          <p:txBody>
            <a:bodyPr/>
            <a:lstStyle>
              <a:defPPr>
                <a:defRPr lang="de-DE"/>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fontAlgn="base">
                <a:spcBef>
                  <a:spcPts val="3000"/>
                </a:spcBef>
                <a:spcAft>
                  <a:spcPct val="0"/>
                </a:spcAft>
                <a:defRPr/>
              </a:pPr>
              <a:r>
                <a:rPr lang="de-DE" sz="1000">
                  <a:solidFill>
                    <a:srgbClr val="000000"/>
                  </a:solidFill>
                </a:rPr>
                <a:t>TeilnehmerInnen- und </a:t>
              </a:r>
              <a:br>
                <a:rPr lang="de-DE" sz="1000">
                  <a:solidFill>
                    <a:srgbClr val="000000"/>
                  </a:solidFill>
                </a:rPr>
              </a:br>
              <a:r>
                <a:rPr lang="de-DE" sz="1000">
                  <a:solidFill>
                    <a:srgbClr val="000000"/>
                  </a:solidFill>
                </a:rPr>
                <a:t>DozentInnenservice </a:t>
              </a:r>
            </a:p>
            <a:p>
              <a:pPr algn="ctr" fontAlgn="base">
                <a:spcBef>
                  <a:spcPct val="0"/>
                </a:spcBef>
                <a:spcAft>
                  <a:spcPct val="0"/>
                </a:spcAft>
                <a:defRPr/>
              </a:pPr>
              <a:endParaRPr lang="de-DE" sz="1200">
                <a:solidFill>
                  <a:srgbClr val="000000"/>
                </a:solidFill>
              </a:endParaRPr>
            </a:p>
          </p:txBody>
        </p:sp>
        <p:sp>
          <p:nvSpPr>
            <p:cNvPr id="12" name="Textfeld 23"/>
            <p:cNvSpPr txBox="1">
              <a:spLocks noChangeArrowheads="1"/>
            </p:cNvSpPr>
            <p:nvPr/>
          </p:nvSpPr>
          <p:spPr bwMode="auto">
            <a:xfrm>
              <a:off x="4320" y="2970"/>
              <a:ext cx="945"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de-DE" altLang="de-DE" sz="1200">
                  <a:solidFill>
                    <a:prstClr val="black"/>
                  </a:solidFill>
                  <a:latin typeface="Calibri" panose="020F0502020204030204" pitchFamily="34" charset="0"/>
                  <a:cs typeface="Arial" panose="020B0604020202020204" pitchFamily="34" charset="0"/>
                </a:rPr>
                <a:t>Klassische</a:t>
              </a:r>
              <a:br>
                <a:rPr lang="de-DE" altLang="de-DE" sz="1200">
                  <a:solidFill>
                    <a:prstClr val="black"/>
                  </a:solidFill>
                  <a:latin typeface="Calibri" panose="020F0502020204030204" pitchFamily="34" charset="0"/>
                  <a:cs typeface="Arial" panose="020B0604020202020204" pitchFamily="34" charset="0"/>
                </a:rPr>
              </a:br>
              <a:r>
                <a:rPr lang="de-DE" altLang="de-DE" sz="1200">
                  <a:solidFill>
                    <a:prstClr val="black"/>
                  </a:solidFill>
                  <a:latin typeface="Calibri" panose="020F0502020204030204" pitchFamily="34" charset="0"/>
                  <a:cs typeface="Arial" panose="020B0604020202020204" pitchFamily="34" charset="0"/>
                </a:rPr>
                <a:t>Verwaltungsarbeiten</a:t>
              </a:r>
              <a:br>
                <a:rPr lang="de-DE" altLang="de-DE" sz="1200">
                  <a:solidFill>
                    <a:prstClr val="black"/>
                  </a:solidFill>
                  <a:latin typeface="Calibri" panose="020F0502020204030204" pitchFamily="34" charset="0"/>
                  <a:cs typeface="Arial" panose="020B0604020202020204" pitchFamily="34" charset="0"/>
                </a:rPr>
              </a:br>
              <a:endParaRPr lang="de-DE" altLang="de-DE" sz="1200">
                <a:solidFill>
                  <a:prstClr val="black"/>
                </a:solidFill>
                <a:latin typeface="Calibri" panose="020F0502020204030204" pitchFamily="34" charset="0"/>
                <a:cs typeface="Arial" panose="020B0604020202020204" pitchFamily="34" charset="0"/>
              </a:endParaRPr>
            </a:p>
          </p:txBody>
        </p:sp>
        <p:sp>
          <p:nvSpPr>
            <p:cNvPr id="13" name="Textfeld 17"/>
            <p:cNvSpPr txBox="1"/>
            <p:nvPr/>
          </p:nvSpPr>
          <p:spPr bwMode="auto">
            <a:xfrm>
              <a:off x="4332" y="2611"/>
              <a:ext cx="873" cy="318"/>
            </a:xfrm>
            <a:prstGeom prst="rect">
              <a:avLst/>
            </a:prstGeom>
          </p:spPr>
          <p:style>
            <a:lnRef idx="1">
              <a:schemeClr val="accent6"/>
            </a:lnRef>
            <a:fillRef idx="2">
              <a:schemeClr val="accent6"/>
            </a:fillRef>
            <a:effectRef idx="1">
              <a:schemeClr val="accent6"/>
            </a:effectRef>
            <a:fontRef idx="minor">
              <a:schemeClr val="dk1"/>
            </a:fontRef>
          </p:style>
          <p:txBody>
            <a:bodyPr/>
            <a:lstStyle>
              <a:defPPr>
                <a:defRPr lang="de-DE"/>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fontAlgn="base">
                <a:spcBef>
                  <a:spcPts val="3000"/>
                </a:spcBef>
                <a:spcAft>
                  <a:spcPct val="0"/>
                </a:spcAft>
                <a:defRPr/>
              </a:pPr>
              <a:r>
                <a:rPr lang="de-DE" sz="1000">
                  <a:solidFill>
                    <a:srgbClr val="000000"/>
                  </a:solidFill>
                </a:rPr>
                <a:t>Verwaltungssoftware, Web 2.0, Onlinemarketing </a:t>
              </a:r>
            </a:p>
            <a:p>
              <a:pPr algn="ctr" fontAlgn="base">
                <a:spcBef>
                  <a:spcPct val="0"/>
                </a:spcBef>
                <a:spcAft>
                  <a:spcPct val="0"/>
                </a:spcAft>
                <a:defRPr/>
              </a:pPr>
              <a:endParaRPr lang="de-DE" sz="1200">
                <a:solidFill>
                  <a:srgbClr val="000000"/>
                </a:solidFill>
              </a:endParaRPr>
            </a:p>
          </p:txBody>
        </p:sp>
        <p:grpSp>
          <p:nvGrpSpPr>
            <p:cNvPr id="14" name="Group 12"/>
            <p:cNvGrpSpPr>
              <a:grpSpLocks/>
            </p:cNvGrpSpPr>
            <p:nvPr/>
          </p:nvGrpSpPr>
          <p:grpSpPr bwMode="auto">
            <a:xfrm>
              <a:off x="1156" y="1979"/>
              <a:ext cx="822" cy="1249"/>
              <a:chOff x="1156" y="1979"/>
              <a:chExt cx="822" cy="1249"/>
            </a:xfrm>
          </p:grpSpPr>
          <p:sp>
            <p:nvSpPr>
              <p:cNvPr id="21" name="Textfeld 28"/>
              <p:cNvSpPr txBox="1"/>
              <p:nvPr/>
            </p:nvSpPr>
            <p:spPr>
              <a:xfrm>
                <a:off x="1156" y="1979"/>
                <a:ext cx="822" cy="1249"/>
              </a:xfrm>
              <a:prstGeom prst="rect">
                <a:avLst/>
              </a:prstGeom>
            </p:spPr>
            <p:style>
              <a:lnRef idx="1">
                <a:schemeClr val="accent6"/>
              </a:lnRef>
              <a:fillRef idx="2">
                <a:schemeClr val="accent6"/>
              </a:fillRef>
              <a:effectRef idx="1">
                <a:schemeClr val="accent6"/>
              </a:effectRef>
              <a:fontRef idx="minor">
                <a:schemeClr val="dk1"/>
              </a:fontRef>
            </p:style>
            <p:txBody>
              <a:bodyPr/>
              <a:lstStyle>
                <a:defPPr>
                  <a:defRPr lang="de-DE"/>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fontAlgn="base">
                  <a:spcBef>
                    <a:spcPct val="0"/>
                  </a:spcBef>
                  <a:spcAft>
                    <a:spcPct val="0"/>
                  </a:spcAft>
                  <a:defRPr/>
                </a:pPr>
                <a:endParaRPr lang="de-DE" sz="1400" dirty="0">
                  <a:solidFill>
                    <a:srgbClr val="000000"/>
                  </a:solidFill>
                </a:endParaRPr>
              </a:p>
              <a:p>
                <a:pPr algn="ctr" fontAlgn="base">
                  <a:spcBef>
                    <a:spcPct val="0"/>
                  </a:spcBef>
                  <a:spcAft>
                    <a:spcPct val="0"/>
                  </a:spcAft>
                  <a:defRPr/>
                </a:pPr>
                <a:r>
                  <a:rPr lang="de-DE" sz="1400" dirty="0">
                    <a:solidFill>
                      <a:srgbClr val="000000"/>
                    </a:solidFill>
                  </a:rPr>
                  <a:t>Abteilung 1</a:t>
                </a:r>
              </a:p>
              <a:p>
                <a:pPr marL="171450" indent="-171450" fontAlgn="base">
                  <a:spcBef>
                    <a:spcPct val="0"/>
                  </a:spcBef>
                  <a:spcAft>
                    <a:spcPct val="0"/>
                  </a:spcAft>
                  <a:buFont typeface="Arial" panose="020B0604020202020204" pitchFamily="34" charset="0"/>
                  <a:buChar char="•"/>
                  <a:defRPr/>
                </a:pPr>
                <a:r>
                  <a:rPr lang="de-DE" sz="1000" dirty="0" smtClean="0">
                    <a:solidFill>
                      <a:prstClr val="black"/>
                    </a:solidFill>
                    <a:latin typeface="Arial" charset="0"/>
                  </a:rPr>
                  <a:t>Projektmanage-</a:t>
                </a:r>
                <a:r>
                  <a:rPr lang="de-DE" sz="1000" dirty="0" err="1" smtClean="0">
                    <a:solidFill>
                      <a:prstClr val="black"/>
                    </a:solidFill>
                    <a:latin typeface="Arial" charset="0"/>
                  </a:rPr>
                  <a:t>ment</a:t>
                </a:r>
                <a:endParaRPr lang="de-DE" sz="1000" dirty="0">
                  <a:solidFill>
                    <a:prstClr val="black"/>
                  </a:solidFill>
                  <a:latin typeface="Arial" charset="0"/>
                </a:endParaRPr>
              </a:p>
              <a:p>
                <a:pPr marL="171450" indent="-171450" fontAlgn="base">
                  <a:spcBef>
                    <a:spcPct val="0"/>
                  </a:spcBef>
                  <a:spcAft>
                    <a:spcPct val="0"/>
                  </a:spcAft>
                  <a:buFont typeface="Arial" panose="020B0604020202020204" pitchFamily="34" charset="0"/>
                  <a:buChar char="•"/>
                  <a:defRPr/>
                </a:pPr>
                <a:r>
                  <a:rPr lang="de-DE" sz="1000" dirty="0" smtClean="0">
                    <a:solidFill>
                      <a:prstClr val="black"/>
                    </a:solidFill>
                    <a:latin typeface="Arial" charset="0"/>
                  </a:rPr>
                  <a:t>Projektakquise</a:t>
                </a:r>
                <a:endParaRPr lang="de-DE" sz="1000" dirty="0">
                  <a:solidFill>
                    <a:prstClr val="black"/>
                  </a:solidFill>
                  <a:latin typeface="Arial" charset="0"/>
                </a:endParaRPr>
              </a:p>
              <a:p>
                <a:pPr marL="171450" indent="-171450" fontAlgn="base">
                  <a:spcBef>
                    <a:spcPct val="0"/>
                  </a:spcBef>
                  <a:spcAft>
                    <a:spcPct val="0"/>
                  </a:spcAft>
                  <a:buFont typeface="Arial" panose="020B0604020202020204" pitchFamily="34" charset="0"/>
                  <a:buChar char="•"/>
                  <a:defRPr/>
                </a:pPr>
                <a:r>
                  <a:rPr lang="de-DE" sz="1000" dirty="0" smtClean="0">
                    <a:solidFill>
                      <a:prstClr val="black"/>
                    </a:solidFill>
                    <a:latin typeface="Arial" charset="0"/>
                  </a:rPr>
                  <a:t>Angebote für Unternehmen</a:t>
                </a:r>
                <a:endParaRPr lang="de-DE" sz="1000" dirty="0">
                  <a:solidFill>
                    <a:prstClr val="black"/>
                  </a:solidFill>
                  <a:latin typeface="Arial" charset="0"/>
                </a:endParaRPr>
              </a:p>
              <a:p>
                <a:pPr marL="171450" indent="-171450" fontAlgn="base">
                  <a:spcBef>
                    <a:spcPct val="0"/>
                  </a:spcBef>
                  <a:spcAft>
                    <a:spcPct val="0"/>
                  </a:spcAft>
                  <a:buFont typeface="Arial" panose="020B0604020202020204" pitchFamily="34" charset="0"/>
                  <a:buChar char="•"/>
                  <a:defRPr/>
                </a:pPr>
                <a:r>
                  <a:rPr lang="de-DE" sz="1000" dirty="0" smtClean="0">
                    <a:solidFill>
                      <a:prstClr val="black"/>
                    </a:solidFill>
                    <a:latin typeface="Arial" charset="0"/>
                  </a:rPr>
                  <a:t>Qualitätsmanage-</a:t>
                </a:r>
                <a:r>
                  <a:rPr lang="de-DE" sz="1000" dirty="0" err="1" smtClean="0">
                    <a:solidFill>
                      <a:prstClr val="black"/>
                    </a:solidFill>
                    <a:latin typeface="Arial" charset="0"/>
                  </a:rPr>
                  <a:t>ment</a:t>
                </a:r>
                <a:endParaRPr lang="de-DE" sz="1000" dirty="0">
                  <a:solidFill>
                    <a:prstClr val="black"/>
                  </a:solidFill>
                  <a:latin typeface="Arial" charset="0"/>
                </a:endParaRPr>
              </a:p>
              <a:p>
                <a:pPr fontAlgn="base">
                  <a:spcBef>
                    <a:spcPct val="0"/>
                  </a:spcBef>
                  <a:spcAft>
                    <a:spcPct val="0"/>
                  </a:spcAft>
                  <a:buFontTx/>
                  <a:buChar char="•"/>
                  <a:defRPr/>
                </a:pPr>
                <a:endParaRPr lang="de-DE" sz="1000" dirty="0">
                  <a:solidFill>
                    <a:prstClr val="black"/>
                  </a:solidFill>
                  <a:latin typeface="Arial" charset="0"/>
                </a:endParaRPr>
              </a:p>
              <a:p>
                <a:pPr algn="ctr" fontAlgn="base">
                  <a:spcBef>
                    <a:spcPct val="0"/>
                  </a:spcBef>
                  <a:spcAft>
                    <a:spcPct val="0"/>
                  </a:spcAft>
                  <a:defRPr/>
                </a:pPr>
                <a:endParaRPr lang="de-DE" sz="1000" dirty="0">
                  <a:solidFill>
                    <a:prstClr val="black"/>
                  </a:solidFill>
                  <a:latin typeface="Arial" charset="0"/>
                </a:endParaRPr>
              </a:p>
            </p:txBody>
          </p:sp>
          <p:sp>
            <p:nvSpPr>
              <p:cNvPr id="22" name="Textfeld 30"/>
              <p:cNvSpPr txBox="1"/>
              <p:nvPr/>
            </p:nvSpPr>
            <p:spPr>
              <a:xfrm>
                <a:off x="1156" y="2929"/>
                <a:ext cx="810" cy="273"/>
              </a:xfrm>
              <a:prstGeom prst="rect">
                <a:avLst/>
              </a:prstGeom>
              <a:solidFill>
                <a:schemeClr val="accent3">
                  <a:lumMod val="60000"/>
                  <a:lumOff val="40000"/>
                </a:schemeClr>
              </a:solidFill>
            </p:spPr>
            <p:style>
              <a:lnRef idx="1">
                <a:schemeClr val="accent1"/>
              </a:lnRef>
              <a:fillRef idx="2">
                <a:schemeClr val="accent1"/>
              </a:fillRef>
              <a:effectRef idx="1">
                <a:schemeClr val="accent1"/>
              </a:effectRef>
              <a:fontRef idx="minor">
                <a:schemeClr val="dk1"/>
              </a:fontRef>
            </p:style>
            <p:txBody>
              <a:bodyPr/>
              <a:lstStyle>
                <a:defPPr>
                  <a:defRPr lang="de-DE"/>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defRPr/>
                </a:pPr>
                <a:r>
                  <a:rPr lang="de-DE" sz="1400" dirty="0" smtClean="0">
                    <a:solidFill>
                      <a:prstClr val="black"/>
                    </a:solidFill>
                  </a:rPr>
                  <a:t>Beratung Sprache, BBE,BS</a:t>
                </a:r>
                <a:endParaRPr lang="de-DE" sz="1400" dirty="0">
                  <a:solidFill>
                    <a:prstClr val="black"/>
                  </a:solidFill>
                </a:endParaRPr>
              </a:p>
            </p:txBody>
          </p:sp>
        </p:grpSp>
        <p:grpSp>
          <p:nvGrpSpPr>
            <p:cNvPr id="15" name="Group 15"/>
            <p:cNvGrpSpPr>
              <a:grpSpLocks/>
            </p:cNvGrpSpPr>
            <p:nvPr/>
          </p:nvGrpSpPr>
          <p:grpSpPr bwMode="auto">
            <a:xfrm>
              <a:off x="2245" y="1979"/>
              <a:ext cx="810" cy="1249"/>
              <a:chOff x="1156" y="1979"/>
              <a:chExt cx="810" cy="1249"/>
            </a:xfrm>
          </p:grpSpPr>
          <p:sp>
            <p:nvSpPr>
              <p:cNvPr id="19" name="Textfeld 28"/>
              <p:cNvSpPr txBox="1"/>
              <p:nvPr/>
            </p:nvSpPr>
            <p:spPr>
              <a:xfrm>
                <a:off x="1156" y="1979"/>
                <a:ext cx="810" cy="1249"/>
              </a:xfrm>
              <a:prstGeom prst="rect">
                <a:avLst/>
              </a:prstGeom>
            </p:spPr>
            <p:style>
              <a:lnRef idx="1">
                <a:schemeClr val="accent6"/>
              </a:lnRef>
              <a:fillRef idx="2">
                <a:schemeClr val="accent6"/>
              </a:fillRef>
              <a:effectRef idx="1">
                <a:schemeClr val="accent6"/>
              </a:effectRef>
              <a:fontRef idx="minor">
                <a:schemeClr val="dk1"/>
              </a:fontRef>
            </p:style>
            <p:txBody>
              <a:bodyPr/>
              <a:lstStyle>
                <a:defPPr>
                  <a:defRPr lang="de-DE"/>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fontAlgn="base">
                  <a:spcBef>
                    <a:spcPct val="0"/>
                  </a:spcBef>
                  <a:spcAft>
                    <a:spcPct val="0"/>
                  </a:spcAft>
                  <a:defRPr/>
                </a:pPr>
                <a:endParaRPr lang="de-DE" sz="1400" dirty="0">
                  <a:solidFill>
                    <a:srgbClr val="000000"/>
                  </a:solidFill>
                </a:endParaRPr>
              </a:p>
              <a:p>
                <a:pPr algn="ctr" fontAlgn="base">
                  <a:spcBef>
                    <a:spcPct val="0"/>
                  </a:spcBef>
                  <a:spcAft>
                    <a:spcPct val="0"/>
                  </a:spcAft>
                  <a:defRPr/>
                </a:pPr>
                <a:r>
                  <a:rPr lang="de-DE" sz="1400" dirty="0">
                    <a:solidFill>
                      <a:srgbClr val="000000"/>
                    </a:solidFill>
                  </a:rPr>
                  <a:t>Abteilung 2</a:t>
                </a:r>
              </a:p>
              <a:p>
                <a:pPr fontAlgn="base">
                  <a:spcBef>
                    <a:spcPct val="0"/>
                  </a:spcBef>
                  <a:spcAft>
                    <a:spcPct val="0"/>
                  </a:spcAft>
                  <a:buFontTx/>
                  <a:buChar char="•"/>
                  <a:defRPr/>
                </a:pPr>
                <a:r>
                  <a:rPr lang="de-DE" sz="1000" dirty="0">
                    <a:solidFill>
                      <a:prstClr val="black"/>
                    </a:solidFill>
                    <a:latin typeface="Arial" charset="0"/>
                  </a:rPr>
                  <a:t> Offenes </a:t>
                </a:r>
              </a:p>
              <a:p>
                <a:pPr fontAlgn="base">
                  <a:spcBef>
                    <a:spcPct val="0"/>
                  </a:spcBef>
                  <a:spcAft>
                    <a:spcPct val="0"/>
                  </a:spcAft>
                  <a:defRPr/>
                </a:pPr>
                <a:r>
                  <a:rPr lang="de-DE" sz="1000" dirty="0">
                    <a:solidFill>
                      <a:prstClr val="black"/>
                    </a:solidFill>
                    <a:latin typeface="Arial" charset="0"/>
                  </a:rPr>
                  <a:t>  Programm</a:t>
                </a:r>
              </a:p>
              <a:p>
                <a:pPr fontAlgn="base">
                  <a:spcBef>
                    <a:spcPct val="0"/>
                  </a:spcBef>
                  <a:spcAft>
                    <a:spcPct val="0"/>
                  </a:spcAft>
                  <a:defRPr/>
                </a:pPr>
                <a:endParaRPr lang="de-DE" sz="1200" dirty="0">
                  <a:solidFill>
                    <a:prstClr val="black"/>
                  </a:solidFill>
                </a:endParaRPr>
              </a:p>
            </p:txBody>
          </p:sp>
          <p:sp>
            <p:nvSpPr>
              <p:cNvPr id="20" name="Textfeld 30"/>
              <p:cNvSpPr txBox="1"/>
              <p:nvPr/>
            </p:nvSpPr>
            <p:spPr>
              <a:xfrm>
                <a:off x="1156" y="3067"/>
                <a:ext cx="810" cy="135"/>
              </a:xfrm>
              <a:prstGeom prst="rect">
                <a:avLst/>
              </a:prstGeom>
              <a:solidFill>
                <a:schemeClr val="accent3">
                  <a:lumMod val="60000"/>
                  <a:lumOff val="40000"/>
                </a:schemeClr>
              </a:solidFill>
              <a:ln>
                <a:solidFill>
                  <a:srgbClr val="92D050"/>
                </a:solidFill>
              </a:ln>
            </p:spPr>
            <p:style>
              <a:lnRef idx="1">
                <a:schemeClr val="accent1"/>
              </a:lnRef>
              <a:fillRef idx="2">
                <a:schemeClr val="accent1"/>
              </a:fillRef>
              <a:effectRef idx="1">
                <a:schemeClr val="accent1"/>
              </a:effectRef>
              <a:fontRef idx="minor">
                <a:schemeClr val="dk1"/>
              </a:fontRef>
            </p:style>
            <p:txBody>
              <a:bodyPr/>
              <a:lstStyle>
                <a:defPPr>
                  <a:defRPr lang="de-DE"/>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defRPr/>
                </a:pPr>
                <a:r>
                  <a:rPr lang="de-DE" sz="1400" dirty="0" smtClean="0">
                    <a:solidFill>
                      <a:prstClr val="black"/>
                    </a:solidFill>
                  </a:rPr>
                  <a:t>Beratung</a:t>
                </a:r>
                <a:endParaRPr lang="de-DE" sz="1400" dirty="0">
                  <a:solidFill>
                    <a:prstClr val="black"/>
                  </a:solidFill>
                </a:endParaRPr>
              </a:p>
            </p:txBody>
          </p:sp>
        </p:grpSp>
        <p:grpSp>
          <p:nvGrpSpPr>
            <p:cNvPr id="16" name="Group 18"/>
            <p:cNvGrpSpPr>
              <a:grpSpLocks/>
            </p:cNvGrpSpPr>
            <p:nvPr/>
          </p:nvGrpSpPr>
          <p:grpSpPr bwMode="auto">
            <a:xfrm>
              <a:off x="3334" y="1979"/>
              <a:ext cx="810" cy="1249"/>
              <a:chOff x="1156" y="1979"/>
              <a:chExt cx="810" cy="1249"/>
            </a:xfrm>
          </p:grpSpPr>
          <p:sp>
            <p:nvSpPr>
              <p:cNvPr id="17" name="Textfeld 28"/>
              <p:cNvSpPr txBox="1"/>
              <p:nvPr/>
            </p:nvSpPr>
            <p:spPr>
              <a:xfrm>
                <a:off x="1156" y="1979"/>
                <a:ext cx="810" cy="1249"/>
              </a:xfrm>
              <a:prstGeom prst="rect">
                <a:avLst/>
              </a:prstGeom>
            </p:spPr>
            <p:style>
              <a:lnRef idx="1">
                <a:schemeClr val="accent6"/>
              </a:lnRef>
              <a:fillRef idx="2">
                <a:schemeClr val="accent6"/>
              </a:fillRef>
              <a:effectRef idx="1">
                <a:schemeClr val="accent6"/>
              </a:effectRef>
              <a:fontRef idx="minor">
                <a:schemeClr val="dk1"/>
              </a:fontRef>
            </p:style>
            <p:txBody>
              <a:bodyPr/>
              <a:lstStyle>
                <a:defPPr>
                  <a:defRPr lang="de-DE"/>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fontAlgn="base">
                  <a:spcBef>
                    <a:spcPct val="0"/>
                  </a:spcBef>
                  <a:spcAft>
                    <a:spcPct val="0"/>
                  </a:spcAft>
                  <a:defRPr/>
                </a:pPr>
                <a:endParaRPr lang="de-DE" sz="1400">
                  <a:solidFill>
                    <a:srgbClr val="000000"/>
                  </a:solidFill>
                </a:endParaRPr>
              </a:p>
              <a:p>
                <a:pPr algn="ctr" fontAlgn="base">
                  <a:spcBef>
                    <a:spcPct val="0"/>
                  </a:spcBef>
                  <a:spcAft>
                    <a:spcPct val="0"/>
                  </a:spcAft>
                  <a:defRPr/>
                </a:pPr>
                <a:r>
                  <a:rPr lang="de-DE" sz="1400">
                    <a:solidFill>
                      <a:srgbClr val="000000"/>
                    </a:solidFill>
                  </a:rPr>
                  <a:t>Abteilung 3</a:t>
                </a:r>
              </a:p>
              <a:p>
                <a:pPr fontAlgn="base">
                  <a:spcBef>
                    <a:spcPct val="0"/>
                  </a:spcBef>
                  <a:spcAft>
                    <a:spcPct val="0"/>
                  </a:spcAft>
                  <a:buFontTx/>
                  <a:buChar char="•"/>
                  <a:defRPr/>
                </a:pPr>
                <a:r>
                  <a:rPr lang="de-DE" sz="1000">
                    <a:solidFill>
                      <a:prstClr val="black"/>
                    </a:solidFill>
                    <a:latin typeface="Arial" charset="0"/>
                  </a:rPr>
                  <a:t> Schulabschlüsse</a:t>
                </a:r>
              </a:p>
              <a:p>
                <a:pPr fontAlgn="base">
                  <a:spcBef>
                    <a:spcPct val="0"/>
                  </a:spcBef>
                  <a:spcAft>
                    <a:spcPct val="0"/>
                  </a:spcAft>
                  <a:defRPr/>
                </a:pPr>
                <a:endParaRPr lang="de-DE" sz="1000">
                  <a:solidFill>
                    <a:prstClr val="black"/>
                  </a:solidFill>
                </a:endParaRPr>
              </a:p>
              <a:p>
                <a:pPr algn="ctr" fontAlgn="base">
                  <a:spcBef>
                    <a:spcPct val="0"/>
                  </a:spcBef>
                  <a:spcAft>
                    <a:spcPct val="0"/>
                  </a:spcAft>
                  <a:defRPr/>
                </a:pPr>
                <a:endParaRPr lang="de-DE" sz="1200">
                  <a:solidFill>
                    <a:prstClr val="black"/>
                  </a:solidFill>
                </a:endParaRPr>
              </a:p>
            </p:txBody>
          </p:sp>
          <p:sp>
            <p:nvSpPr>
              <p:cNvPr id="18" name="Textfeld 30"/>
              <p:cNvSpPr txBox="1"/>
              <p:nvPr/>
            </p:nvSpPr>
            <p:spPr>
              <a:xfrm>
                <a:off x="1156" y="3067"/>
                <a:ext cx="810" cy="135"/>
              </a:xfrm>
              <a:prstGeom prst="rect">
                <a:avLst/>
              </a:prstGeom>
              <a:solidFill>
                <a:schemeClr val="accent3">
                  <a:lumMod val="60000"/>
                  <a:lumOff val="40000"/>
                </a:schemeClr>
              </a:solidFill>
              <a:ln>
                <a:solidFill>
                  <a:schemeClr val="accent3">
                    <a:lumMod val="40000"/>
                    <a:lumOff val="60000"/>
                  </a:schemeClr>
                </a:solidFill>
              </a:ln>
            </p:spPr>
            <p:style>
              <a:lnRef idx="1">
                <a:schemeClr val="accent1"/>
              </a:lnRef>
              <a:fillRef idx="2">
                <a:schemeClr val="accent1"/>
              </a:fillRef>
              <a:effectRef idx="1">
                <a:schemeClr val="accent1"/>
              </a:effectRef>
              <a:fontRef idx="minor">
                <a:schemeClr val="dk1"/>
              </a:fontRef>
            </p:style>
            <p:txBody>
              <a:bodyPr/>
              <a:lstStyle>
                <a:defPPr>
                  <a:defRPr lang="de-DE"/>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defRPr/>
                </a:pPr>
                <a:r>
                  <a:rPr lang="de-DE" sz="1400" dirty="0" smtClean="0">
                    <a:solidFill>
                      <a:prstClr val="black"/>
                    </a:solidFill>
                  </a:rPr>
                  <a:t>Beratung</a:t>
                </a:r>
                <a:endParaRPr lang="de-DE" sz="1400" dirty="0">
                  <a:solidFill>
                    <a:prstClr val="black"/>
                  </a:solidFill>
                </a:endParaRPr>
              </a:p>
            </p:txBody>
          </p:sp>
        </p:grpSp>
      </p:grpSp>
    </p:spTree>
    <p:extLst>
      <p:ext uri="{BB962C8B-B14F-4D97-AF65-F5344CB8AC3E}">
        <p14:creationId xmlns:p14="http://schemas.microsoft.com/office/powerpoint/2010/main" val="3808285589"/>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274638"/>
            <a:ext cx="6840760" cy="418058"/>
          </a:xfrm>
        </p:spPr>
        <p:txBody>
          <a:bodyPr/>
          <a:lstStyle/>
          <a:p>
            <a:pPr algn="l"/>
            <a:r>
              <a:rPr lang="de-DE" sz="2400" b="1" dirty="0" smtClean="0"/>
              <a:t>Weiterbildungsberatung: Ziele und Maßnahmen</a:t>
            </a:r>
            <a:endParaRPr lang="de-DE" sz="2400" b="1" dirty="0"/>
          </a:p>
        </p:txBody>
      </p:sp>
      <p:sp>
        <p:nvSpPr>
          <p:cNvPr id="3" name="Textfeld 2"/>
          <p:cNvSpPr txBox="1"/>
          <p:nvPr/>
        </p:nvSpPr>
        <p:spPr>
          <a:xfrm>
            <a:off x="323528" y="836712"/>
            <a:ext cx="8496944" cy="5909310"/>
          </a:xfrm>
          <a:prstGeom prst="rect">
            <a:avLst/>
          </a:prstGeom>
          <a:noFill/>
        </p:spPr>
        <p:txBody>
          <a:bodyPr wrap="square" rtlCol="0">
            <a:spAutoFit/>
          </a:bodyPr>
          <a:lstStyle/>
          <a:p>
            <a:r>
              <a:rPr lang="de-DE" b="1" dirty="0" smtClean="0">
                <a:solidFill>
                  <a:srgbClr val="FF0000"/>
                </a:solidFill>
                <a:latin typeface="+mn-lt"/>
              </a:rPr>
              <a:t>Lebensbegleitendes </a:t>
            </a:r>
            <a:r>
              <a:rPr lang="de-DE" b="1" dirty="0">
                <a:solidFill>
                  <a:srgbClr val="FF0000"/>
                </a:solidFill>
                <a:latin typeface="+mn-lt"/>
              </a:rPr>
              <a:t>Lernen fördern </a:t>
            </a:r>
          </a:p>
          <a:p>
            <a:r>
              <a:rPr lang="de-DE" dirty="0">
                <a:latin typeface="+mn-lt"/>
              </a:rPr>
              <a:t>=&gt;</a:t>
            </a:r>
            <a:r>
              <a:rPr lang="de-DE" dirty="0"/>
              <a:t> </a:t>
            </a:r>
            <a:r>
              <a:rPr lang="de-DE" dirty="0" smtClean="0">
                <a:latin typeface="+mn-lt"/>
              </a:rPr>
              <a:t>Durch </a:t>
            </a:r>
            <a:r>
              <a:rPr lang="de-DE" dirty="0">
                <a:latin typeface="+mn-lt"/>
              </a:rPr>
              <a:t>kostenfreie und </a:t>
            </a:r>
            <a:r>
              <a:rPr lang="de-DE" dirty="0" smtClean="0">
                <a:latin typeface="+mn-lt"/>
              </a:rPr>
              <a:t>trägerneutrale </a:t>
            </a:r>
            <a:r>
              <a:rPr lang="de-DE" dirty="0">
                <a:latin typeface="+mn-lt"/>
              </a:rPr>
              <a:t>Information, Beratung und Orientierung zu </a:t>
            </a:r>
            <a:r>
              <a:rPr lang="de-DE" dirty="0" smtClean="0">
                <a:latin typeface="+mn-lt"/>
              </a:rPr>
              <a:t>Bildungsangeboten </a:t>
            </a:r>
            <a:r>
              <a:rPr lang="de-DE" dirty="0">
                <a:latin typeface="+mn-lt"/>
              </a:rPr>
              <a:t>und </a:t>
            </a:r>
            <a:r>
              <a:rPr lang="de-DE" dirty="0" smtClean="0">
                <a:latin typeface="+mn-lt"/>
              </a:rPr>
              <a:t>beruflicher Entwicklung</a:t>
            </a:r>
          </a:p>
          <a:p>
            <a:endParaRPr lang="de-DE" dirty="0">
              <a:latin typeface="+mn-lt"/>
            </a:endParaRPr>
          </a:p>
          <a:p>
            <a:r>
              <a:rPr lang="de-DE" b="1" dirty="0" smtClean="0">
                <a:solidFill>
                  <a:srgbClr val="FF0000"/>
                </a:solidFill>
                <a:latin typeface="+mj-lt"/>
              </a:rPr>
              <a:t>Zugang </a:t>
            </a:r>
            <a:r>
              <a:rPr lang="de-DE" b="1" dirty="0">
                <a:solidFill>
                  <a:srgbClr val="FF0000"/>
                </a:solidFill>
                <a:latin typeface="+mj-lt"/>
              </a:rPr>
              <a:t>zu Bildungs- und Berufsberatung ausweiten </a:t>
            </a:r>
          </a:p>
          <a:p>
            <a:r>
              <a:rPr lang="de-DE" dirty="0">
                <a:latin typeface="+mn-lt"/>
              </a:rPr>
              <a:t>=&gt;</a:t>
            </a:r>
            <a:r>
              <a:rPr lang="de-DE" dirty="0"/>
              <a:t> </a:t>
            </a:r>
            <a:r>
              <a:rPr lang="de-DE" dirty="0" smtClean="0">
                <a:latin typeface="+mn-lt"/>
              </a:rPr>
              <a:t>Durch </a:t>
            </a:r>
            <a:r>
              <a:rPr lang="de-DE" dirty="0">
                <a:latin typeface="+mn-lt"/>
              </a:rPr>
              <a:t>vielfältige Angebote und Zugangsmöglichkeiten </a:t>
            </a:r>
            <a:r>
              <a:rPr lang="de-DE" dirty="0" smtClean="0">
                <a:latin typeface="+mn-lt"/>
              </a:rPr>
              <a:t>zu Beratungsangeboten</a:t>
            </a:r>
            <a:endParaRPr lang="de-DE" dirty="0">
              <a:latin typeface="+mn-lt"/>
            </a:endParaRPr>
          </a:p>
          <a:p>
            <a:endParaRPr lang="de-DE" dirty="0">
              <a:solidFill>
                <a:srgbClr val="FF0000"/>
              </a:solidFill>
              <a:latin typeface="+mn-lt"/>
            </a:endParaRPr>
          </a:p>
          <a:p>
            <a:r>
              <a:rPr lang="de-DE" b="1" dirty="0" smtClean="0">
                <a:solidFill>
                  <a:srgbClr val="FF0000"/>
                </a:solidFill>
                <a:latin typeface="+mj-lt"/>
              </a:rPr>
              <a:t>Transparenz </a:t>
            </a:r>
            <a:r>
              <a:rPr lang="de-DE" b="1" dirty="0">
                <a:solidFill>
                  <a:srgbClr val="FF0000"/>
                </a:solidFill>
                <a:latin typeface="+mj-lt"/>
              </a:rPr>
              <a:t>für </a:t>
            </a:r>
            <a:r>
              <a:rPr lang="de-DE" b="1" dirty="0" err="1">
                <a:solidFill>
                  <a:srgbClr val="FF0000"/>
                </a:solidFill>
                <a:latin typeface="+mj-lt"/>
              </a:rPr>
              <a:t>BeratungskundInnen</a:t>
            </a:r>
            <a:r>
              <a:rPr lang="de-DE" b="1" dirty="0">
                <a:solidFill>
                  <a:srgbClr val="FF0000"/>
                </a:solidFill>
                <a:latin typeface="+mj-lt"/>
              </a:rPr>
              <a:t> verbessern </a:t>
            </a:r>
          </a:p>
          <a:p>
            <a:r>
              <a:rPr lang="de-DE" dirty="0">
                <a:latin typeface="+mn-lt"/>
              </a:rPr>
              <a:t>=&gt;</a:t>
            </a:r>
            <a:r>
              <a:rPr lang="de-DE" dirty="0"/>
              <a:t> </a:t>
            </a:r>
            <a:r>
              <a:rPr lang="de-DE" dirty="0" smtClean="0">
                <a:latin typeface="+mn-lt"/>
              </a:rPr>
              <a:t>Bildungs- </a:t>
            </a:r>
            <a:r>
              <a:rPr lang="de-DE" dirty="0">
                <a:latin typeface="+mn-lt"/>
              </a:rPr>
              <a:t>und </a:t>
            </a:r>
            <a:r>
              <a:rPr lang="de-DE" dirty="0" smtClean="0">
                <a:latin typeface="+mn-lt"/>
              </a:rPr>
              <a:t>Arbeitsmarktdschungel durch Beratungsnetzwerk</a:t>
            </a:r>
          </a:p>
          <a:p>
            <a:endParaRPr lang="de-DE" dirty="0">
              <a:latin typeface="+mn-lt"/>
            </a:endParaRPr>
          </a:p>
          <a:p>
            <a:r>
              <a:rPr lang="de-DE" b="1" dirty="0">
                <a:solidFill>
                  <a:srgbClr val="FF0000"/>
                </a:solidFill>
                <a:latin typeface="+mj-lt"/>
              </a:rPr>
              <a:t>regionale, </a:t>
            </a:r>
            <a:r>
              <a:rPr lang="de-DE" b="1" dirty="0" smtClean="0">
                <a:solidFill>
                  <a:srgbClr val="FF0000"/>
                </a:solidFill>
                <a:latin typeface="+mj-lt"/>
              </a:rPr>
              <a:t>Vernetzung </a:t>
            </a:r>
            <a:r>
              <a:rPr lang="de-DE" b="1" dirty="0">
                <a:solidFill>
                  <a:srgbClr val="FF0000"/>
                </a:solidFill>
                <a:latin typeface="+mj-lt"/>
              </a:rPr>
              <a:t>ausbauen, Kompetenzen und Erfahrungen bündeln und nutzbar machen </a:t>
            </a:r>
          </a:p>
          <a:p>
            <a:r>
              <a:rPr lang="de-DE" dirty="0">
                <a:latin typeface="+mn-lt"/>
              </a:rPr>
              <a:t>=&gt; Durch Kooperationen und Vernetzungsaktivitäten </a:t>
            </a:r>
          </a:p>
          <a:p>
            <a:r>
              <a:rPr lang="de-DE" dirty="0">
                <a:latin typeface="+mn-lt"/>
              </a:rPr>
              <a:t>=&gt; Durch die Organisation von </a:t>
            </a:r>
            <a:r>
              <a:rPr lang="de-DE" dirty="0" smtClean="0">
                <a:latin typeface="+mn-lt"/>
              </a:rPr>
              <a:t>fachbezogenen Treffen der Beratungsstellen</a:t>
            </a:r>
            <a:endParaRPr lang="de-DE" dirty="0">
              <a:latin typeface="+mn-lt"/>
            </a:endParaRPr>
          </a:p>
          <a:p>
            <a:endParaRPr lang="de-DE" dirty="0" smtClean="0">
              <a:latin typeface="+mn-lt"/>
            </a:endParaRPr>
          </a:p>
          <a:p>
            <a:r>
              <a:rPr lang="de-DE" b="1" dirty="0" smtClean="0">
                <a:solidFill>
                  <a:srgbClr val="FF0000"/>
                </a:solidFill>
                <a:latin typeface="+mn-lt"/>
              </a:rPr>
              <a:t>Qualität </a:t>
            </a:r>
            <a:r>
              <a:rPr lang="de-DE" b="1" dirty="0">
                <a:solidFill>
                  <a:srgbClr val="FF0000"/>
                </a:solidFill>
                <a:latin typeface="+mn-lt"/>
              </a:rPr>
              <a:t>sichern und Professionalisierung vorantreiben </a:t>
            </a:r>
          </a:p>
          <a:p>
            <a:r>
              <a:rPr lang="de-DE" dirty="0" smtClean="0">
                <a:latin typeface="+mn-lt"/>
              </a:rPr>
              <a:t>=&gt; Durch Professionalisierung der Beratenden (z.B. Angebote der G.I.B.)</a:t>
            </a:r>
            <a:endParaRPr lang="de-DE" dirty="0">
              <a:latin typeface="+mn-lt"/>
            </a:endParaRPr>
          </a:p>
          <a:p>
            <a:endParaRPr lang="de-DE" dirty="0">
              <a:latin typeface="+mn-lt"/>
            </a:endParaRPr>
          </a:p>
          <a:p>
            <a:r>
              <a:rPr lang="de-DE" b="1" dirty="0" smtClean="0">
                <a:solidFill>
                  <a:srgbClr val="FF0000"/>
                </a:solidFill>
                <a:latin typeface="+mj-lt"/>
              </a:rPr>
              <a:t>Bekanntheitsgrad </a:t>
            </a:r>
            <a:r>
              <a:rPr lang="de-DE" b="1" dirty="0">
                <a:solidFill>
                  <a:srgbClr val="FF0000"/>
                </a:solidFill>
                <a:latin typeface="+mj-lt"/>
              </a:rPr>
              <a:t>der Bildungsberatung steigern </a:t>
            </a:r>
          </a:p>
          <a:p>
            <a:r>
              <a:rPr lang="de-DE" dirty="0" smtClean="0">
                <a:latin typeface="+mn-lt"/>
              </a:rPr>
              <a:t>=&gt; </a:t>
            </a:r>
            <a:r>
              <a:rPr lang="de-DE" dirty="0">
                <a:latin typeface="+mn-lt"/>
              </a:rPr>
              <a:t>Durch gezielte Öffentlichkeitsarbeit </a:t>
            </a:r>
            <a:r>
              <a:rPr lang="de-DE" dirty="0" smtClean="0">
                <a:latin typeface="+mn-lt"/>
              </a:rPr>
              <a:t>und Präsenz in den Sozialräumen (Beratungsstellen, Veranstaltungen, Medienpräsenz..)</a:t>
            </a:r>
            <a:endParaRPr lang="de-DE" dirty="0">
              <a:latin typeface="+mn-lt"/>
            </a:endParaRPr>
          </a:p>
        </p:txBody>
      </p:sp>
    </p:spTree>
    <p:extLst>
      <p:ext uri="{BB962C8B-B14F-4D97-AF65-F5344CB8AC3E}">
        <p14:creationId xmlns:p14="http://schemas.microsoft.com/office/powerpoint/2010/main" val="22845096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Shape 1"/>
          <p:cNvSpPr txBox="1"/>
          <p:nvPr/>
        </p:nvSpPr>
        <p:spPr>
          <a:xfrm>
            <a:off x="241370" y="119791"/>
            <a:ext cx="8147054" cy="535271"/>
          </a:xfrm>
          <a:prstGeom prst="rect">
            <a:avLst/>
          </a:prstGeom>
          <a:noFill/>
          <a:ln>
            <a:noFill/>
          </a:ln>
        </p:spPr>
        <p:txBody>
          <a:bodyPr lIns="0" tIns="0" rIns="0" bIns="0" anchor="ctr"/>
          <a:lstStyle/>
          <a:p>
            <a:r>
              <a:rPr lang="de-DE" sz="2449" dirty="0">
                <a:latin typeface="Arial"/>
              </a:rPr>
              <a:t> </a:t>
            </a:r>
            <a:r>
              <a:rPr lang="de-DE" sz="2400" b="1" dirty="0" smtClean="0">
                <a:latin typeface="+mj-lt"/>
              </a:rPr>
              <a:t>Beratungs- und Unterstützungsangebote der </a:t>
            </a:r>
            <a:r>
              <a:rPr lang="de-DE" sz="2400" b="1" dirty="0">
                <a:latin typeface="+mj-lt"/>
              </a:rPr>
              <a:t>VHS Dortmund</a:t>
            </a:r>
            <a:endParaRPr sz="2400" b="1" dirty="0">
              <a:latin typeface="+mj-lt"/>
            </a:endParaRPr>
          </a:p>
        </p:txBody>
      </p:sp>
      <p:sp>
        <p:nvSpPr>
          <p:cNvPr id="44" name="CustomShape 2"/>
          <p:cNvSpPr/>
          <p:nvPr/>
        </p:nvSpPr>
        <p:spPr>
          <a:xfrm>
            <a:off x="6516216" y="1972284"/>
            <a:ext cx="2025904" cy="1930453"/>
          </a:xfrm>
          <a:prstGeom prst="ellipse">
            <a:avLst/>
          </a:prstGeom>
          <a:solidFill>
            <a:srgbClr val="FFFF00"/>
          </a:solidFill>
          <a:ln>
            <a:solidFill>
              <a:srgbClr val="3465A4"/>
            </a:solidFill>
          </a:ln>
        </p:spPr>
        <p:style>
          <a:lnRef idx="0">
            <a:scrgbClr r="0" g="0" b="0"/>
          </a:lnRef>
          <a:fillRef idx="0">
            <a:scrgbClr r="0" g="0" b="0"/>
          </a:fillRef>
          <a:effectRef idx="0">
            <a:scrgbClr r="0" g="0" b="0"/>
          </a:effectRef>
          <a:fontRef idx="minor"/>
        </p:style>
        <p:txBody>
          <a:bodyPr wrap="none" lIns="61235" tIns="30617" rIns="61235" bIns="30617" anchor="ctr"/>
          <a:lstStyle/>
          <a:p>
            <a:pPr algn="ctr"/>
            <a:r>
              <a:rPr lang="de-DE" b="1" dirty="0" smtClean="0">
                <a:latin typeface="+mj-lt"/>
              </a:rPr>
              <a:t>Beratung zu </a:t>
            </a:r>
          </a:p>
          <a:p>
            <a:pPr algn="ctr"/>
            <a:r>
              <a:rPr lang="de-DE" b="1" dirty="0" smtClean="0">
                <a:latin typeface="+mj-lt"/>
              </a:rPr>
              <a:t>Schulabschlüssen</a:t>
            </a:r>
            <a:endParaRPr dirty="0">
              <a:latin typeface="+mj-lt"/>
            </a:endParaRPr>
          </a:p>
        </p:txBody>
      </p:sp>
      <p:sp>
        <p:nvSpPr>
          <p:cNvPr id="46" name="CustomShape 4"/>
          <p:cNvSpPr/>
          <p:nvPr/>
        </p:nvSpPr>
        <p:spPr>
          <a:xfrm>
            <a:off x="1248262" y="901197"/>
            <a:ext cx="2579599" cy="2383787"/>
          </a:xfrm>
          <a:prstGeom prst="ellipse">
            <a:avLst/>
          </a:prstGeom>
          <a:solidFill>
            <a:srgbClr val="FF420E"/>
          </a:solidFill>
          <a:ln>
            <a:solidFill>
              <a:srgbClr val="3465A4"/>
            </a:solidFill>
          </a:ln>
        </p:spPr>
        <p:style>
          <a:lnRef idx="0">
            <a:scrgbClr r="0" g="0" b="0"/>
          </a:lnRef>
          <a:fillRef idx="0">
            <a:scrgbClr r="0" g="0" b="0"/>
          </a:fillRef>
          <a:effectRef idx="0">
            <a:scrgbClr r="0" g="0" b="0"/>
          </a:effectRef>
          <a:fontRef idx="minor"/>
        </p:style>
        <p:txBody>
          <a:bodyPr wrap="none" lIns="61235" tIns="30617" rIns="61235" bIns="30617" anchor="ctr"/>
          <a:lstStyle/>
          <a:p>
            <a:pPr algn="ctr"/>
            <a:r>
              <a:rPr lang="de-DE" b="1" dirty="0" smtClean="0">
                <a:latin typeface="+mj-lt"/>
              </a:rPr>
              <a:t>Beratungspräsenz</a:t>
            </a:r>
          </a:p>
          <a:p>
            <a:pPr algn="ctr"/>
            <a:r>
              <a:rPr lang="de-DE" sz="1225" dirty="0" smtClean="0"/>
              <a:t> </a:t>
            </a:r>
            <a:r>
              <a:rPr lang="de-DE" dirty="0" smtClean="0"/>
              <a:t>u.a. mit </a:t>
            </a:r>
            <a:r>
              <a:rPr lang="de-DE" dirty="0" err="1" smtClean="0"/>
              <a:t>Mappencoaching</a:t>
            </a:r>
            <a:endParaRPr lang="de-DE" dirty="0" smtClean="0"/>
          </a:p>
          <a:p>
            <a:pPr algn="ctr"/>
            <a:r>
              <a:rPr lang="de-DE" dirty="0" smtClean="0"/>
              <a:t> auf jobmessen</a:t>
            </a:r>
          </a:p>
          <a:p>
            <a:pPr algn="ctr"/>
            <a:r>
              <a:rPr lang="de-DE" dirty="0" smtClean="0"/>
              <a:t>und Bildungsbörsen</a:t>
            </a:r>
          </a:p>
          <a:p>
            <a:pPr algn="ctr"/>
            <a:r>
              <a:rPr lang="de-DE" dirty="0" smtClean="0"/>
              <a:t>Mehrmals im Jahr</a:t>
            </a:r>
            <a:endParaRPr dirty="0"/>
          </a:p>
        </p:txBody>
      </p:sp>
      <p:sp>
        <p:nvSpPr>
          <p:cNvPr id="47" name="CustomShape 5"/>
          <p:cNvSpPr/>
          <p:nvPr/>
        </p:nvSpPr>
        <p:spPr>
          <a:xfrm>
            <a:off x="3827862" y="580143"/>
            <a:ext cx="2978415" cy="2898877"/>
          </a:xfrm>
          <a:prstGeom prst="ellipse">
            <a:avLst/>
          </a:prstGeom>
          <a:solidFill>
            <a:srgbClr val="336666"/>
          </a:solidFill>
          <a:ln>
            <a:solidFill>
              <a:srgbClr val="3465A4"/>
            </a:solidFill>
          </a:ln>
        </p:spPr>
        <p:style>
          <a:lnRef idx="0">
            <a:scrgbClr r="0" g="0" b="0"/>
          </a:lnRef>
          <a:fillRef idx="0">
            <a:scrgbClr r="0" g="0" b="0"/>
          </a:fillRef>
          <a:effectRef idx="0">
            <a:scrgbClr r="0" g="0" b="0"/>
          </a:effectRef>
          <a:fontRef idx="minor"/>
        </p:style>
        <p:txBody>
          <a:bodyPr wrap="none" lIns="61235" tIns="30617" rIns="61235" bIns="30617" anchor="ctr"/>
          <a:lstStyle/>
          <a:p>
            <a:pPr algn="ctr"/>
            <a:r>
              <a:rPr lang="de-DE" b="1" dirty="0" smtClean="0">
                <a:solidFill>
                  <a:schemeClr val="bg2"/>
                </a:solidFill>
                <a:latin typeface="+mj-lt"/>
              </a:rPr>
              <a:t>Kompetenzbilanzierung</a:t>
            </a:r>
            <a:r>
              <a:rPr lang="de-DE" sz="1225" b="1" dirty="0" smtClean="0">
                <a:solidFill>
                  <a:schemeClr val="bg2"/>
                </a:solidFill>
                <a:latin typeface="+mj-lt"/>
              </a:rPr>
              <a:t> und</a:t>
            </a:r>
          </a:p>
          <a:p>
            <a:pPr algn="ctr"/>
            <a:r>
              <a:rPr lang="de-DE" b="1" dirty="0" smtClean="0">
                <a:solidFill>
                  <a:schemeClr val="bg2"/>
                </a:solidFill>
                <a:latin typeface="+mj-lt"/>
              </a:rPr>
              <a:t>Sozialpädagogische</a:t>
            </a:r>
          </a:p>
          <a:p>
            <a:pPr algn="ctr"/>
            <a:r>
              <a:rPr lang="de-DE" b="1" dirty="0" smtClean="0">
                <a:solidFill>
                  <a:schemeClr val="bg2"/>
                </a:solidFill>
                <a:latin typeface="+mj-lt"/>
              </a:rPr>
              <a:t>Betreuung</a:t>
            </a:r>
          </a:p>
          <a:p>
            <a:pPr algn="ctr"/>
            <a:r>
              <a:rPr lang="de-DE" b="1" dirty="0" smtClean="0">
                <a:solidFill>
                  <a:schemeClr val="bg2"/>
                </a:solidFill>
                <a:latin typeface="+mj-lt"/>
              </a:rPr>
              <a:t>im Rahmen von Projekten</a:t>
            </a:r>
          </a:p>
          <a:p>
            <a:pPr algn="ctr"/>
            <a:r>
              <a:rPr lang="de-DE" b="1" dirty="0" smtClean="0">
                <a:solidFill>
                  <a:schemeClr val="bg2"/>
                </a:solidFill>
                <a:latin typeface="+mj-lt"/>
              </a:rPr>
              <a:t>(</a:t>
            </a:r>
            <a:r>
              <a:rPr lang="de-DE" b="1" dirty="0" err="1" smtClean="0">
                <a:solidFill>
                  <a:schemeClr val="bg2"/>
                </a:solidFill>
                <a:latin typeface="+mj-lt"/>
              </a:rPr>
              <a:t>KompAS</a:t>
            </a:r>
            <a:r>
              <a:rPr lang="de-DE" b="1" dirty="0" smtClean="0">
                <a:solidFill>
                  <a:schemeClr val="bg2"/>
                </a:solidFill>
                <a:latin typeface="+mj-lt"/>
              </a:rPr>
              <a:t>, </a:t>
            </a:r>
          </a:p>
          <a:p>
            <a:pPr algn="ctr"/>
            <a:r>
              <a:rPr lang="de-DE" b="1" dirty="0" smtClean="0">
                <a:solidFill>
                  <a:schemeClr val="bg2"/>
                </a:solidFill>
                <a:latin typeface="+mj-lt"/>
              </a:rPr>
              <a:t>ESF-BAMF, </a:t>
            </a:r>
            <a:r>
              <a:rPr lang="de-DE" b="1" dirty="0" err="1" smtClean="0">
                <a:solidFill>
                  <a:schemeClr val="bg2"/>
                </a:solidFill>
                <a:latin typeface="+mj-lt"/>
              </a:rPr>
              <a:t>DeuFö</a:t>
            </a:r>
            <a:r>
              <a:rPr lang="de-DE" b="1" dirty="0" smtClean="0">
                <a:solidFill>
                  <a:schemeClr val="bg2"/>
                </a:solidFill>
                <a:latin typeface="+mj-lt"/>
              </a:rPr>
              <a:t>..)</a:t>
            </a:r>
            <a:endParaRPr b="1" dirty="0">
              <a:solidFill>
                <a:schemeClr val="bg2"/>
              </a:solidFill>
              <a:latin typeface="+mj-lt"/>
            </a:endParaRPr>
          </a:p>
        </p:txBody>
      </p:sp>
      <p:sp>
        <p:nvSpPr>
          <p:cNvPr id="8" name="CustomShape 5"/>
          <p:cNvSpPr/>
          <p:nvPr/>
        </p:nvSpPr>
        <p:spPr>
          <a:xfrm>
            <a:off x="5221511" y="3672218"/>
            <a:ext cx="2952327" cy="2787287"/>
          </a:xfrm>
          <a:prstGeom prst="ellipse">
            <a:avLst/>
          </a:prstGeom>
          <a:solidFill>
            <a:schemeClr val="accent2">
              <a:lumMod val="75000"/>
            </a:schemeClr>
          </a:solidFill>
          <a:ln>
            <a:solidFill>
              <a:srgbClr val="3465A4"/>
            </a:solidFill>
          </a:ln>
        </p:spPr>
        <p:style>
          <a:lnRef idx="0">
            <a:scrgbClr r="0" g="0" b="0"/>
          </a:lnRef>
          <a:fillRef idx="0">
            <a:scrgbClr r="0" g="0" b="0"/>
          </a:fillRef>
          <a:effectRef idx="0">
            <a:scrgbClr r="0" g="0" b="0"/>
          </a:effectRef>
          <a:fontRef idx="minor"/>
        </p:style>
        <p:txBody>
          <a:bodyPr wrap="none" lIns="61235" tIns="30617" rIns="61235" bIns="30617" anchor="ctr"/>
          <a:lstStyle/>
          <a:p>
            <a:pPr algn="ctr"/>
            <a:r>
              <a:rPr lang="de-DE" b="1" dirty="0" smtClean="0">
                <a:solidFill>
                  <a:schemeClr val="bg2"/>
                </a:solidFill>
                <a:latin typeface="+mj-lt"/>
              </a:rPr>
              <a:t>BBE- und </a:t>
            </a:r>
          </a:p>
          <a:p>
            <a:pPr algn="ctr"/>
            <a:r>
              <a:rPr lang="de-DE" b="1" dirty="0" smtClean="0">
                <a:solidFill>
                  <a:schemeClr val="bg2"/>
                </a:solidFill>
                <a:latin typeface="+mj-lt"/>
              </a:rPr>
              <a:t>Anerkennungsberatung</a:t>
            </a:r>
          </a:p>
          <a:p>
            <a:pPr algn="ctr"/>
            <a:r>
              <a:rPr lang="de-DE" b="1" dirty="0">
                <a:solidFill>
                  <a:schemeClr val="bg1"/>
                </a:solidFill>
              </a:rPr>
              <a:t>Fachstelle zur </a:t>
            </a:r>
            <a:r>
              <a:rPr lang="de-DE" b="1" dirty="0" smtClean="0">
                <a:solidFill>
                  <a:schemeClr val="bg1"/>
                </a:solidFill>
              </a:rPr>
              <a:t>Anerkennung</a:t>
            </a:r>
          </a:p>
          <a:p>
            <a:pPr algn="ctr"/>
            <a:r>
              <a:rPr lang="de-DE" b="1" dirty="0" smtClean="0">
                <a:solidFill>
                  <a:schemeClr val="bg1"/>
                </a:solidFill>
              </a:rPr>
              <a:t>von </a:t>
            </a:r>
            <a:r>
              <a:rPr lang="de-DE" b="1" dirty="0">
                <a:solidFill>
                  <a:schemeClr val="bg1"/>
                </a:solidFill>
              </a:rPr>
              <a:t>im </a:t>
            </a:r>
            <a:r>
              <a:rPr lang="de-DE" b="1" dirty="0" smtClean="0">
                <a:solidFill>
                  <a:schemeClr val="bg1"/>
                </a:solidFill>
              </a:rPr>
              <a:t>Ausland erworbenen </a:t>
            </a:r>
          </a:p>
          <a:p>
            <a:pPr algn="ctr"/>
            <a:r>
              <a:rPr lang="de-DE" b="1" dirty="0" smtClean="0">
                <a:solidFill>
                  <a:schemeClr val="bg1"/>
                </a:solidFill>
              </a:rPr>
              <a:t>Berufsqualifikationen</a:t>
            </a:r>
          </a:p>
          <a:p>
            <a:pPr algn="ctr"/>
            <a:r>
              <a:rPr lang="de-DE" b="1" dirty="0" smtClean="0">
                <a:solidFill>
                  <a:schemeClr val="bg1"/>
                </a:solidFill>
              </a:rPr>
              <a:t>und </a:t>
            </a:r>
            <a:r>
              <a:rPr lang="de-DE" b="1" dirty="0">
                <a:solidFill>
                  <a:schemeClr val="bg1"/>
                </a:solidFill>
              </a:rPr>
              <a:t>Schulabschlüssen</a:t>
            </a:r>
            <a:endParaRPr lang="de-DE" b="1" dirty="0" smtClean="0">
              <a:solidFill>
                <a:schemeClr val="bg1"/>
              </a:solidFill>
              <a:latin typeface="+mj-lt"/>
            </a:endParaRPr>
          </a:p>
          <a:p>
            <a:pPr algn="ctr"/>
            <a:endParaRPr lang="de-DE" b="1" dirty="0">
              <a:solidFill>
                <a:schemeClr val="bg2"/>
              </a:solidFill>
              <a:latin typeface="+mj-lt"/>
            </a:endParaRPr>
          </a:p>
        </p:txBody>
      </p:sp>
      <p:sp>
        <p:nvSpPr>
          <p:cNvPr id="10" name="CustomShape 5"/>
          <p:cNvSpPr/>
          <p:nvPr/>
        </p:nvSpPr>
        <p:spPr>
          <a:xfrm>
            <a:off x="2186629" y="3776321"/>
            <a:ext cx="3130440" cy="2958108"/>
          </a:xfrm>
          <a:prstGeom prst="ellipse">
            <a:avLst/>
          </a:prstGeom>
          <a:solidFill>
            <a:srgbClr val="92D050"/>
          </a:solidFill>
          <a:ln>
            <a:solidFill>
              <a:srgbClr val="3465A4"/>
            </a:solidFill>
          </a:ln>
        </p:spPr>
        <p:style>
          <a:lnRef idx="0">
            <a:scrgbClr r="0" g="0" b="0"/>
          </a:lnRef>
          <a:fillRef idx="0">
            <a:scrgbClr r="0" g="0" b="0"/>
          </a:fillRef>
          <a:effectRef idx="0">
            <a:scrgbClr r="0" g="0" b="0"/>
          </a:effectRef>
          <a:fontRef idx="minor"/>
        </p:style>
        <p:txBody>
          <a:bodyPr wrap="none" lIns="61235" tIns="30617" rIns="61235" bIns="30617" anchor="ctr"/>
          <a:lstStyle/>
          <a:p>
            <a:pPr algn="ctr"/>
            <a:r>
              <a:rPr lang="de-DE" b="1" dirty="0" smtClean="0">
                <a:latin typeface="+mj-lt"/>
              </a:rPr>
              <a:t>Beratungsangebot</a:t>
            </a:r>
          </a:p>
          <a:p>
            <a:pPr algn="ctr"/>
            <a:r>
              <a:rPr lang="de-DE" b="1" dirty="0" smtClean="0">
                <a:latin typeface="+mj-lt"/>
              </a:rPr>
              <a:t>zum Offenen Angebot</a:t>
            </a:r>
          </a:p>
          <a:p>
            <a:pPr algn="ctr"/>
            <a:r>
              <a:rPr lang="de-DE" dirty="0" smtClean="0"/>
              <a:t>min 1 x wöchentlich</a:t>
            </a:r>
          </a:p>
          <a:p>
            <a:pPr algn="ctr"/>
            <a:r>
              <a:rPr lang="de-DE" dirty="0" smtClean="0"/>
              <a:t>Individuelle Beratungstermine</a:t>
            </a:r>
          </a:p>
          <a:p>
            <a:pPr algn="ctr"/>
            <a:r>
              <a:rPr lang="de-DE" dirty="0" smtClean="0"/>
              <a:t>Infotage für Sprachen </a:t>
            </a:r>
          </a:p>
          <a:p>
            <a:pPr algn="ctr"/>
            <a:r>
              <a:rPr lang="de-DE" dirty="0" smtClean="0"/>
              <a:t>Aktionstage einzelner</a:t>
            </a:r>
          </a:p>
          <a:p>
            <a:pPr algn="ctr"/>
            <a:r>
              <a:rPr lang="de-DE" dirty="0" smtClean="0"/>
              <a:t>Programmbereiche</a:t>
            </a:r>
            <a:endParaRPr dirty="0"/>
          </a:p>
        </p:txBody>
      </p:sp>
      <p:sp>
        <p:nvSpPr>
          <p:cNvPr id="2" name="Ellipse 1"/>
          <p:cNvSpPr/>
          <p:nvPr/>
        </p:nvSpPr>
        <p:spPr>
          <a:xfrm>
            <a:off x="241370" y="3023247"/>
            <a:ext cx="2516522" cy="223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latin typeface="+mj-lt"/>
              </a:rPr>
              <a:t>Deutsch-Beratung</a:t>
            </a:r>
          </a:p>
          <a:p>
            <a:pPr algn="ctr"/>
            <a:r>
              <a:rPr lang="de-DE" dirty="0"/>
              <a:t>5</a:t>
            </a:r>
            <a:r>
              <a:rPr lang="de-DE" dirty="0" smtClean="0"/>
              <a:t>x wöchentlich bis zu 70 TN pro Termin</a:t>
            </a:r>
            <a:endParaRPr lang="de-DE" dirty="0"/>
          </a:p>
        </p:txBody>
      </p:sp>
    </p:spTree>
    <p:extLst>
      <p:ext uri="{BB962C8B-B14F-4D97-AF65-F5344CB8AC3E}">
        <p14:creationId xmlns:p14="http://schemas.microsoft.com/office/powerpoint/2010/main" val="289676285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8514" y="225794"/>
            <a:ext cx="6096000" cy="490066"/>
          </a:xfrm>
        </p:spPr>
        <p:txBody>
          <a:bodyPr/>
          <a:lstStyle/>
          <a:p>
            <a:pPr algn="l"/>
            <a:r>
              <a:rPr lang="de-DE" sz="2400" b="1" dirty="0" smtClean="0"/>
              <a:t>Ausgewählte Netzwerke und Kooperationen</a:t>
            </a:r>
            <a:endParaRPr lang="de-DE" sz="2400" b="1" dirty="0"/>
          </a:p>
        </p:txBody>
      </p:sp>
      <p:pic>
        <p:nvPicPr>
          <p:cNvPr id="9" name="Grafik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908720"/>
            <a:ext cx="1656184" cy="1815794"/>
          </a:xfrm>
          <a:prstGeom prst="rect">
            <a:avLst/>
          </a:prstGeom>
          <a:ln>
            <a:solidFill>
              <a:schemeClr val="bg2"/>
            </a:solidFill>
          </a:ln>
        </p:spPr>
      </p:pic>
      <p:sp>
        <p:nvSpPr>
          <p:cNvPr id="10" name="Textfeld 9"/>
          <p:cNvSpPr txBox="1"/>
          <p:nvPr/>
        </p:nvSpPr>
        <p:spPr>
          <a:xfrm>
            <a:off x="3275856" y="939454"/>
            <a:ext cx="3744416" cy="1754326"/>
          </a:xfrm>
          <a:prstGeom prst="rect">
            <a:avLst/>
          </a:prstGeom>
          <a:noFill/>
        </p:spPr>
        <p:txBody>
          <a:bodyPr wrap="square" rtlCol="0">
            <a:spAutoFit/>
          </a:bodyPr>
          <a:lstStyle/>
          <a:p>
            <a:r>
              <a:rPr lang="de-DE" dirty="0" smtClean="0">
                <a:solidFill>
                  <a:schemeClr val="tx2">
                    <a:lumMod val="60000"/>
                    <a:lumOff val="40000"/>
                  </a:schemeClr>
                </a:solidFill>
                <a:latin typeface="+mj-lt"/>
              </a:rPr>
              <a:t>Dortmunder Weiterbildungsforum (</a:t>
            </a:r>
            <a:r>
              <a:rPr lang="de-DE" dirty="0" err="1" smtClean="0">
                <a:solidFill>
                  <a:schemeClr val="tx2">
                    <a:lumMod val="60000"/>
                    <a:lumOff val="40000"/>
                  </a:schemeClr>
                </a:solidFill>
                <a:latin typeface="+mj-lt"/>
              </a:rPr>
              <a:t>dwf</a:t>
            </a:r>
            <a:r>
              <a:rPr lang="de-DE" dirty="0" smtClean="0">
                <a:solidFill>
                  <a:schemeClr val="tx2">
                    <a:lumMod val="60000"/>
                    <a:lumOff val="40000"/>
                  </a:schemeClr>
                </a:solidFill>
                <a:latin typeface="+mj-lt"/>
              </a:rPr>
              <a:t>)</a:t>
            </a:r>
          </a:p>
          <a:p>
            <a:r>
              <a:rPr lang="de-DE" dirty="0" smtClean="0">
                <a:latin typeface="+mj-lt"/>
              </a:rPr>
              <a:t>Anbieter von trägerübergreifenden Beratungsangeboten mit Schwerpunkt der beruflichen Entwicklung</a:t>
            </a:r>
            <a:endParaRPr lang="de-DE" dirty="0">
              <a:latin typeface="+mj-lt"/>
            </a:endParaRPr>
          </a:p>
        </p:txBody>
      </p:sp>
      <p:pic>
        <p:nvPicPr>
          <p:cNvPr id="11" name="Grafik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8514" y="3356992"/>
            <a:ext cx="2250550" cy="2030708"/>
          </a:xfrm>
          <a:prstGeom prst="rect">
            <a:avLst/>
          </a:prstGeom>
        </p:spPr>
      </p:pic>
      <p:sp>
        <p:nvSpPr>
          <p:cNvPr id="13" name="Textfeld 12"/>
          <p:cNvSpPr txBox="1"/>
          <p:nvPr/>
        </p:nvSpPr>
        <p:spPr>
          <a:xfrm>
            <a:off x="3280842" y="3373760"/>
            <a:ext cx="3215680" cy="1754326"/>
          </a:xfrm>
          <a:prstGeom prst="rect">
            <a:avLst/>
          </a:prstGeom>
          <a:noFill/>
        </p:spPr>
        <p:txBody>
          <a:bodyPr wrap="square" rtlCol="0">
            <a:spAutoFit/>
          </a:bodyPr>
          <a:lstStyle/>
          <a:p>
            <a:r>
              <a:rPr lang="de-DE" dirty="0" smtClean="0">
                <a:solidFill>
                  <a:schemeClr val="tx2">
                    <a:lumMod val="60000"/>
                    <a:lumOff val="40000"/>
                  </a:schemeClr>
                </a:solidFill>
                <a:latin typeface="+mj-lt"/>
              </a:rPr>
              <a:t>Willkommen Europa </a:t>
            </a:r>
          </a:p>
          <a:p>
            <a:r>
              <a:rPr lang="de-DE" dirty="0" smtClean="0">
                <a:latin typeface="+mn-lt"/>
              </a:rPr>
              <a:t>Anlaufstelle für Neuzuwanderer aus EU-Staaten, vornehmlich aus Südosteuropa. Kooperationspartner im SPBI-Projekt</a:t>
            </a:r>
            <a:endParaRPr lang="de-DE" dirty="0">
              <a:latin typeface="+mn-lt"/>
            </a:endParaRPr>
          </a:p>
        </p:txBody>
      </p:sp>
    </p:spTree>
    <p:extLst>
      <p:ext uri="{BB962C8B-B14F-4D97-AF65-F5344CB8AC3E}">
        <p14:creationId xmlns:p14="http://schemas.microsoft.com/office/powerpoint/2010/main" val="26586106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a:spLocks noGrp="1"/>
          </p:cNvSpPr>
          <p:nvPr>
            <p:ph type="title"/>
          </p:nvPr>
        </p:nvSpPr>
        <p:spPr>
          <a:xfrm>
            <a:off x="444674" y="260648"/>
            <a:ext cx="8229600" cy="490066"/>
          </a:xfrm>
        </p:spPr>
        <p:txBody>
          <a:bodyPr/>
          <a:lstStyle/>
          <a:p>
            <a:pPr algn="l"/>
            <a:r>
              <a:rPr lang="de-DE" sz="2400" b="1" dirty="0" smtClean="0"/>
              <a:t>Ausgewählte Netzwerke, Kooperationen und Projekte</a:t>
            </a:r>
            <a:endParaRPr lang="de-DE" sz="2400" b="1" dirty="0"/>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338114" y="1835526"/>
            <a:ext cx="3028607" cy="1463029"/>
          </a:xfrm>
          <a:prstGeom prst="rect">
            <a:avLst/>
          </a:prstGeom>
        </p:spPr>
      </p:pic>
      <p:sp>
        <p:nvSpPr>
          <p:cNvPr id="5" name="Textfeld 4"/>
          <p:cNvSpPr txBox="1"/>
          <p:nvPr/>
        </p:nvSpPr>
        <p:spPr>
          <a:xfrm>
            <a:off x="2699792" y="1052736"/>
            <a:ext cx="5328592" cy="3139321"/>
          </a:xfrm>
          <a:prstGeom prst="rect">
            <a:avLst/>
          </a:prstGeom>
          <a:noFill/>
        </p:spPr>
        <p:txBody>
          <a:bodyPr wrap="square" rtlCol="0">
            <a:spAutoFit/>
          </a:bodyPr>
          <a:lstStyle/>
          <a:p>
            <a:r>
              <a:rPr lang="de-DE" dirty="0" smtClean="0">
                <a:solidFill>
                  <a:schemeClr val="tx2">
                    <a:lumMod val="60000"/>
                    <a:lumOff val="40000"/>
                  </a:schemeClr>
                </a:solidFill>
                <a:latin typeface="+mj-lt"/>
              </a:rPr>
              <a:t>Sozialpädagogische Begleitung der Integrationsteilnahme bildungsferner EU-Zuwanderer in prekären Lebenslagen (2015-2017)</a:t>
            </a:r>
          </a:p>
          <a:p>
            <a:endParaRPr lang="de-DE" dirty="0"/>
          </a:p>
          <a:p>
            <a:r>
              <a:rPr lang="de-DE" dirty="0" smtClean="0">
                <a:latin typeface="+mn-lt"/>
              </a:rPr>
              <a:t>Beratung vor und während der Maßnahme</a:t>
            </a:r>
          </a:p>
          <a:p>
            <a:r>
              <a:rPr lang="de-DE" dirty="0" smtClean="0">
                <a:latin typeface="+mn-lt"/>
              </a:rPr>
              <a:t>Sozialpädagogische Begleitung</a:t>
            </a:r>
          </a:p>
          <a:p>
            <a:r>
              <a:rPr lang="de-DE" dirty="0" smtClean="0">
                <a:latin typeface="+mn-lt"/>
              </a:rPr>
              <a:t>Aufsuchende Beratungs- und Betreuungsarbeit in den nördlichen Sozialräumen Dortmunds</a:t>
            </a:r>
          </a:p>
          <a:p>
            <a:r>
              <a:rPr lang="de-DE" dirty="0" smtClean="0">
                <a:latin typeface="+mn-lt"/>
              </a:rPr>
              <a:t>Netzwerkprojekt des BAMF</a:t>
            </a:r>
          </a:p>
          <a:p>
            <a:r>
              <a:rPr lang="de-DE" dirty="0" smtClean="0">
                <a:solidFill>
                  <a:schemeClr val="tx2">
                    <a:lumMod val="60000"/>
                    <a:lumOff val="40000"/>
                  </a:schemeClr>
                </a:solidFill>
                <a:latin typeface="+mn-lt"/>
              </a:rPr>
              <a:t>=&gt;</a:t>
            </a:r>
            <a:r>
              <a:rPr lang="de-DE" dirty="0" smtClean="0">
                <a:latin typeface="+mn-lt"/>
              </a:rPr>
              <a:t> Gesteigerte Motivation der TN, geringere Abbruchquoten in den Kursen</a:t>
            </a:r>
            <a:endParaRPr lang="de-DE" dirty="0">
              <a:latin typeface="+mn-lt"/>
            </a:endParaRPr>
          </a:p>
        </p:txBody>
      </p:sp>
      <p:sp>
        <p:nvSpPr>
          <p:cNvPr id="6" name="Textfeld 5"/>
          <p:cNvSpPr txBox="1"/>
          <p:nvPr/>
        </p:nvSpPr>
        <p:spPr>
          <a:xfrm>
            <a:off x="2695972" y="4365104"/>
            <a:ext cx="5758458" cy="2031325"/>
          </a:xfrm>
          <a:prstGeom prst="rect">
            <a:avLst/>
          </a:prstGeom>
          <a:noFill/>
        </p:spPr>
        <p:txBody>
          <a:bodyPr wrap="square" rtlCol="0">
            <a:spAutoFit/>
          </a:bodyPr>
          <a:lstStyle/>
          <a:p>
            <a:r>
              <a:rPr lang="de-DE" dirty="0" smtClean="0">
                <a:solidFill>
                  <a:schemeClr val="tx2">
                    <a:lumMod val="60000"/>
                    <a:lumOff val="40000"/>
                  </a:schemeClr>
                </a:solidFill>
                <a:latin typeface="+mj-lt"/>
              </a:rPr>
              <a:t>Kommunale Koordinierung der Bildungsangebote für Neuzuwanderer (2016 bis 2018), BMBF</a:t>
            </a:r>
          </a:p>
          <a:p>
            <a:endParaRPr lang="de-DE" dirty="0" smtClean="0">
              <a:solidFill>
                <a:schemeClr val="tx2">
                  <a:lumMod val="60000"/>
                  <a:lumOff val="40000"/>
                </a:schemeClr>
              </a:solidFill>
              <a:latin typeface="+mj-lt"/>
            </a:endParaRPr>
          </a:p>
          <a:p>
            <a:r>
              <a:rPr lang="de-DE" dirty="0" smtClean="0">
                <a:latin typeface="+mj-lt"/>
              </a:rPr>
              <a:t>Drei Koordinatorinnen in Dortmund, davon ein Koordinatorin bei VHS, zuständig für Sprachförderung.</a:t>
            </a:r>
          </a:p>
          <a:p>
            <a:r>
              <a:rPr lang="de-DE" dirty="0" smtClean="0">
                <a:latin typeface="+mj-lt"/>
              </a:rPr>
              <a:t>Koordination der Bildungsangebote von der Schule bis zur beruflichen Bildung</a:t>
            </a:r>
            <a:endParaRPr lang="de-DE" dirty="0">
              <a:latin typeface="+mj-lt"/>
            </a:endParaRPr>
          </a:p>
        </p:txBody>
      </p:sp>
      <p:sp>
        <p:nvSpPr>
          <p:cNvPr id="8" name="Textfeld 7"/>
          <p:cNvSpPr txBox="1"/>
          <p:nvPr/>
        </p:nvSpPr>
        <p:spPr>
          <a:xfrm>
            <a:off x="447777" y="4509120"/>
            <a:ext cx="1512168" cy="1538883"/>
          </a:xfrm>
          <a:prstGeom prst="rect">
            <a:avLst/>
          </a:prstGeom>
          <a:noFill/>
          <a:ln w="15875">
            <a:solidFill>
              <a:srgbClr val="00B050"/>
            </a:solidFill>
          </a:ln>
        </p:spPr>
        <p:txBody>
          <a:bodyPr wrap="square" rtlCol="0">
            <a:spAutoFit/>
          </a:bodyPr>
          <a:lstStyle/>
          <a:p>
            <a:pPr algn="ctr"/>
            <a:endParaRPr lang="de-DE" dirty="0" smtClean="0"/>
          </a:p>
          <a:p>
            <a:pPr algn="ctr"/>
            <a:endParaRPr lang="de-DE" sz="2000" b="1" dirty="0">
              <a:solidFill>
                <a:srgbClr val="00B050"/>
              </a:solidFill>
            </a:endParaRPr>
          </a:p>
          <a:p>
            <a:pPr algn="ctr"/>
            <a:r>
              <a:rPr lang="de-DE" sz="2000" b="1" dirty="0" err="1" smtClean="0">
                <a:solidFill>
                  <a:srgbClr val="00B050"/>
                </a:solidFill>
              </a:rPr>
              <a:t>KoBiZuDo</a:t>
            </a:r>
            <a:endParaRPr lang="de-DE" sz="2000" b="1" dirty="0" smtClean="0">
              <a:solidFill>
                <a:srgbClr val="00B050"/>
              </a:solidFill>
            </a:endParaRPr>
          </a:p>
          <a:p>
            <a:endParaRPr lang="de-DE" dirty="0"/>
          </a:p>
          <a:p>
            <a:endParaRPr lang="de-DE" dirty="0"/>
          </a:p>
        </p:txBody>
      </p:sp>
    </p:spTree>
    <p:extLst>
      <p:ext uri="{BB962C8B-B14F-4D97-AF65-F5344CB8AC3E}">
        <p14:creationId xmlns:p14="http://schemas.microsoft.com/office/powerpoint/2010/main" val="13166470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124744"/>
            <a:ext cx="8352928" cy="5184576"/>
          </a:xfrm>
        </p:spPr>
        <p:txBody>
          <a:bodyPr/>
          <a:lstStyle/>
          <a:p>
            <a:pPr algn="l"/>
            <a:r>
              <a:rPr lang="de-DE" sz="2400" b="1" dirty="0" smtClean="0"/>
              <a:t/>
            </a:r>
            <a:br>
              <a:rPr lang="de-DE" sz="2400" b="1" dirty="0" smtClean="0"/>
            </a:br>
            <a:r>
              <a:rPr lang="de-DE" sz="1800" b="1" dirty="0" smtClean="0">
                <a:solidFill>
                  <a:schemeClr val="accent1"/>
                </a:solidFill>
              </a:rPr>
              <a:t>Integration durch Bildung</a:t>
            </a:r>
            <a:r>
              <a:rPr lang="de-DE" sz="2400" b="1" dirty="0" smtClean="0"/>
              <a:t/>
            </a:r>
            <a:br>
              <a:rPr lang="de-DE" sz="2400" b="1" dirty="0" smtClean="0"/>
            </a:br>
            <a:r>
              <a:rPr lang="de-DE" sz="1800" dirty="0" smtClean="0"/>
              <a:t>Wie können Beratungsangebote die Gruppe der bildungsbenachteiligten Menschen erreichen und wie gelingt es, und welche Formen, Methoden und Ansprachen werden benötigt, Interesse und Motivation zu erzeugen?</a:t>
            </a:r>
            <a:br>
              <a:rPr lang="de-DE" sz="1800" dirty="0" smtClean="0"/>
            </a:br>
            <a:r>
              <a:rPr lang="de-DE" sz="1800" dirty="0" smtClean="0"/>
              <a:t/>
            </a:r>
            <a:br>
              <a:rPr lang="de-DE" sz="1800" dirty="0" smtClean="0"/>
            </a:br>
            <a:r>
              <a:rPr lang="de-DE" sz="1800" dirty="0" smtClean="0"/>
              <a:t>Dabei ist nicht von einem strukturellen Desinteresse der Menschen an Weiterbildung auszugehen, sondern u.a. von einem „</a:t>
            </a:r>
            <a:r>
              <a:rPr lang="de-DE" sz="1800" dirty="0" err="1" smtClean="0"/>
              <a:t>Dismatching</a:t>
            </a:r>
            <a:r>
              <a:rPr lang="de-DE" sz="1800" dirty="0" smtClean="0"/>
              <a:t>“ zwischen den Beteiligten zwischen der Lebenssituation und den Lebensentwürfen der Adressaten und den Weiterbildungsangeboten/-strukturen.</a:t>
            </a:r>
            <a:r>
              <a:rPr lang="de-DE" sz="2400" b="1" dirty="0" smtClean="0"/>
              <a:t/>
            </a:r>
            <a:br>
              <a:rPr lang="de-DE" sz="2400" b="1" dirty="0" smtClean="0"/>
            </a:br>
            <a:r>
              <a:rPr lang="de-DE" sz="2400" b="1" dirty="0" smtClean="0"/>
              <a:t/>
            </a:r>
            <a:br>
              <a:rPr lang="de-DE" sz="2400" b="1" dirty="0" smtClean="0"/>
            </a:br>
            <a:r>
              <a:rPr lang="de-DE" sz="1800" b="1" dirty="0" smtClean="0">
                <a:solidFill>
                  <a:schemeClr val="accent1"/>
                </a:solidFill>
              </a:rPr>
              <a:t>Vernetzung von Akteuren</a:t>
            </a:r>
            <a:r>
              <a:rPr lang="de-DE" sz="2400" b="1" dirty="0" smtClean="0"/>
              <a:t/>
            </a:r>
            <a:br>
              <a:rPr lang="de-DE" sz="2400" b="1" dirty="0" smtClean="0"/>
            </a:br>
            <a:r>
              <a:rPr lang="de-DE" sz="1800" dirty="0" smtClean="0">
                <a:latin typeface="+mn-lt"/>
              </a:rPr>
              <a:t>„Klassische“ Weiterbildungsberatung in der „Komm-Struktur“ ist mit den Herausforderungen in Sozialräumen nicht geeignet. </a:t>
            </a:r>
            <a:r>
              <a:rPr lang="de-DE" sz="1800" dirty="0">
                <a:latin typeface="+mn-lt"/>
              </a:rPr>
              <a:t> </a:t>
            </a:r>
            <a:r>
              <a:rPr lang="de-DE" sz="1800" dirty="0" smtClean="0">
                <a:latin typeface="+mn-lt"/>
              </a:rPr>
              <a:t>Notwendig sind Beratungsstrukturen z.B. entlang der „</a:t>
            </a:r>
            <a:r>
              <a:rPr lang="de-DE" sz="1800" dirty="0" smtClean="0">
                <a:latin typeface="+mn-lt"/>
                <a:hlinkClick r:id="rId2" action="ppaction://hlinkfile"/>
              </a:rPr>
              <a:t>Bildungskette</a:t>
            </a:r>
            <a:r>
              <a:rPr lang="de-DE" sz="1800" dirty="0" smtClean="0">
                <a:latin typeface="+mn-lt"/>
              </a:rPr>
              <a:t>“</a:t>
            </a:r>
            <a:br>
              <a:rPr lang="de-DE" sz="1800" dirty="0" smtClean="0">
                <a:latin typeface="+mn-lt"/>
              </a:rPr>
            </a:br>
            <a:r>
              <a:rPr lang="de-DE" sz="1800" dirty="0" smtClean="0">
                <a:latin typeface="+mn-lt"/>
              </a:rPr>
              <a:t>Netzwerke mit Akteuren in den Sozialräumen und Herstellung von „Milieunähe“ (Orte, aufsuchende Beratung…)</a:t>
            </a:r>
            <a:r>
              <a:rPr lang="de-DE" sz="2400" b="1" dirty="0" smtClean="0"/>
              <a:t/>
            </a:r>
            <a:br>
              <a:rPr lang="de-DE" sz="2400" b="1" dirty="0" smtClean="0"/>
            </a:br>
            <a:endParaRPr lang="de-DE" sz="2400" b="1" dirty="0"/>
          </a:p>
        </p:txBody>
      </p:sp>
      <p:sp>
        <p:nvSpPr>
          <p:cNvPr id="3" name="Textfeld 2"/>
          <p:cNvSpPr txBox="1"/>
          <p:nvPr/>
        </p:nvSpPr>
        <p:spPr>
          <a:xfrm>
            <a:off x="264871" y="476672"/>
            <a:ext cx="2722953" cy="461665"/>
          </a:xfrm>
          <a:prstGeom prst="rect">
            <a:avLst/>
          </a:prstGeom>
          <a:noFill/>
        </p:spPr>
        <p:txBody>
          <a:bodyPr wrap="square" rtlCol="0">
            <a:spAutoFit/>
          </a:bodyPr>
          <a:lstStyle/>
          <a:p>
            <a:r>
              <a:rPr lang="de-DE" sz="2400" b="1" dirty="0" smtClean="0">
                <a:latin typeface="+mj-lt"/>
              </a:rPr>
              <a:t>Herausforderungen</a:t>
            </a:r>
            <a:endParaRPr lang="de-DE" sz="2400" b="1" dirty="0">
              <a:latin typeface="+mj-lt"/>
            </a:endParaRPr>
          </a:p>
        </p:txBody>
      </p:sp>
    </p:spTree>
    <p:extLst>
      <p:ext uri="{BB962C8B-B14F-4D97-AF65-F5344CB8AC3E}">
        <p14:creationId xmlns:p14="http://schemas.microsoft.com/office/powerpoint/2010/main" val="1272339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2348880"/>
            <a:ext cx="8229600" cy="2304256"/>
          </a:xfrm>
        </p:spPr>
        <p:txBody>
          <a:bodyPr>
            <a:normAutofit fontScale="90000"/>
          </a:bodyPr>
          <a:lstStyle/>
          <a:p>
            <a:pPr algn="l"/>
            <a:r>
              <a:rPr lang="de-DE" sz="2000" b="1" dirty="0">
                <a:solidFill>
                  <a:schemeClr val="accent1"/>
                </a:solidFill>
              </a:rPr>
              <a:t>Professionalisierung der Akteure und der </a:t>
            </a:r>
            <a:r>
              <a:rPr lang="de-DE" sz="2000" b="1" dirty="0" smtClean="0">
                <a:solidFill>
                  <a:schemeClr val="accent1"/>
                </a:solidFill>
              </a:rPr>
              <a:t>Organisationen</a:t>
            </a:r>
            <a:r>
              <a:rPr lang="de-DE" sz="1800" dirty="0" smtClean="0"/>
              <a:t/>
            </a:r>
            <a:br>
              <a:rPr lang="de-DE" sz="1800" dirty="0" smtClean="0"/>
            </a:br>
            <a:r>
              <a:rPr lang="de-DE" sz="1800" dirty="0" smtClean="0"/>
              <a:t>Vor dem Hintergrund der unterschiedlichen Aufgaben in der Weiterbildungsberatung werden von Beratenden ein Setting an Kompetenzen und Fähigkeiten benötigt, das verständlicherweise über die Angebotsinformation hinausgeht. U.a. sind die Sozial-/</a:t>
            </a:r>
            <a:r>
              <a:rPr lang="de-DE" sz="1800" dirty="0" err="1" smtClean="0"/>
              <a:t>Milieukompetenz,Interkulturelle</a:t>
            </a:r>
            <a:r>
              <a:rPr lang="de-DE" sz="1800" dirty="0" smtClean="0"/>
              <a:t> Kompetenz, Individuelle Beratungskompetenz.</a:t>
            </a:r>
            <a:br>
              <a:rPr lang="de-DE" sz="1800" dirty="0" smtClean="0"/>
            </a:br>
            <a:r>
              <a:rPr lang="de-DE" sz="1800" dirty="0" smtClean="0"/>
              <a:t/>
            </a:r>
            <a:br>
              <a:rPr lang="de-DE" sz="1800" dirty="0" smtClean="0"/>
            </a:br>
            <a:r>
              <a:rPr lang="de-DE" sz="1800" dirty="0" smtClean="0"/>
              <a:t>In einzelnen Bereichen sind dann auch die Übergängen in die sozialpädagogische Betreuung von Ratsuchenden fließend, und erfordern auch Unterstützungsangebote für den Beratenden.</a:t>
            </a:r>
            <a:br>
              <a:rPr lang="de-DE" sz="1800" dirty="0" smtClean="0"/>
            </a:br>
            <a:r>
              <a:rPr lang="de-DE" sz="1800" dirty="0" smtClean="0"/>
              <a:t/>
            </a:r>
            <a:br>
              <a:rPr lang="de-DE" sz="1800" dirty="0" smtClean="0"/>
            </a:br>
            <a:r>
              <a:rPr lang="de-DE" sz="1800" dirty="0" smtClean="0"/>
              <a:t>Professionalisierung der Organisation. Einbindung der Beratungsdienstleistung in die Produktentwicklung und Setzung von Qualitätsstandards in der Beratung.</a:t>
            </a:r>
            <a:br>
              <a:rPr lang="de-DE" sz="1800" dirty="0" smtClean="0"/>
            </a:br>
            <a:r>
              <a:rPr lang="de-DE" sz="1800" dirty="0"/>
              <a:t/>
            </a:r>
            <a:br>
              <a:rPr lang="de-DE" sz="1800" dirty="0"/>
            </a:br>
            <a:r>
              <a:rPr lang="de-DE" sz="1800" dirty="0"/>
              <a:t/>
            </a:r>
            <a:br>
              <a:rPr lang="de-DE" sz="1800" dirty="0"/>
            </a:br>
            <a:r>
              <a:rPr lang="de-DE" sz="2000" b="1" dirty="0" smtClean="0">
                <a:solidFill>
                  <a:schemeClr val="accent1"/>
                </a:solidFill>
              </a:rPr>
              <a:t>Finanzierung </a:t>
            </a:r>
            <a:r>
              <a:rPr lang="de-DE" sz="2000" b="1" dirty="0">
                <a:solidFill>
                  <a:schemeClr val="accent1"/>
                </a:solidFill>
              </a:rPr>
              <a:t>ausreichend und dauerhaft </a:t>
            </a:r>
            <a:r>
              <a:rPr lang="de-DE" sz="2000" b="1" dirty="0" smtClean="0">
                <a:solidFill>
                  <a:schemeClr val="accent1"/>
                </a:solidFill>
              </a:rPr>
              <a:t>sichern</a:t>
            </a:r>
            <a:r>
              <a:rPr lang="de-DE" sz="1800" dirty="0" smtClean="0"/>
              <a:t/>
            </a:r>
            <a:br>
              <a:rPr lang="de-DE" sz="1800" dirty="0" smtClean="0"/>
            </a:br>
            <a:r>
              <a:rPr lang="de-DE" sz="1800" dirty="0" smtClean="0"/>
              <a:t>Die professionelle und umfassende Weiterbildungsberatung benötigt eine adäquate und dauerhafte finanzielle Ausstattung.</a:t>
            </a:r>
            <a:br>
              <a:rPr lang="de-DE" sz="1800" dirty="0" smtClean="0"/>
            </a:br>
            <a:r>
              <a:rPr lang="de-DE" sz="1800" dirty="0" smtClean="0"/>
              <a:t>Befristete und oftmals sehr aufwändige Projektfinanzierungsmodelle werden den Anforderungen in der Weiterbildungsangeboten nicht gerecht.</a:t>
            </a:r>
            <a:br>
              <a:rPr lang="de-DE" sz="1800" dirty="0" smtClean="0"/>
            </a:br>
            <a:r>
              <a:rPr lang="de-DE" sz="1800" dirty="0" smtClean="0"/>
              <a:t> </a:t>
            </a:r>
            <a:endParaRPr lang="de-DE" sz="1800" dirty="0"/>
          </a:p>
        </p:txBody>
      </p:sp>
      <p:sp>
        <p:nvSpPr>
          <p:cNvPr id="4" name="Textfeld 3"/>
          <p:cNvSpPr txBox="1"/>
          <p:nvPr/>
        </p:nvSpPr>
        <p:spPr>
          <a:xfrm>
            <a:off x="323528" y="332656"/>
            <a:ext cx="2722953" cy="461665"/>
          </a:xfrm>
          <a:prstGeom prst="rect">
            <a:avLst/>
          </a:prstGeom>
          <a:noFill/>
        </p:spPr>
        <p:txBody>
          <a:bodyPr wrap="square" rtlCol="0">
            <a:spAutoFit/>
          </a:bodyPr>
          <a:lstStyle/>
          <a:p>
            <a:r>
              <a:rPr lang="de-DE" sz="2400" b="1" dirty="0" smtClean="0">
                <a:latin typeface="+mj-lt"/>
              </a:rPr>
              <a:t>Herausforderungen</a:t>
            </a:r>
            <a:endParaRPr lang="de-DE" sz="2400" b="1" dirty="0">
              <a:latin typeface="+mj-lt"/>
            </a:endParaRPr>
          </a:p>
        </p:txBody>
      </p:sp>
    </p:spTree>
    <p:extLst>
      <p:ext uri="{BB962C8B-B14F-4D97-AF65-F5344CB8AC3E}">
        <p14:creationId xmlns:p14="http://schemas.microsoft.com/office/powerpoint/2010/main" val="314270745"/>
      </p:ext>
    </p:extLst>
  </p:cSld>
  <p:clrMapOvr>
    <a:masterClrMapping/>
  </p:clrMapOvr>
</p:sld>
</file>

<file path=ppt/theme/theme1.xml><?xml version="1.0" encoding="utf-8"?>
<a:theme xmlns:a="http://schemas.openxmlformats.org/drawingml/2006/main" name="2_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420</Words>
  <Application>Microsoft Office PowerPoint</Application>
  <PresentationFormat>Bildschirmpräsentation (4:3)</PresentationFormat>
  <Paragraphs>121</Paragraphs>
  <Slides>10</Slides>
  <Notes>0</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2_Larissa-Design</vt:lpstr>
      <vt:lpstr>PowerPoint-Präsentation</vt:lpstr>
      <vt:lpstr>PowerPoint-Präsentation</vt:lpstr>
      <vt:lpstr>Struktur und Leistungsdaten der VHS Dortmund</vt:lpstr>
      <vt:lpstr>Weiterbildungsberatung: Ziele und Maßnahmen</vt:lpstr>
      <vt:lpstr>PowerPoint-Präsentation</vt:lpstr>
      <vt:lpstr>Ausgewählte Netzwerke und Kooperationen</vt:lpstr>
      <vt:lpstr>Ausgewählte Netzwerke, Kooperationen und Projekte</vt:lpstr>
      <vt:lpstr> Integration durch Bildung Wie können Beratungsangebote die Gruppe der bildungsbenachteiligten Menschen erreichen und wie gelingt es, und welche Formen, Methoden und Ansprachen werden benötigt, Interesse und Motivation zu erzeugen?  Dabei ist nicht von einem strukturellen Desinteresse der Menschen an Weiterbildung auszugehen, sondern u.a. von einem „Dismatching“ zwischen den Beteiligten zwischen der Lebenssituation und den Lebensentwürfen der Adressaten und den Weiterbildungsangeboten/-strukturen.  Vernetzung von Akteuren „Klassische“ Weiterbildungsberatung in der „Komm-Struktur“ ist mit den Herausforderungen in Sozialräumen nicht geeignet.  Notwendig sind Beratungsstrukturen z.B. entlang der „Bildungskette“ Netzwerke mit Akteuren in den Sozialräumen und Herstellung von „Milieunähe“ (Orte, aufsuchende Beratung…) </vt:lpstr>
      <vt:lpstr>Professionalisierung der Akteure und der Organisationen Vor dem Hintergrund der unterschiedlichen Aufgaben in der Weiterbildungsberatung werden von Beratenden ein Setting an Kompetenzen und Fähigkeiten benötigt, das verständlicherweise über die Angebotsinformation hinausgeht. U.a. sind die Sozial-/Milieukompetenz,Interkulturelle Kompetenz, Individuelle Beratungskompetenz.  In einzelnen Bereichen sind dann auch die Übergängen in die sozialpädagogische Betreuung von Ratsuchenden fließend, und erfordern auch Unterstützungsangebote für den Beratenden.  Professionalisierung der Organisation. Einbindung der Beratungsdienstleistung in die Produktentwicklung und Setzung von Qualitätsstandards in der Beratung.   Finanzierung ausreichend und dauerhaft sichern Die professionelle und umfassende Weiterbildungsberatung benötigt eine adäquate und dauerhafte finanzielle Ausstattung. Befristete und oftmals sehr aufwändige Projektfinanzierungsmodelle werden den Anforderungen in der Weiterbildungsangeboten nicht gerecht.  </vt:lpstr>
      <vt:lpstr>Herzlichen Dank für Ihre Aufmerksamkeit!  Für Fragen nach der Veranstaltung und den weiteren Austausch können sie mich gerne kontaktieren:  Stephan Straub VHS Dortmund Telefon 0231-5026409 sstraub@stadtdo.de</vt:lpstr>
    </vt:vector>
  </TitlesOfParts>
  <Company>net-now.de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Vom Bildungsanbieter   zum Bildungsdienstleister</dc:title>
  <dc:creator>Bianka Baumhögger</dc:creator>
  <cp:lastModifiedBy>Wulf, Christina</cp:lastModifiedBy>
  <cp:revision>236</cp:revision>
  <cp:lastPrinted>2016-12-01T10:21:00Z</cp:lastPrinted>
  <dcterms:created xsi:type="dcterms:W3CDTF">2009-05-06T16:30:40Z</dcterms:created>
  <dcterms:modified xsi:type="dcterms:W3CDTF">2017-10-09T07:44:34Z</dcterms:modified>
</cp:coreProperties>
</file>