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 id="2147483743" r:id="rId6"/>
    <p:sldMasterId id="2147483745" r:id="rId7"/>
  </p:sldMasterIdLst>
  <p:notesMasterIdLst>
    <p:notesMasterId r:id="rId26"/>
  </p:notesMasterIdLst>
  <p:handoutMasterIdLst>
    <p:handoutMasterId r:id="rId27"/>
  </p:handoutMasterIdLst>
  <p:sldIdLst>
    <p:sldId id="262" r:id="rId8"/>
    <p:sldId id="326" r:id="rId9"/>
    <p:sldId id="257" r:id="rId10"/>
    <p:sldId id="309" r:id="rId11"/>
    <p:sldId id="324" r:id="rId12"/>
    <p:sldId id="267" r:id="rId13"/>
    <p:sldId id="315" r:id="rId14"/>
    <p:sldId id="316" r:id="rId15"/>
    <p:sldId id="274" r:id="rId16"/>
    <p:sldId id="338" r:id="rId17"/>
    <p:sldId id="349" r:id="rId18"/>
    <p:sldId id="347" r:id="rId19"/>
    <p:sldId id="344" r:id="rId20"/>
    <p:sldId id="334" r:id="rId21"/>
    <p:sldId id="336" r:id="rId22"/>
    <p:sldId id="343" r:id="rId23"/>
    <p:sldId id="359" r:id="rId24"/>
    <p:sldId id="353" r:id="rId25"/>
  </p:sldIdLst>
  <p:sldSz cx="5327650" cy="7559675"/>
  <p:notesSz cx="9926638" cy="66690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0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A5D3E-A33C-DDF3-3488-0F6B9A0D0032}" name="JC" initials="JC" userId="JC" providerId="None"/>
  <p188:author id="{DDF86A71-7BB3-0E61-7DAB-A1AEA3F3FB49}" name="Van Den Berg, Olga" initials="VO" userId="S::olga.vandenberg@euaa.europa.eu::63220f10-5b46-4f26-a2d4-3f4eeccea6a9" providerId="AD"/>
  <p188:author id="{D2FA4E78-05FC-9846-8523-421269E3BA19}" name="Flavia Jerca" initials="FJ" userId="Flavia Jerca" providerId="None"/>
  <p188:author id="{9096F479-5002-8B1D-1E36-2784F5A171E2}" name="Jerca, Flavia" initials="FJ" userId="S::Flavia.Jerca@euaa.europa.eu::6a2b36bf-383a-464e-9f44-485308efb4e0" providerId="AD"/>
  <p188:author id="{BBE65D85-E8E0-2ECE-BCEF-F84AC4B72ED2}" name="EUAA" initials="EUAA" userId="EUAA" providerId="None"/>
  <p188:author id="{81502F93-8F36-8783-7BBD-910BAB7C1121}" name="Customisation" initials="FJ" userId="Customisation" providerId="None"/>
  <p188:author id="{41D6A394-B4A8-BC3C-03ED-8B5D6D45F054}" name="CHIAPPARICCI Renato (OP)" initials="RC" userId="S::renato.chiapparicci@publications.europa.eu::5c702fa2-9167-47db-9900-2b9190ecf9cf" providerId="AD"/>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581814D4-B03A-5F00-D9C8-A75B0AF6E127}" name="Francesca Vietti" initials="FV" userId="Francesca Vietti" providerId="None"/>
  <p188:author id="{D85DE2DA-81B9-1994-16AE-B51A7661F776}" name="Agathangelou, Helena" initials="AH" userId="S::helena.agathangelou@euaa.europa.eu::321956b6-5b17-435d-b13e-11d8af81b230" providerId="AD"/>
  <p188:author id="{16C4B6F4-74AC-FB6F-5D57-D75038B4DBC8}" name="Van Den Berg, Olga" initials="OV" userId="S::Olga.VanDenBerg@euaa.europa.eu::63220f10-5b46-4f26-a2d4-3f4eeccea6a9" providerId="AD"/>
  <p188:author id="{8B5E46FE-F939-C3D3-0B99-08E9AD1168A0}" name="PACIOBE" initials="P" userId="PACIO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4"/>
    <a:srgbClr val="24234C"/>
    <a:srgbClr val="8EC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8"/>
    <p:restoredTop sz="95995" autoAdjust="0"/>
  </p:normalViewPr>
  <p:slideViewPr>
    <p:cSldViewPr snapToGrid="0">
      <p:cViewPr varScale="1">
        <p:scale>
          <a:sx n="91" d="100"/>
          <a:sy n="91" d="100"/>
        </p:scale>
        <p:origin x="390" y="120"/>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0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22798" y="0"/>
            <a:ext cx="4301543" cy="334613"/>
          </a:xfrm>
          <a:prstGeom prst="rect">
            <a:avLst/>
          </a:prstGeom>
        </p:spPr>
        <p:txBody>
          <a:bodyPr vert="horz" lIns="91440" tIns="45720" rIns="91440" bIns="45720" rtlCol="0"/>
          <a:lstStyle>
            <a:lvl1pPr algn="r">
              <a:defRPr sz="1200"/>
            </a:lvl1pPr>
          </a:lstStyle>
          <a:p>
            <a:fld id="{4B43E643-9262-164E-A32F-7C2744C9584C}" type="datetimeFigureOut">
              <a:rPr lang="en-LU" smtClean="0"/>
              <a:t>06/16/2026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22798" y="6334476"/>
            <a:ext cx="4301543" cy="334612"/>
          </a:xfrm>
          <a:prstGeom prst="rect">
            <a:avLst/>
          </a:prstGeom>
        </p:spPr>
        <p:txBody>
          <a:bodyPr vert="horz" lIns="91440" tIns="45720" rIns="91440" bIns="45720" rtlCol="0" anchor="b"/>
          <a:lstStyle>
            <a:lvl1pPr algn="r">
              <a:defRPr sz="1200"/>
            </a:lvl1pPr>
          </a:lstStyle>
          <a:p>
            <a:fld id="{4EB5E7B1-AC69-6243-ADCD-2B9EBF2133F9}" type="slidenum">
              <a:rPr lang="en-LU" smtClean="0"/>
              <a:t>‹Nr.›</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622798" y="0"/>
            <a:ext cx="4301543" cy="334613"/>
          </a:xfrm>
          <a:prstGeom prst="rect">
            <a:avLst/>
          </a:prstGeom>
        </p:spPr>
        <p:txBody>
          <a:bodyPr vert="horz" lIns="91440" tIns="45720" rIns="91440" bIns="45720" rtlCol="0"/>
          <a:lstStyle>
            <a:lvl1pPr algn="r">
              <a:defRPr sz="1200"/>
            </a:lvl1pPr>
          </a:lstStyle>
          <a:p>
            <a:fld id="{4A04F185-2A15-C843-889E-D4A26B320F17}" type="datetimeFigureOut">
              <a:rPr lang="en-LU" smtClean="0"/>
              <a:t>06/16/2026</a:t>
            </a:fld>
            <a:endParaRPr lang="en-LU"/>
          </a:p>
        </p:txBody>
      </p:sp>
      <p:sp>
        <p:nvSpPr>
          <p:cNvPr id="4" name="Slide Image Placeholder 3"/>
          <p:cNvSpPr>
            <a:spLocks noGrp="1" noRot="1" noChangeAspect="1"/>
          </p:cNvSpPr>
          <p:nvPr>
            <p:ph type="sldImg" idx="2"/>
          </p:nvPr>
        </p:nvSpPr>
        <p:spPr>
          <a:xfrm>
            <a:off x="4170363" y="833438"/>
            <a:ext cx="1585912" cy="2251075"/>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92664" y="3209498"/>
            <a:ext cx="7941310" cy="2625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622798" y="6334476"/>
            <a:ext cx="4301543" cy="334612"/>
          </a:xfrm>
          <a:prstGeom prst="rect">
            <a:avLst/>
          </a:prstGeom>
        </p:spPr>
        <p:txBody>
          <a:bodyPr vert="horz" lIns="91440" tIns="45720" rIns="91440" bIns="45720" rtlCol="0" anchor="b"/>
          <a:lstStyle>
            <a:lvl1pPr algn="r">
              <a:defRPr sz="1200"/>
            </a:lvl1pPr>
          </a:lstStyle>
          <a:p>
            <a:fld id="{174F1190-8B96-A04F-9F2E-EA31CB0F635F}" type="slidenum">
              <a:rPr lang="en-LU" smtClean="0"/>
              <a:t>‹Nr.›</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341868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4</a:t>
            </a:fld>
            <a:endParaRPr lang="en-LU"/>
          </a:p>
        </p:txBody>
      </p:sp>
    </p:spTree>
    <p:extLst>
      <p:ext uri="{BB962C8B-B14F-4D97-AF65-F5344CB8AC3E}">
        <p14:creationId xmlns:p14="http://schemas.microsoft.com/office/powerpoint/2010/main" val="356369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5</a:t>
            </a:fld>
            <a:endParaRPr lang="en-LU"/>
          </a:p>
        </p:txBody>
      </p:sp>
    </p:spTree>
    <p:extLst>
      <p:ext uri="{BB962C8B-B14F-4D97-AF65-F5344CB8AC3E}">
        <p14:creationId xmlns:p14="http://schemas.microsoft.com/office/powerpoint/2010/main" val="317243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6</a:t>
            </a:fld>
            <a:endParaRPr lang="en-LU"/>
          </a:p>
        </p:txBody>
      </p:sp>
    </p:spTree>
    <p:extLst>
      <p:ext uri="{BB962C8B-B14F-4D97-AF65-F5344CB8AC3E}">
        <p14:creationId xmlns:p14="http://schemas.microsoft.com/office/powerpoint/2010/main" val="118575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8</a:t>
            </a:fld>
            <a:endParaRPr lang="en-LU"/>
          </a:p>
        </p:txBody>
      </p:sp>
    </p:spTree>
    <p:extLst>
      <p:ext uri="{BB962C8B-B14F-4D97-AF65-F5344CB8AC3E}">
        <p14:creationId xmlns:p14="http://schemas.microsoft.com/office/powerpoint/2010/main" val="115760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10</a:t>
            </a:fld>
            <a:endParaRPr lang="en-LU"/>
          </a:p>
        </p:txBody>
      </p:sp>
    </p:spTree>
    <p:extLst>
      <p:ext uri="{BB962C8B-B14F-4D97-AF65-F5344CB8AC3E}">
        <p14:creationId xmlns:p14="http://schemas.microsoft.com/office/powerpoint/2010/main" val="2891390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602" y="360000"/>
            <a:ext cx="149980" cy="203200"/>
          </a:xfrm>
          <a:prstGeom prst="rect">
            <a:avLst/>
          </a:prstGeom>
        </p:spPr>
      </p:pic>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4" name="Rectangle 3">
            <a:extLst>
              <a:ext uri="{FF2B5EF4-FFF2-40B4-BE49-F238E27FC236}">
                <a16:creationId xmlns:a16="http://schemas.microsoft.com/office/drawing/2014/main" id="{03EA59C5-51F1-2E1A-921C-FCEB5F8780DA}"/>
              </a:ext>
            </a:extLst>
          </p:cNvPr>
          <p:cNvSpPr/>
          <p:nvPr userDrawn="1"/>
        </p:nvSpPr>
        <p:spPr>
          <a:xfrm>
            <a:off x="180000" y="180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Rectangle 6">
            <a:extLst>
              <a:ext uri="{FF2B5EF4-FFF2-40B4-BE49-F238E27FC236}">
                <a16:creationId xmlns:a16="http://schemas.microsoft.com/office/drawing/2014/main" id="{D6931E9E-E200-2AF8-B14F-7D50F27FCC91}"/>
              </a:ext>
            </a:extLst>
          </p:cNvPr>
          <p:cNvSpPr/>
          <p:nvPr userDrawn="1"/>
        </p:nvSpPr>
        <p:spPr>
          <a:xfrm>
            <a:off x="180000" y="648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914549CE-D0BE-4F89-995E-A21DAFC9DA9D}"/>
              </a:ext>
            </a:extLst>
          </p:cNvPr>
          <p:cNvPicPr>
            <a:picLocks noChangeAspect="1"/>
          </p:cNvPicPr>
          <p:nvPr userDrawn="1"/>
        </p:nvPicPr>
        <p:blipFill>
          <a:blip r:embed="rId2"/>
          <a:stretch>
            <a:fillRect/>
          </a:stretch>
        </p:blipFill>
        <p:spPr>
          <a:xfrm>
            <a:off x="300810" y="334800"/>
            <a:ext cx="261980" cy="261980"/>
          </a:xfrm>
          <a:prstGeom prst="rect">
            <a:avLst/>
          </a:prstGeom>
        </p:spPr>
      </p:pic>
    </p:spTree>
    <p:extLst>
      <p:ext uri="{BB962C8B-B14F-4D97-AF65-F5344CB8AC3E}">
        <p14:creationId xmlns:p14="http://schemas.microsoft.com/office/powerpoint/2010/main" val="18948019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nside_Title+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14" name="Rectangle 13">
            <a:extLst>
              <a:ext uri="{FF2B5EF4-FFF2-40B4-BE49-F238E27FC236}">
                <a16:creationId xmlns:a16="http://schemas.microsoft.com/office/drawing/2014/main" id="{7A4188E0-E656-FE59-E8D1-0AAFF3CABAD3}"/>
              </a:ext>
            </a:extLst>
          </p:cNvPr>
          <p:cNvSpPr/>
          <p:nvPr userDrawn="1"/>
        </p:nvSpPr>
        <p:spPr>
          <a:xfrm>
            <a:off x="0" y="-1"/>
            <a:ext cx="5327650" cy="7559675"/>
          </a:xfrm>
          <a:prstGeom prst="rect">
            <a:avLst/>
          </a:prstGeom>
          <a:solidFill>
            <a:srgbClr val="F7EBE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Title 1">
            <a:extLst>
              <a:ext uri="{FF2B5EF4-FFF2-40B4-BE49-F238E27FC236}">
                <a16:creationId xmlns:a16="http://schemas.microsoft.com/office/drawing/2014/main" id="{676E876D-1C3C-460B-FAD2-3C3AEBD18B87}"/>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16" name="Subtitle 2">
            <a:extLst>
              <a:ext uri="{FF2B5EF4-FFF2-40B4-BE49-F238E27FC236}">
                <a16:creationId xmlns:a16="http://schemas.microsoft.com/office/drawing/2014/main" id="{236B4CAA-C405-1046-A078-1F7D07BFD7AC}"/>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7" name="Rectangle 16">
            <a:extLst>
              <a:ext uri="{FF2B5EF4-FFF2-40B4-BE49-F238E27FC236}">
                <a16:creationId xmlns:a16="http://schemas.microsoft.com/office/drawing/2014/main" id="{5ACE8232-B47C-9FFE-5AE5-4630EE5025D8}"/>
              </a:ext>
            </a:extLst>
          </p:cNvPr>
          <p:cNvSpPr/>
          <p:nvPr userDrawn="1"/>
        </p:nvSpPr>
        <p:spPr>
          <a:xfrm>
            <a:off x="180000" y="180000"/>
            <a:ext cx="4968000" cy="89232"/>
          </a:xfrm>
          <a:prstGeom prst="rect">
            <a:avLst/>
          </a:prstGeom>
          <a:solidFill>
            <a:srgbClr val="98252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8" name="Rectangle 17">
            <a:extLst>
              <a:ext uri="{FF2B5EF4-FFF2-40B4-BE49-F238E27FC236}">
                <a16:creationId xmlns:a16="http://schemas.microsoft.com/office/drawing/2014/main" id="{8F3FA43F-1567-AD3D-54D9-6986AF658E54}"/>
              </a:ext>
            </a:extLst>
          </p:cNvPr>
          <p:cNvSpPr/>
          <p:nvPr userDrawn="1"/>
        </p:nvSpPr>
        <p:spPr>
          <a:xfrm>
            <a:off x="180000" y="648000"/>
            <a:ext cx="4968000" cy="89232"/>
          </a:xfrm>
          <a:prstGeom prst="rect">
            <a:avLst/>
          </a:prstGeom>
          <a:solidFill>
            <a:srgbClr val="98252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19" name="Picture 18">
            <a:extLst>
              <a:ext uri="{FF2B5EF4-FFF2-40B4-BE49-F238E27FC236}">
                <a16:creationId xmlns:a16="http://schemas.microsoft.com/office/drawing/2014/main" id="{17A71F7B-C372-C668-92F2-289617B11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810" y="331722"/>
            <a:ext cx="261980" cy="261980"/>
          </a:xfrm>
          <a:prstGeom prst="rect">
            <a:avLst/>
          </a:prstGeom>
        </p:spPr>
      </p:pic>
    </p:spTree>
    <p:extLst>
      <p:ext uri="{BB962C8B-B14F-4D97-AF65-F5344CB8AC3E}">
        <p14:creationId xmlns:p14="http://schemas.microsoft.com/office/powerpoint/2010/main" val="35583666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41589"/>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6446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3933444757"/>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58227428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258972063"/>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stretch>
            <a:fillRect/>
          </a:stretch>
        </p:blipFill>
        <p:spPr>
          <a:xfrm>
            <a:off x="434392" y="360000"/>
            <a:ext cx="152400" cy="203200"/>
          </a:xfrm>
          <a:prstGeom prst="rect">
            <a:avLst/>
          </a:prstGeom>
        </p:spPr>
      </p:pic>
    </p:spTree>
    <p:extLst>
      <p:ext uri="{BB962C8B-B14F-4D97-AF65-F5344CB8AC3E}">
        <p14:creationId xmlns:p14="http://schemas.microsoft.com/office/powerpoint/2010/main" val="2149074665"/>
      </p:ext>
    </p:extLst>
  </p:cSld>
  <p:clrMapOvr>
    <a:masterClrMapping/>
  </p:clrMapOvr>
  <p:extLst>
    <p:ext uri="{DCECCB84-F9BA-43D5-87BE-67443E8EF086}">
      <p15:sldGuideLst xmlns:p15="http://schemas.microsoft.com/office/powerpoint/2012/main">
        <p15:guide id="1" orient="horz" pos="2381">
          <p15:clr>
            <a:srgbClr val="FBAE40"/>
          </p15:clr>
        </p15:guide>
        <p15:guide id="3" pos="272">
          <p15:clr>
            <a:srgbClr val="FBAE40"/>
          </p15:clr>
        </p15:guide>
        <p15:guide id="4" pos="1678">
          <p15:clr>
            <a:srgbClr val="FBAE40"/>
          </p15:clr>
        </p15:guide>
        <p15:guide id="5" pos="30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 id="2147483703" r:id="rId4"/>
    <p:sldLayoutId id="2147483702" r:id="rId5"/>
    <p:sldLayoutId id="2147483748" r:id="rId6"/>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39945523"/>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8" userDrawn="1">
          <p15:clr>
            <a:srgbClr val="F26B43"/>
          </p15:clr>
        </p15:guide>
        <p15:guide id="3" pos="313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3084818036"/>
      </p:ext>
    </p:extLst>
  </p:cSld>
  <p:clrMap bg1="lt1" tx1="dk1" bg2="lt2" tx2="dk2" accent1="accent1" accent2="accent2" accent3="accent3" accent4="accent4" accent5="accent5" accent6="accent6" hlink="hlink" folHlink="folHlink"/>
  <p:sldLayoutIdLst>
    <p:sldLayoutId id="2147483746" r:id="rId1"/>
    <p:sldLayoutId id="214748374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1678">
          <p15:clr>
            <a:srgbClr val="F26B43"/>
          </p15:clr>
        </p15:guide>
        <p15:guide id="3" pos="31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628B3-1C13-F923-4DAE-5FDE209C134C}"/>
              </a:ext>
            </a:extLst>
          </p:cNvPr>
          <p:cNvSpPr>
            <a:spLocks noGrp="1"/>
          </p:cNvSpPr>
          <p:nvPr>
            <p:ph type="title" idx="4294967295"/>
          </p:nvPr>
        </p:nvSpPr>
        <p:spPr>
          <a:xfrm>
            <a:off x="366713" y="-529046"/>
            <a:ext cx="4594225" cy="529045"/>
          </a:xfrm>
          <a:prstGeom prst="rect">
            <a:avLst/>
          </a:prstGeom>
        </p:spPr>
        <p:txBody>
          <a:bodyPr anchor="t"/>
          <a:lstStyle/>
          <a:p>
            <a:r>
              <a:rPr lang="de-DE" sz="1200">
                <a:latin typeface="Verdana" panose="020B0604030504040204" pitchFamily="34" charset="0"/>
                <a:ea typeface="Verdana"/>
                <a:cs typeface="Verdana" panose="020B0604030504040204" pitchFamily="34" charset="0"/>
              </a:rPr>
              <a:t>DECKBLATT: DEINE RECHTE UND PFLICHTEN BEI DER AUFNAHME</a:t>
            </a:r>
          </a:p>
        </p:txBody>
      </p:sp>
      <p:sp>
        <p:nvSpPr>
          <p:cNvPr id="3" name="TextBox 2">
            <a:extLst>
              <a:ext uri="{FF2B5EF4-FFF2-40B4-BE49-F238E27FC236}">
                <a16:creationId xmlns:a16="http://schemas.microsoft.com/office/drawing/2014/main" id="{2913D0F8-BACC-40A7-2CA1-FF94E01C3986}"/>
              </a:ext>
            </a:extLst>
          </p:cNvPr>
          <p:cNvSpPr txBox="1"/>
          <p:nvPr/>
        </p:nvSpPr>
        <p:spPr>
          <a:xfrm>
            <a:off x="447979" y="396050"/>
            <a:ext cx="2285696"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Bundesrepublik Deutschland </a:t>
            </a:r>
          </a:p>
        </p:txBody>
      </p:sp>
      <p:pic>
        <p:nvPicPr>
          <p:cNvPr id="13" name="Graphic 12" descr="Logo der Asylagentur der Europäischen Union (EUAA)">
            <a:extLst>
              <a:ext uri="{FF2B5EF4-FFF2-40B4-BE49-F238E27FC236}">
                <a16:creationId xmlns:a16="http://schemas.microsoft.com/office/drawing/2014/main" id="{B86DB29F-CFF1-19AD-0AD7-CDB681DCAAA9}"/>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4059697" y="274967"/>
            <a:ext cx="963852" cy="472998"/>
          </a:xfrm>
          <a:prstGeom prst="rect">
            <a:avLst/>
          </a:prstGeom>
        </p:spPr>
      </p:pic>
      <p:sp>
        <p:nvSpPr>
          <p:cNvPr id="14" name="Title 1">
            <a:extLst>
              <a:ext uri="{FF2B5EF4-FFF2-40B4-BE49-F238E27FC236}">
                <a16:creationId xmlns:a16="http://schemas.microsoft.com/office/drawing/2014/main" id="{7003A760-CDD2-8F93-861D-C46027B37AEC}"/>
              </a:ext>
            </a:extLst>
          </p:cNvPr>
          <p:cNvSpPr txBox="1">
            <a:spLocks/>
          </p:cNvSpPr>
          <p:nvPr/>
        </p:nvSpPr>
        <p:spPr>
          <a:xfrm>
            <a:off x="436695" y="904930"/>
            <a:ext cx="4586854" cy="7394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pPr>
            <a:r>
              <a:rPr lang="de-DE" sz="2500" b="1">
                <a:solidFill>
                  <a:srgbClr val="24234C"/>
                </a:solidFill>
                <a:latin typeface="Calibri" panose="020F0502020204030204" pitchFamily="34" charset="0"/>
                <a:ea typeface="Calibri"/>
                <a:cs typeface="Arial" panose="020B0604020202020204" pitchFamily="34" charset="0"/>
              </a:rPr>
              <a:t>DEINE RECHTE UND </a:t>
            </a:r>
          </a:p>
          <a:p>
            <a:pPr>
              <a:lnSpc>
                <a:spcPts val="2600"/>
              </a:lnSpc>
            </a:pPr>
            <a:r>
              <a:rPr lang="de-DE" sz="2500" b="1">
                <a:solidFill>
                  <a:srgbClr val="24234C"/>
                </a:solidFill>
                <a:latin typeface="Calibri" panose="020F0502020204030204" pitchFamily="34" charset="0"/>
                <a:ea typeface="Calibri"/>
                <a:cs typeface="Arial" panose="020B0604020202020204" pitchFamily="34" charset="0"/>
              </a:rPr>
              <a:t>PFLICHTEN BEI DER AUFNAHME</a:t>
            </a:r>
          </a:p>
        </p:txBody>
      </p:sp>
      <p:pic>
        <p:nvPicPr>
          <p:cNvPr id="12" name="Picture 11" descr="Eine Gruppe von Kindern und ihre Eltern unterhalten sich in der Einrichtung, in der sie untergebracht sind, mit einer Mitarbeiterin und einem Dolmetscher.">
            <a:extLst>
              <a:ext uri="{FF2B5EF4-FFF2-40B4-BE49-F238E27FC236}">
                <a16:creationId xmlns:a16="http://schemas.microsoft.com/office/drawing/2014/main" id="{DB245409-2CF7-09C8-DD61-AAF12AE26E6E}"/>
              </a:ext>
            </a:extLst>
          </p:cNvPr>
          <p:cNvPicPr>
            <a:picLocks noChangeAspect="1"/>
          </p:cNvPicPr>
          <p:nvPr/>
        </p:nvPicPr>
        <p:blipFill>
          <a:blip r:embed="rId4">
            <a:extLst>
              <a:ext uri="{28A0092B-C50C-407E-A947-70E740481C1C}">
                <a14:useLocalDpi xmlns:a14="http://schemas.microsoft.com/office/drawing/2010/main" val="0"/>
              </a:ext>
            </a:extLst>
          </a:blip>
          <a:srcRect t="4778"/>
          <a:stretch>
            <a:fillRect/>
          </a:stretch>
        </p:blipFill>
        <p:spPr>
          <a:xfrm>
            <a:off x="200852" y="1644346"/>
            <a:ext cx="5161018" cy="3952653"/>
          </a:xfrm>
          <a:prstGeom prst="rect">
            <a:avLst/>
          </a:prstGeom>
        </p:spPr>
      </p:pic>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p:nvPr/>
        </p:nvSpPr>
        <p:spPr>
          <a:xfrm>
            <a:off x="0" y="-1"/>
            <a:ext cx="187200" cy="7560000"/>
          </a:xfrm>
          <a:prstGeom prst="rect">
            <a:avLst/>
          </a:prstGeom>
          <a:solidFill>
            <a:srgbClr val="242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rgbClr val="C00000"/>
              </a:solidFill>
            </a:endParaRPr>
          </a:p>
        </p:txBody>
      </p:sp>
      <p:pic>
        <p:nvPicPr>
          <p:cNvPr id="2" name="Picture 1">
            <a:extLst>
              <a:ext uri="{FF2B5EF4-FFF2-40B4-BE49-F238E27FC236}">
                <a16:creationId xmlns:a16="http://schemas.microsoft.com/office/drawing/2014/main" id="{9A72A8D1-EE42-CC0D-026A-FC02966C8F5E}"/>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86218" y="850128"/>
            <a:ext cx="349116" cy="472997"/>
          </a:xfrm>
          <a:prstGeom prst="rect">
            <a:avLst/>
          </a:prstGeom>
        </p:spPr>
      </p:pic>
      <p:sp>
        <p:nvSpPr>
          <p:cNvPr id="10" name="TextBox 9">
            <a:extLst>
              <a:ext uri="{FF2B5EF4-FFF2-40B4-BE49-F238E27FC236}">
                <a16:creationId xmlns:a16="http://schemas.microsoft.com/office/drawing/2014/main" id="{3BCFC0FB-BFD0-5655-9E92-77C5B84CA5BD}"/>
              </a:ext>
            </a:extLst>
          </p:cNvPr>
          <p:cNvSpPr txBox="1"/>
          <p:nvPr/>
        </p:nvSpPr>
        <p:spPr>
          <a:xfrm>
            <a:off x="436695" y="5617928"/>
            <a:ext cx="4925175" cy="1426031"/>
          </a:xfrm>
          <a:prstGeom prst="rect">
            <a:avLst/>
          </a:prstGeom>
          <a:noFill/>
        </p:spPr>
        <p:txBody>
          <a:bodyPr wrap="square">
            <a:spAutoFit/>
          </a:bodyPr>
          <a:lstStyle/>
          <a:p>
            <a:pPr fontAlgn="base">
              <a:spcAft>
                <a:spcPts val="1000"/>
              </a:spcAft>
              <a:buSzPct val="200000"/>
            </a:pPr>
            <a:r>
              <a:rPr lang="de-DE" sz="1250" b="1" dirty="0">
                <a:solidFill>
                  <a:srgbClr val="24234C"/>
                </a:solidFill>
                <a:latin typeface="Calibri" panose="020F0502020204030204" pitchFamily="34" charset="0"/>
                <a:cs typeface="Calibri" panose="020F0502020204030204" pitchFamily="34" charset="0"/>
              </a:rPr>
              <a:t>Diese Informationen sind wichtig für dich, wenn … </a:t>
            </a:r>
          </a:p>
          <a:p>
            <a:pPr marL="285750" indent="-285750" fontAlgn="base">
              <a:spcAft>
                <a:spcPts val="800"/>
              </a:spcAft>
              <a:buSzPct val="200000"/>
              <a:buBlip>
                <a:blip r:embed="rId6"/>
              </a:buBlip>
            </a:pPr>
            <a:r>
              <a:rPr lang="de-DE" sz="1250" b="1" dirty="0">
                <a:solidFill>
                  <a:srgbClr val="24234C"/>
                </a:solidFill>
                <a:latin typeface="Calibri" panose="020F0502020204030204" pitchFamily="34" charset="0"/>
                <a:cs typeface="Calibri" panose="020F0502020204030204" pitchFamily="34" charset="0"/>
              </a:rPr>
              <a:t>du jünger als 18 Jahre bist,</a:t>
            </a:r>
          </a:p>
          <a:p>
            <a:pPr marL="285750" indent="-285750" fontAlgn="base">
              <a:spcAft>
                <a:spcPts val="800"/>
              </a:spcAft>
              <a:buSzPct val="200000"/>
              <a:buBlip>
                <a:blip r:embed="rId6"/>
              </a:buBlip>
            </a:pPr>
            <a:r>
              <a:rPr lang="de-DE" sz="1250" b="1" dirty="0">
                <a:solidFill>
                  <a:srgbClr val="24234C"/>
                </a:solidFill>
                <a:latin typeface="Calibri" panose="020F0502020204030204" pitchFamily="34" charset="0"/>
                <a:cs typeface="Calibri" panose="020F0502020204030204" pitchFamily="34" charset="0"/>
              </a:rPr>
              <a:t>du mit einem oder beiden Elternteilen hierher gekommen bist, </a:t>
            </a:r>
          </a:p>
          <a:p>
            <a:pPr marL="285750" indent="-285750" fontAlgn="base">
              <a:spcAft>
                <a:spcPts val="800"/>
              </a:spcAft>
              <a:buSzPct val="200000"/>
              <a:buBlip>
                <a:blip r:embed="rId6"/>
              </a:buBlip>
            </a:pPr>
            <a:r>
              <a:rPr lang="de-DE" sz="1250" b="1" dirty="0">
                <a:solidFill>
                  <a:srgbClr val="24234C"/>
                </a:solidFill>
                <a:latin typeface="Calibri" panose="020F0502020204030204" pitchFamily="34" charset="0"/>
                <a:cs typeface="Calibri" panose="020F0502020204030204" pitchFamily="34" charset="0"/>
              </a:rPr>
              <a:t>du und deine Familie in Deutschland Asyl (auch „internationaler Schutz“ genannt) beantragt habt.</a:t>
            </a:r>
          </a:p>
        </p:txBody>
      </p:sp>
      <p:sp>
        <p:nvSpPr>
          <p:cNvPr id="15" name="TextBox 14">
            <a:extLst>
              <a:ext uri="{FF2B5EF4-FFF2-40B4-BE49-F238E27FC236}">
                <a16:creationId xmlns:a16="http://schemas.microsoft.com/office/drawing/2014/main" id="{0447D65A-84C8-24F1-8275-646745DD3AA9}"/>
              </a:ext>
            </a:extLst>
          </p:cNvPr>
          <p:cNvSpPr txBox="1"/>
          <p:nvPr/>
        </p:nvSpPr>
        <p:spPr>
          <a:xfrm>
            <a:off x="4326899" y="7199909"/>
            <a:ext cx="796490" cy="276999"/>
          </a:xfrm>
          <a:prstGeom prst="rect">
            <a:avLst/>
          </a:prstGeom>
          <a:noFill/>
        </p:spPr>
        <p:txBody>
          <a:bodyPr wrap="square">
            <a:spAutoFit/>
          </a:bodyPr>
          <a:lstStyle/>
          <a:p>
            <a:pPr algn="r" rtl="0" fontAlgn="base">
              <a:buNone/>
            </a:pPr>
            <a:r>
              <a:rPr lang="de-DE" sz="1200" i="0">
                <a:solidFill>
                  <a:srgbClr val="24234C"/>
                </a:solidFill>
                <a:effectLst/>
                <a:latin typeface="Calibri" panose="020F0502020204030204" pitchFamily="34" charset="0"/>
                <a:cs typeface="Calibri" panose="020F0502020204030204" pitchFamily="34" charset="0"/>
              </a:rPr>
              <a:t>GERMAN</a:t>
            </a:r>
            <a:endParaRPr lang="de-DE" sz="1200" i="0" dirty="0">
              <a:solidFill>
                <a:srgbClr val="24234C"/>
              </a:solidFill>
              <a:effectLst/>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EBD9941E-AD01-CD06-143B-14A530ACC478}"/>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4CF0E96-9A48-8F24-B6AF-23F4CA2F06D0}"/>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1C99EA3-A062-D60A-5037-45D41583B4E9}"/>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DE2DC66-4099-D6E1-FED5-52A7FEBFC195}"/>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45E8F39-22F6-D5E2-868C-81209565A92C}"/>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9FE6D7B-B572-4254-2E27-118C82C3B921}"/>
              </a:ext>
              <a:ext uri="{C183D7F6-B498-43B3-948B-1728B52AA6E4}">
                <adec:decorative xmlns:adec="http://schemas.microsoft.com/office/drawing/2017/decorative" val="1"/>
              </a:ext>
            </a:extLst>
          </p:cNvPr>
          <p:cNvSpPr/>
          <p:nvPr/>
        </p:nvSpPr>
        <p:spPr>
          <a:xfrm>
            <a:off x="3730896" y="-172371"/>
            <a:ext cx="290591" cy="875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8716-E978-E982-3298-D85A2A7EA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19943-97E3-5DBA-6B33-18A1DAEDA764}"/>
              </a:ext>
            </a:extLst>
          </p:cNvPr>
          <p:cNvSpPr>
            <a:spLocks noGrp="1"/>
          </p:cNvSpPr>
          <p:nvPr>
            <p:ph type="ctrTitle"/>
          </p:nvPr>
        </p:nvSpPr>
        <p:spPr>
          <a:xfrm>
            <a:off x="648000" y="342000"/>
            <a:ext cx="4284000" cy="266602"/>
          </a:xfrm>
        </p:spPr>
        <p:txBody>
          <a:bodyPr/>
          <a:lstStyle/>
          <a:p>
            <a:r>
              <a:rPr lang="de-DE" dirty="0"/>
              <a:t>WO WIRST DU UND DEINE FAMILIE UNTERGEBRACHT?</a:t>
            </a:r>
          </a:p>
        </p:txBody>
      </p:sp>
      <p:sp>
        <p:nvSpPr>
          <p:cNvPr id="3" name="Subtitle 2">
            <a:extLst>
              <a:ext uri="{FF2B5EF4-FFF2-40B4-BE49-F238E27FC236}">
                <a16:creationId xmlns:a16="http://schemas.microsoft.com/office/drawing/2014/main" id="{3FF42E5E-2D12-823F-AA80-F5F3E3A5E9B6}"/>
              </a:ext>
            </a:extLst>
          </p:cNvPr>
          <p:cNvSpPr>
            <a:spLocks noGrp="1"/>
          </p:cNvSpPr>
          <p:nvPr>
            <p:ph type="subTitle" idx="1"/>
          </p:nvPr>
        </p:nvSpPr>
        <p:spPr>
          <a:xfrm>
            <a:off x="396000" y="720000"/>
            <a:ext cx="4536000" cy="425894"/>
          </a:xfrm>
        </p:spPr>
        <p:txBody>
          <a:bodyPr/>
          <a:lstStyle/>
          <a:p>
            <a:pPr>
              <a:spcAft>
                <a:spcPts val="400"/>
              </a:spcAft>
            </a:pPr>
            <a:r>
              <a:rPr lang="de-DE"/>
              <a:t>Der Ort, an dem ihr untergebracht werdet, während die Behörden euren Asylantrag prüfen, hängt von eurer Situation ab.</a:t>
            </a:r>
          </a:p>
        </p:txBody>
      </p:sp>
      <p:sp>
        <p:nvSpPr>
          <p:cNvPr id="5" name="Subtitle 2">
            <a:extLst>
              <a:ext uri="{FF2B5EF4-FFF2-40B4-BE49-F238E27FC236}">
                <a16:creationId xmlns:a16="http://schemas.microsoft.com/office/drawing/2014/main" id="{B1F7299B-E0F1-EE1E-F3A9-6BDC961BB1E1}"/>
              </a:ext>
            </a:extLst>
          </p:cNvPr>
          <p:cNvSpPr txBox="1">
            <a:spLocks/>
          </p:cNvSpPr>
          <p:nvPr/>
        </p:nvSpPr>
        <p:spPr>
          <a:xfrm>
            <a:off x="2693191" y="1356419"/>
            <a:ext cx="2238809" cy="127027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dirty="0"/>
              <a:t>Die Mitarbeitenden informieren euch </a:t>
            </a:r>
            <a:r>
              <a:rPr lang="de-DE" b="1" dirty="0"/>
              <a:t>darüber, wo ihr untergebracht werdet</a:t>
            </a:r>
            <a:r>
              <a:rPr lang="de-DE" dirty="0"/>
              <a:t>, z. B. in einer bestimmten Unterkunft, Stadt oder Region.</a:t>
            </a:r>
          </a:p>
          <a:p>
            <a:pPr>
              <a:lnSpc>
                <a:spcPct val="100000"/>
              </a:lnSpc>
              <a:spcAft>
                <a:spcPts val="400"/>
              </a:spcAft>
            </a:pPr>
            <a:r>
              <a:rPr lang="de-DE" dirty="0"/>
              <a:t>Diese Entscheidung kann von den freien Plätzen oder den Bedürfnissen deiner Familie abhängen. </a:t>
            </a:r>
          </a:p>
        </p:txBody>
      </p:sp>
      <p:pic>
        <p:nvPicPr>
          <p:cNvPr id="14" name="Picture 13" descr="Eine Mitarbeiterin zeigt einem Mädchen und ihrer Mutter, wo sie untergebracht werden. Im Hintergrund sind Gebäude und Bäume zu sehen.">
            <a:extLst>
              <a:ext uri="{FF2B5EF4-FFF2-40B4-BE49-F238E27FC236}">
                <a16:creationId xmlns:a16="http://schemas.microsoft.com/office/drawing/2014/main" id="{B525B9A1-39F4-9085-4169-93E8938854A8}"/>
              </a:ext>
            </a:extLst>
          </p:cNvPr>
          <p:cNvPicPr>
            <a:picLocks noChangeAspect="1"/>
          </p:cNvPicPr>
          <p:nvPr/>
        </p:nvPicPr>
        <p:blipFill>
          <a:blip r:embed="rId3">
            <a:extLst>
              <a:ext uri="{28A0092B-C50C-407E-A947-70E740481C1C}">
                <a14:useLocalDpi xmlns:a14="http://schemas.microsoft.com/office/drawing/2010/main" val="0"/>
              </a:ext>
            </a:extLst>
          </a:blip>
          <a:srcRect l="23046" t="-1611" r="7463" b="8434"/>
          <a:stretch/>
        </p:blipFill>
        <p:spPr>
          <a:xfrm>
            <a:off x="452281" y="1220536"/>
            <a:ext cx="1922262" cy="1585602"/>
          </a:xfrm>
          <a:prstGeom prst="rect">
            <a:avLst/>
          </a:prstGeom>
        </p:spPr>
      </p:pic>
      <p:sp>
        <p:nvSpPr>
          <p:cNvPr id="11" name="Subtitle 2">
            <a:extLst>
              <a:ext uri="{FF2B5EF4-FFF2-40B4-BE49-F238E27FC236}">
                <a16:creationId xmlns:a16="http://schemas.microsoft.com/office/drawing/2014/main" id="{81C1ABB1-3B2C-3B70-D954-000D742C0581}"/>
              </a:ext>
            </a:extLst>
          </p:cNvPr>
          <p:cNvSpPr txBox="1">
            <a:spLocks/>
          </p:cNvSpPr>
          <p:nvPr/>
        </p:nvSpPr>
        <p:spPr>
          <a:xfrm>
            <a:off x="396000" y="2889515"/>
            <a:ext cx="4536000" cy="1479752"/>
          </a:xfrm>
          <a:prstGeom prst="rect">
            <a:avLst/>
          </a:prstGeom>
        </p:spPr>
        <p:txBody>
          <a:bodyPr lIns="36000" tIns="36000" rIns="36000" bIns="36000" anchor="t"/>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dirty="0"/>
              <a:t>Wenn deine Familie außerhalb der zugewiesenen Unterkunft bleiben oder die Stadt oder die Region für kurze Zeit verlassen möchte, müsst ihr die Behörde um Erlaubnis bitten. </a:t>
            </a:r>
          </a:p>
          <a:p>
            <a:pPr>
              <a:lnSpc>
                <a:spcPct val="100000"/>
              </a:lnSpc>
              <a:spcAft>
                <a:spcPts val="400"/>
              </a:spcAft>
            </a:pPr>
            <a:r>
              <a:rPr lang="de-DE" b="1" dirty="0">
                <a:latin typeface="Calibri"/>
                <a:ea typeface="Calibri"/>
                <a:cs typeface="Calibri"/>
              </a:rPr>
              <a:t>Du und deine Familie </a:t>
            </a:r>
            <a:r>
              <a:rPr lang="de-DE" b="1" dirty="0"/>
              <a:t>werdet </a:t>
            </a:r>
            <a:r>
              <a:rPr lang="de-DE" b="1" dirty="0">
                <a:latin typeface="Calibri"/>
                <a:ea typeface="Calibri"/>
                <a:cs typeface="Calibri"/>
              </a:rPr>
              <a:t>Unterstützung und Dienstleistungen nur an dem Ort bekommen, an dem die Behörden euch untergebracht haben. </a:t>
            </a:r>
          </a:p>
          <a:p>
            <a:pPr>
              <a:lnSpc>
                <a:spcPct val="100000"/>
              </a:lnSpc>
              <a:spcAft>
                <a:spcPts val="400"/>
              </a:spcAft>
            </a:pPr>
            <a:r>
              <a:rPr lang="de-DE" dirty="0"/>
              <a:t>In sehr seltenen Fällen werden Familien in einer Einrichtung untergebracht, in der sie nicht kommen und gehen dürfen, wann sie möchten. Wenn das bei euch so ist, werden euch ein Rechtsbeistand und die Mitarbeitenden helfen.</a:t>
            </a:r>
          </a:p>
          <a:p>
            <a:pPr>
              <a:lnSpc>
                <a:spcPct val="100000"/>
              </a:lnSpc>
              <a:spcAft>
                <a:spcPts val="400"/>
              </a:spcAft>
            </a:pPr>
            <a:endParaRPr lang="en-US" dirty="0"/>
          </a:p>
          <a:p>
            <a:pPr>
              <a:lnSpc>
                <a:spcPct val="100000"/>
              </a:lnSpc>
              <a:spcAft>
                <a:spcPts val="400"/>
              </a:spcAft>
            </a:pPr>
            <a:endParaRPr lang="en-US" dirty="0"/>
          </a:p>
          <a:p>
            <a:pPr>
              <a:lnSpc>
                <a:spcPct val="100000"/>
              </a:lnSpc>
              <a:spcAft>
                <a:spcPts val="400"/>
              </a:spcAft>
            </a:pPr>
            <a:endParaRPr lang="en-US" dirty="0"/>
          </a:p>
        </p:txBody>
      </p:sp>
      <p:sp>
        <p:nvSpPr>
          <p:cNvPr id="6" name="Subtitle 1">
            <a:extLst>
              <a:ext uri="{FF2B5EF4-FFF2-40B4-BE49-F238E27FC236}">
                <a16:creationId xmlns:a16="http://schemas.microsoft.com/office/drawing/2014/main" id="{68CA50D0-256B-9C79-BD34-A9D2CEACAEF0}"/>
              </a:ext>
            </a:extLst>
          </p:cNvPr>
          <p:cNvSpPr txBox="1">
            <a:spLocks/>
          </p:cNvSpPr>
          <p:nvPr/>
        </p:nvSpPr>
        <p:spPr>
          <a:xfrm>
            <a:off x="395652" y="4661288"/>
            <a:ext cx="4536348" cy="26573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a:t>Ganz egal, wo ihr untergebracht seid: Du hast das Recht auf …</a:t>
            </a:r>
          </a:p>
        </p:txBody>
      </p:sp>
      <p:sp>
        <p:nvSpPr>
          <p:cNvPr id="8" name="Subtitle 1">
            <a:extLst>
              <a:ext uri="{FF2B5EF4-FFF2-40B4-BE49-F238E27FC236}">
                <a16:creationId xmlns:a16="http://schemas.microsoft.com/office/drawing/2014/main" id="{B7ECE6DC-0924-CE41-BC28-3CD18A4E5450}"/>
              </a:ext>
            </a:extLst>
          </p:cNvPr>
          <p:cNvSpPr txBox="1">
            <a:spLocks/>
          </p:cNvSpPr>
          <p:nvPr/>
        </p:nvSpPr>
        <p:spPr>
          <a:xfrm>
            <a:off x="395652" y="6411569"/>
            <a:ext cx="1819593" cy="26573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de-DE" b="1"/>
              <a:t>... gemeinsame Unterbringung mit deiner Familie</a:t>
            </a:r>
          </a:p>
        </p:txBody>
      </p:sp>
      <p:pic>
        <p:nvPicPr>
          <p:cNvPr id="12" name="Picture 11" descr="Ein Junge und sein Vater in einem Zimmer mit Betten und Bildern, das darauf hindeutet, dass sie zusammen in derselben Unterkunft wohnen.">
            <a:extLst>
              <a:ext uri="{FF2B5EF4-FFF2-40B4-BE49-F238E27FC236}">
                <a16:creationId xmlns:a16="http://schemas.microsoft.com/office/drawing/2014/main" id="{5AF4F57D-ED24-D7EB-5B7C-2C89F61F3145}"/>
              </a:ext>
            </a:extLst>
          </p:cNvPr>
          <p:cNvPicPr>
            <a:picLocks noChangeAspect="1"/>
          </p:cNvPicPr>
          <p:nvPr/>
        </p:nvPicPr>
        <p:blipFill>
          <a:blip r:embed="rId4"/>
          <a:srcRect/>
          <a:stretch/>
        </p:blipFill>
        <p:spPr>
          <a:xfrm>
            <a:off x="459798" y="5009383"/>
            <a:ext cx="1907227" cy="1319844"/>
          </a:xfrm>
          <a:prstGeom prst="rect">
            <a:avLst/>
          </a:prstGeom>
        </p:spPr>
      </p:pic>
      <p:sp>
        <p:nvSpPr>
          <p:cNvPr id="9" name="Subtitle 1">
            <a:extLst>
              <a:ext uri="{FF2B5EF4-FFF2-40B4-BE49-F238E27FC236}">
                <a16:creationId xmlns:a16="http://schemas.microsoft.com/office/drawing/2014/main" id="{F1EB266F-8099-6644-0062-6C10D40611DC}"/>
              </a:ext>
            </a:extLst>
          </p:cNvPr>
          <p:cNvSpPr txBox="1">
            <a:spLocks/>
          </p:cNvSpPr>
          <p:nvPr/>
        </p:nvSpPr>
        <p:spPr>
          <a:xfrm>
            <a:off x="2663824" y="6385908"/>
            <a:ext cx="2351751" cy="67749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de-DE" b="1"/>
              <a:t>Hilfe bei der Suche nach deinen Familienangehörigen, wenn du nicht weißt, wo sie sind.</a:t>
            </a:r>
          </a:p>
        </p:txBody>
      </p:sp>
      <p:pic>
        <p:nvPicPr>
          <p:cNvPr id="10" name="Picture 9" descr="Ein Mädchen und ihre Mutter sprechen mit einem Mitarbeiter, um Hilfe bei der Suche nach ihrer Familie zu erhalten.">
            <a:extLst>
              <a:ext uri="{FF2B5EF4-FFF2-40B4-BE49-F238E27FC236}">
                <a16:creationId xmlns:a16="http://schemas.microsoft.com/office/drawing/2014/main" id="{42EF46B8-DEFB-D3DD-C142-A6E99C008E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63824" y="5009383"/>
            <a:ext cx="1917843" cy="1319843"/>
          </a:xfrm>
          <a:prstGeom prst="rect">
            <a:avLst/>
          </a:prstGeom>
        </p:spPr>
      </p:pic>
      <p:sp>
        <p:nvSpPr>
          <p:cNvPr id="7" name="Slide Number Placeholder 5">
            <a:extLst>
              <a:ext uri="{FF2B5EF4-FFF2-40B4-BE49-F238E27FC236}">
                <a16:creationId xmlns:a16="http://schemas.microsoft.com/office/drawing/2014/main" id="{B1B80B4B-584A-E264-3951-50AA34BA7FD8}"/>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10</a:t>
            </a:fld>
            <a:endParaRPr lang="en-LU">
              <a:solidFill>
                <a:schemeClr val="tx1"/>
              </a:solidFill>
            </a:endParaRPr>
          </a:p>
        </p:txBody>
      </p:sp>
    </p:spTree>
    <p:extLst>
      <p:ext uri="{BB962C8B-B14F-4D97-AF65-F5344CB8AC3E}">
        <p14:creationId xmlns:p14="http://schemas.microsoft.com/office/powerpoint/2010/main" val="389794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52A8C-E912-264D-591D-19D097F22A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5A5114-CBE6-428F-0A35-11180AA74334}"/>
              </a:ext>
            </a:extLst>
          </p:cNvPr>
          <p:cNvSpPr>
            <a:spLocks noGrp="1"/>
          </p:cNvSpPr>
          <p:nvPr>
            <p:ph type="title" idx="4294967295"/>
          </p:nvPr>
        </p:nvSpPr>
        <p:spPr>
          <a:xfrm>
            <a:off x="366713" y="-1460500"/>
            <a:ext cx="4594225" cy="1460500"/>
          </a:xfrm>
          <a:prstGeom prst="rect">
            <a:avLst/>
          </a:prstGeom>
        </p:spPr>
        <p:txBody>
          <a:bodyPr anchor="b"/>
          <a:lstStyle/>
          <a:p>
            <a:r>
              <a:rPr lang="de-DE" b="0"/>
              <a:t>WAS KANNST DU TUN, WENN DICH JEMAND SCHLECHT BEHANDELT?</a:t>
            </a:r>
          </a:p>
        </p:txBody>
      </p:sp>
      <p:sp>
        <p:nvSpPr>
          <p:cNvPr id="21" name="Rectangle 20">
            <a:extLst>
              <a:ext uri="{FF2B5EF4-FFF2-40B4-BE49-F238E27FC236}">
                <a16:creationId xmlns:a16="http://schemas.microsoft.com/office/drawing/2014/main" id="{A495ADAC-ABDC-5EDD-08A0-0B445A3CF7D9}"/>
              </a:ext>
              <a:ext uri="{C183D7F6-B498-43B3-948B-1728B52AA6E4}">
                <adec:decorative xmlns:adec="http://schemas.microsoft.com/office/drawing/2017/decorative" val="1"/>
              </a:ext>
            </a:extLst>
          </p:cNvPr>
          <p:cNvSpPr/>
          <p:nvPr/>
        </p:nvSpPr>
        <p:spPr>
          <a:xfrm>
            <a:off x="216000" y="290687"/>
            <a:ext cx="4715650" cy="2522650"/>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Subtitle 1">
            <a:extLst>
              <a:ext uri="{FF2B5EF4-FFF2-40B4-BE49-F238E27FC236}">
                <a16:creationId xmlns:a16="http://schemas.microsoft.com/office/drawing/2014/main" id="{0A8F9819-4383-38BE-77F7-5BDD15DD4782}"/>
              </a:ext>
            </a:extLst>
          </p:cNvPr>
          <p:cNvSpPr txBox="1">
            <a:spLocks/>
          </p:cNvSpPr>
          <p:nvPr/>
        </p:nvSpPr>
        <p:spPr>
          <a:xfrm>
            <a:off x="396000" y="378694"/>
            <a:ext cx="4536000" cy="42589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a:t>Du hast ein Recht auf Sicherheit. Niemand darf …</a:t>
            </a:r>
          </a:p>
        </p:txBody>
      </p:sp>
      <p:pic>
        <p:nvPicPr>
          <p:cNvPr id="8" name="Picture 7">
            <a:extLst>
              <a:ext uri="{FF2B5EF4-FFF2-40B4-BE49-F238E27FC236}">
                <a16:creationId xmlns:a16="http://schemas.microsoft.com/office/drawing/2014/main" id="{01E4C61D-97CB-AE37-E170-F48831B8DE4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r="67672"/>
          <a:stretch>
            <a:fillRect/>
          </a:stretch>
        </p:blipFill>
        <p:spPr>
          <a:xfrm>
            <a:off x="842000" y="860592"/>
            <a:ext cx="1118775" cy="909239"/>
          </a:xfrm>
          <a:prstGeom prst="rect">
            <a:avLst/>
          </a:prstGeom>
        </p:spPr>
      </p:pic>
      <p:sp>
        <p:nvSpPr>
          <p:cNvPr id="11" name="Subtitle 2">
            <a:extLst>
              <a:ext uri="{FF2B5EF4-FFF2-40B4-BE49-F238E27FC236}">
                <a16:creationId xmlns:a16="http://schemas.microsoft.com/office/drawing/2014/main" id="{FA8C8CEB-816F-4528-3331-6619ADBB8238}"/>
              </a:ext>
            </a:extLst>
          </p:cNvPr>
          <p:cNvSpPr txBox="1">
            <a:spLocks/>
          </p:cNvSpPr>
          <p:nvPr/>
        </p:nvSpPr>
        <p:spPr>
          <a:xfrm>
            <a:off x="671113" y="1798406"/>
            <a:ext cx="1118931" cy="21659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400"/>
              </a:spcAft>
            </a:pPr>
            <a:r>
              <a:rPr lang="de-DE" dirty="0"/>
              <a:t>dich bedrohen</a:t>
            </a:r>
          </a:p>
        </p:txBody>
      </p:sp>
      <p:pic>
        <p:nvPicPr>
          <p:cNvPr id="17" name="Picture 16">
            <a:extLst>
              <a:ext uri="{FF2B5EF4-FFF2-40B4-BE49-F238E27FC236}">
                <a16:creationId xmlns:a16="http://schemas.microsoft.com/office/drawing/2014/main" id="{4C78B760-CF9A-15A4-91A4-6F29711DBD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35597" r="30081"/>
          <a:stretch>
            <a:fillRect/>
          </a:stretch>
        </p:blipFill>
        <p:spPr>
          <a:xfrm>
            <a:off x="2073897" y="860591"/>
            <a:ext cx="1187778" cy="909239"/>
          </a:xfrm>
          <a:prstGeom prst="rect">
            <a:avLst/>
          </a:prstGeom>
        </p:spPr>
      </p:pic>
      <p:sp>
        <p:nvSpPr>
          <p:cNvPr id="14" name="Subtitle 2">
            <a:extLst>
              <a:ext uri="{FF2B5EF4-FFF2-40B4-BE49-F238E27FC236}">
                <a16:creationId xmlns:a16="http://schemas.microsoft.com/office/drawing/2014/main" id="{544602C7-808B-6DD8-574F-21C400699B92}"/>
              </a:ext>
            </a:extLst>
          </p:cNvPr>
          <p:cNvSpPr txBox="1">
            <a:spLocks/>
          </p:cNvSpPr>
          <p:nvPr/>
        </p:nvSpPr>
        <p:spPr>
          <a:xfrm>
            <a:off x="2078459" y="1798406"/>
            <a:ext cx="1015050" cy="20127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400"/>
              </a:spcAft>
            </a:pPr>
            <a:r>
              <a:rPr lang="de-DE" dirty="0"/>
              <a:t>dich beleidigen</a:t>
            </a:r>
          </a:p>
        </p:txBody>
      </p:sp>
      <p:pic>
        <p:nvPicPr>
          <p:cNvPr id="18" name="Picture 17">
            <a:extLst>
              <a:ext uri="{FF2B5EF4-FFF2-40B4-BE49-F238E27FC236}">
                <a16:creationId xmlns:a16="http://schemas.microsoft.com/office/drawing/2014/main" id="{19CD6C6F-A0AE-317A-998E-8B61511589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78260" r="-2880"/>
          <a:stretch>
            <a:fillRect/>
          </a:stretch>
        </p:blipFill>
        <p:spPr>
          <a:xfrm>
            <a:off x="3550275" y="860590"/>
            <a:ext cx="852042" cy="909239"/>
          </a:xfrm>
          <a:prstGeom prst="rect">
            <a:avLst/>
          </a:prstGeom>
        </p:spPr>
      </p:pic>
      <p:sp>
        <p:nvSpPr>
          <p:cNvPr id="15" name="Subtitle 2">
            <a:extLst>
              <a:ext uri="{FF2B5EF4-FFF2-40B4-BE49-F238E27FC236}">
                <a16:creationId xmlns:a16="http://schemas.microsoft.com/office/drawing/2014/main" id="{37AC49AD-84BB-1606-70E8-552F8118B750}"/>
              </a:ext>
            </a:extLst>
          </p:cNvPr>
          <p:cNvSpPr txBox="1">
            <a:spLocks/>
          </p:cNvSpPr>
          <p:nvPr/>
        </p:nvSpPr>
        <p:spPr>
          <a:xfrm>
            <a:off x="3382114" y="1798406"/>
            <a:ext cx="1106262" cy="22676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400"/>
              </a:spcAft>
            </a:pPr>
            <a:r>
              <a:rPr lang="de-DE" dirty="0"/>
              <a:t>dich verletzen</a:t>
            </a:r>
          </a:p>
        </p:txBody>
      </p:sp>
      <p:sp>
        <p:nvSpPr>
          <p:cNvPr id="19" name="Subtitle 1">
            <a:extLst>
              <a:ext uri="{FF2B5EF4-FFF2-40B4-BE49-F238E27FC236}">
                <a16:creationId xmlns:a16="http://schemas.microsoft.com/office/drawing/2014/main" id="{D1A1F0C4-BC7A-C605-47A9-2FD0AFC25BB6}"/>
              </a:ext>
            </a:extLst>
          </p:cNvPr>
          <p:cNvSpPr txBox="1">
            <a:spLocks/>
          </p:cNvSpPr>
          <p:nvPr/>
        </p:nvSpPr>
        <p:spPr>
          <a:xfrm>
            <a:off x="404016" y="2111992"/>
            <a:ext cx="4536000" cy="46016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 ganz egal, ob es eine fremde Person ist oder jemand, den du kennst. </a:t>
            </a:r>
          </a:p>
          <a:p>
            <a:pPr>
              <a:spcAft>
                <a:spcPts val="200"/>
              </a:spcAft>
            </a:pPr>
            <a:r>
              <a:rPr lang="de-DE"/>
              <a:t>Wenn du Probleme mit deinen Eltern oder den Mitarbeitenden hast, darfst du das sagen. </a:t>
            </a:r>
          </a:p>
        </p:txBody>
      </p:sp>
      <p:pic>
        <p:nvPicPr>
          <p:cNvPr id="16" name="Picture 15">
            <a:extLst>
              <a:ext uri="{FF2B5EF4-FFF2-40B4-BE49-F238E27FC236}">
                <a16:creationId xmlns:a16="http://schemas.microsoft.com/office/drawing/2014/main" id="{52CD08C3-EC90-EAF1-99D8-D3D2C422E6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141" y="2931095"/>
            <a:ext cx="159979" cy="216746"/>
          </a:xfrm>
          <a:prstGeom prst="rect">
            <a:avLst/>
          </a:prstGeom>
        </p:spPr>
      </p:pic>
      <p:sp>
        <p:nvSpPr>
          <p:cNvPr id="13" name="Title 1">
            <a:extLst>
              <a:ext uri="{FF2B5EF4-FFF2-40B4-BE49-F238E27FC236}">
                <a16:creationId xmlns:a16="http://schemas.microsoft.com/office/drawing/2014/main" id="{D5C704EF-7767-D95B-3361-2BA43DDDABD9}"/>
              </a:ext>
            </a:extLst>
          </p:cNvPr>
          <p:cNvSpPr txBox="1">
            <a:spLocks/>
          </p:cNvSpPr>
          <p:nvPr/>
        </p:nvSpPr>
        <p:spPr>
          <a:xfrm>
            <a:off x="648000" y="2913418"/>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WAS KANNST DU TUN, WENN DICH JEMAND SCHLECHT BEHANDELT?</a:t>
            </a:r>
          </a:p>
        </p:txBody>
      </p:sp>
      <p:sp>
        <p:nvSpPr>
          <p:cNvPr id="5" name="Subtitle 2">
            <a:extLst>
              <a:ext uri="{FF2B5EF4-FFF2-40B4-BE49-F238E27FC236}">
                <a16:creationId xmlns:a16="http://schemas.microsoft.com/office/drawing/2014/main" id="{1760F832-565F-051B-409D-398F2E75AF63}"/>
              </a:ext>
            </a:extLst>
          </p:cNvPr>
          <p:cNvSpPr txBox="1">
            <a:spLocks/>
          </p:cNvSpPr>
          <p:nvPr/>
        </p:nvSpPr>
        <p:spPr>
          <a:xfrm>
            <a:off x="1791692" y="3535990"/>
            <a:ext cx="3140307" cy="87693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Du kannst mit einer Person sprechen, der du vertraust, zum Beispiel mit einem Familienmitglied, einer betreuenden Person, einer Mitarbeitenden bzw. einem Mitarbeitenden oder einer zuständigen Behörde oder Einrichtung (je nach nationalen Strukturen ein Beispiel nennen</a:t>
            </a:r>
            <a:endParaRPr lang="de-DE" dirty="0">
              <a:highlight>
                <a:srgbClr val="FFFF00"/>
              </a:highlight>
            </a:endParaRPr>
          </a:p>
        </p:txBody>
      </p:sp>
      <p:pic>
        <p:nvPicPr>
          <p:cNvPr id="9" name="Picture 8" descr="Ein durchgestrichener roter Kreis; dahinter ist ein Mitarbeiter zu sehen, der einen Jungen anschreit und schlecht behandelt.">
            <a:extLst>
              <a:ext uri="{FF2B5EF4-FFF2-40B4-BE49-F238E27FC236}">
                <a16:creationId xmlns:a16="http://schemas.microsoft.com/office/drawing/2014/main" id="{950430B1-0C33-69B2-9E52-36DE293C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20" y="3433759"/>
            <a:ext cx="943756" cy="943756"/>
          </a:xfrm>
          <a:prstGeom prst="rect">
            <a:avLst/>
          </a:prstGeom>
        </p:spPr>
      </p:pic>
      <p:sp>
        <p:nvSpPr>
          <p:cNvPr id="10" name="Subtitle 2">
            <a:extLst>
              <a:ext uri="{FF2B5EF4-FFF2-40B4-BE49-F238E27FC236}">
                <a16:creationId xmlns:a16="http://schemas.microsoft.com/office/drawing/2014/main" id="{E465EB22-89AB-FE08-098D-68812E609E59}"/>
              </a:ext>
            </a:extLst>
          </p:cNvPr>
          <p:cNvSpPr txBox="1">
            <a:spLocks/>
          </p:cNvSpPr>
          <p:nvPr/>
        </p:nvSpPr>
        <p:spPr>
          <a:xfrm>
            <a:off x="402045" y="4807566"/>
            <a:ext cx="2959800" cy="78425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r>
              <a:rPr lang="de-DE" dirty="0"/>
              <a:t>„Wenn Sie schlecht behandelt werden, können Sie dies den Mitarbeitenden der Aufnahmeeinrichtung melden, damit es nicht wieder passiert. Das nennt man eine „Beschwerde“.“ </a:t>
            </a:r>
          </a:p>
        </p:txBody>
      </p:sp>
      <p:pic>
        <p:nvPicPr>
          <p:cNvPr id="12" name="Picture 11" descr="Ein Junge, der eine Beschwerde in einen Briefkasten wirft; neben ihm steht eine Mitarbeiterin.">
            <a:extLst>
              <a:ext uri="{FF2B5EF4-FFF2-40B4-BE49-F238E27FC236}">
                <a16:creationId xmlns:a16="http://schemas.microsoft.com/office/drawing/2014/main" id="{A0675BDB-88A7-AE95-F36E-090A45533ABA}"/>
              </a:ext>
            </a:extLst>
          </p:cNvPr>
          <p:cNvPicPr>
            <a:picLocks noChangeAspect="1"/>
          </p:cNvPicPr>
          <p:nvPr/>
        </p:nvPicPr>
        <p:blipFill>
          <a:blip r:embed="rId5">
            <a:extLst>
              <a:ext uri="{28A0092B-C50C-407E-A947-70E740481C1C}">
                <a14:useLocalDpi xmlns:a14="http://schemas.microsoft.com/office/drawing/2010/main" val="0"/>
              </a:ext>
            </a:extLst>
          </a:blip>
          <a:srcRect l="4048" t="2879" r="4055" b="2826"/>
          <a:stretch>
            <a:fillRect/>
          </a:stretch>
        </p:blipFill>
        <p:spPr>
          <a:xfrm>
            <a:off x="3351710" y="4735953"/>
            <a:ext cx="1475809" cy="1496630"/>
          </a:xfrm>
          <a:prstGeom prst="rect">
            <a:avLst/>
          </a:prstGeom>
        </p:spPr>
      </p:pic>
      <p:sp>
        <p:nvSpPr>
          <p:cNvPr id="6" name="Rectangle 5">
            <a:extLst>
              <a:ext uri="{FF2B5EF4-FFF2-40B4-BE49-F238E27FC236}">
                <a16:creationId xmlns:a16="http://schemas.microsoft.com/office/drawing/2014/main" id="{734B9AFF-7196-4DD1-5F05-EECEEC3322DC}"/>
              </a:ext>
              <a:ext uri="{C183D7F6-B498-43B3-948B-1728B52AA6E4}">
                <adec:decorative xmlns:adec="http://schemas.microsoft.com/office/drawing/2017/decorative" val="1"/>
              </a:ext>
            </a:extLst>
          </p:cNvPr>
          <p:cNvSpPr/>
          <p:nvPr/>
        </p:nvSpPr>
        <p:spPr>
          <a:xfrm>
            <a:off x="216000" y="6142589"/>
            <a:ext cx="4724016" cy="96534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Subtitle 1">
            <a:extLst>
              <a:ext uri="{FF2B5EF4-FFF2-40B4-BE49-F238E27FC236}">
                <a16:creationId xmlns:a16="http://schemas.microsoft.com/office/drawing/2014/main" id="{53477BDD-6317-7BAB-A3C3-4C91B46AD429}"/>
              </a:ext>
            </a:extLst>
          </p:cNvPr>
          <p:cNvSpPr txBox="1">
            <a:spLocks/>
          </p:cNvSpPr>
          <p:nvPr/>
        </p:nvSpPr>
        <p:spPr>
          <a:xfrm>
            <a:off x="396000" y="6234533"/>
            <a:ext cx="4535650" cy="75072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solidFill>
                  <a:srgbClr val="C00000"/>
                </a:solidFill>
              </a:rPr>
              <a:t>Achtung!</a:t>
            </a:r>
          </a:p>
          <a:p>
            <a:r>
              <a:rPr lang="de-DE" dirty="0"/>
              <a:t>Wenn du nicht an dem Ort bist, wo du derzeit wohnst, und in Gefahr bist, kannst du den landesweiten Notruf 112 anrufen. Das geht mit jedem Telefon und kostet nichts. </a:t>
            </a:r>
          </a:p>
        </p:txBody>
      </p:sp>
      <p:sp>
        <p:nvSpPr>
          <p:cNvPr id="4" name="Slide Number Placeholder 5">
            <a:extLst>
              <a:ext uri="{FF2B5EF4-FFF2-40B4-BE49-F238E27FC236}">
                <a16:creationId xmlns:a16="http://schemas.microsoft.com/office/drawing/2014/main" id="{B893DAF2-ECAF-2C2E-DECA-C8A8F8627CA2}"/>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11</a:t>
            </a:fld>
            <a:endParaRPr lang="en-LU">
              <a:solidFill>
                <a:schemeClr val="tx1"/>
              </a:solidFill>
            </a:endParaRPr>
          </a:p>
        </p:txBody>
      </p:sp>
    </p:spTree>
    <p:extLst>
      <p:ext uri="{BB962C8B-B14F-4D97-AF65-F5344CB8AC3E}">
        <p14:creationId xmlns:p14="http://schemas.microsoft.com/office/powerpoint/2010/main" val="48581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F819-018F-FCB0-90E0-C54987E7F653}"/>
              </a:ext>
            </a:extLst>
          </p:cNvPr>
          <p:cNvSpPr>
            <a:spLocks noGrp="1"/>
          </p:cNvSpPr>
          <p:nvPr>
            <p:ph type="ctrTitle"/>
          </p:nvPr>
        </p:nvSpPr>
        <p:spPr>
          <a:xfrm>
            <a:off x="648000" y="324000"/>
            <a:ext cx="4284000" cy="460502"/>
          </a:xfrm>
        </p:spPr>
        <p:txBody>
          <a:bodyPr/>
          <a:lstStyle/>
          <a:p>
            <a:r>
              <a:rPr lang="de-DE" dirty="0"/>
              <a:t>WELCHE PFLICHTEN HAST DU UND DEINE FAMILIE BEI DER AUFNAHME?</a:t>
            </a:r>
          </a:p>
        </p:txBody>
      </p:sp>
      <p:sp>
        <p:nvSpPr>
          <p:cNvPr id="7" name="Subtitle 2">
            <a:extLst>
              <a:ext uri="{FF2B5EF4-FFF2-40B4-BE49-F238E27FC236}">
                <a16:creationId xmlns:a16="http://schemas.microsoft.com/office/drawing/2014/main" id="{A458E95C-7B90-8102-B89A-022EF427AC9B}"/>
              </a:ext>
            </a:extLst>
          </p:cNvPr>
          <p:cNvSpPr txBox="1">
            <a:spLocks/>
          </p:cNvSpPr>
          <p:nvPr/>
        </p:nvSpPr>
        <p:spPr>
          <a:xfrm>
            <a:off x="396000" y="898601"/>
            <a:ext cx="4536000" cy="102623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Es ist wichtig, dass du die Wahrheit sagst und mit den Behörden zusammenarbeitest, auch wenn es manchmal Angst macht und schwierig ist, deine Geschichte zu erzählen. </a:t>
            </a:r>
          </a:p>
          <a:p>
            <a:pPr>
              <a:spcAft>
                <a:spcPts val="400"/>
              </a:spcAft>
            </a:pPr>
            <a:r>
              <a:rPr lang="de-DE"/>
              <a:t>Die Mitarbeitenden können dir helfen, wenn sie über deine Situation Bescheid wissen.</a:t>
            </a:r>
          </a:p>
        </p:txBody>
      </p:sp>
      <p:sp>
        <p:nvSpPr>
          <p:cNvPr id="5" name="Subtitle 2">
            <a:extLst>
              <a:ext uri="{FF2B5EF4-FFF2-40B4-BE49-F238E27FC236}">
                <a16:creationId xmlns:a16="http://schemas.microsoft.com/office/drawing/2014/main" id="{922595DA-7B98-657D-E455-91A617D79E3E}"/>
              </a:ext>
            </a:extLst>
          </p:cNvPr>
          <p:cNvSpPr txBox="1">
            <a:spLocks/>
          </p:cNvSpPr>
          <p:nvPr/>
        </p:nvSpPr>
        <p:spPr>
          <a:xfrm>
            <a:off x="2229194" y="1944151"/>
            <a:ext cx="2774426" cy="147121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spcAft>
                <a:spcPts val="400"/>
              </a:spcAft>
              <a:defRPr/>
            </a:pPr>
            <a:r>
              <a:rPr lang="de-DE" dirty="0">
                <a:solidFill>
                  <a:srgbClr val="000000"/>
                </a:solidFill>
              </a:rPr>
              <a:t>Es ist egal, wo ihr untergebracht werdet: Regeln gibt es überall.</a:t>
            </a: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 Ihr müsst zum Beispiel die anderen Bewohner und die Mitarbeitenden respektieren. </a:t>
            </a:r>
            <a:r>
              <a:rPr lang="de-DE" dirty="0"/>
              <a:t>Außerdem dürft ihr während der Nachtruhe die Anweisungen der Mitarbeitenden der Aufnahmeeinrichtung beachten und nicht laut sein.</a:t>
            </a:r>
            <a:endPar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Die Mitarbeitenden erklären dir die Regeln und was passiert, wenn du dich nicht daran hältst. </a:t>
            </a:r>
          </a:p>
        </p:txBody>
      </p:sp>
      <p:pic>
        <p:nvPicPr>
          <p:cNvPr id="12" name="Picture 11" descr="Ein Buch, in dem die erlaubten und die nicht erlaubten Handlungen aufgelistet sind.">
            <a:extLst>
              <a:ext uri="{FF2B5EF4-FFF2-40B4-BE49-F238E27FC236}">
                <a16:creationId xmlns:a16="http://schemas.microsoft.com/office/drawing/2014/main" id="{B5EFB1D7-4682-4CDA-2FAF-8C22C66CCD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046" y="1968690"/>
            <a:ext cx="1563964" cy="1669995"/>
          </a:xfrm>
          <a:prstGeom prst="rect">
            <a:avLst/>
          </a:prstGeom>
        </p:spPr>
      </p:pic>
      <p:sp>
        <p:nvSpPr>
          <p:cNvPr id="8" name="Rectangle 7">
            <a:extLst>
              <a:ext uri="{FF2B5EF4-FFF2-40B4-BE49-F238E27FC236}">
                <a16:creationId xmlns:a16="http://schemas.microsoft.com/office/drawing/2014/main" id="{89F1BC39-DCBF-89B3-C289-F1FE6FFE01A0}"/>
              </a:ext>
              <a:ext uri="{C183D7F6-B498-43B3-948B-1728B52AA6E4}">
                <adec:decorative xmlns:adec="http://schemas.microsoft.com/office/drawing/2017/decorative" val="1"/>
              </a:ext>
            </a:extLst>
          </p:cNvPr>
          <p:cNvSpPr/>
          <p:nvPr/>
        </p:nvSpPr>
        <p:spPr>
          <a:xfrm>
            <a:off x="216000" y="3885915"/>
            <a:ext cx="4896000" cy="1819146"/>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Subtitle 1">
            <a:extLst>
              <a:ext uri="{FF2B5EF4-FFF2-40B4-BE49-F238E27FC236}">
                <a16:creationId xmlns:a16="http://schemas.microsoft.com/office/drawing/2014/main" id="{ECAFF0F4-9B00-C7DA-9E32-10F67E3E8DEB}"/>
              </a:ext>
            </a:extLst>
          </p:cNvPr>
          <p:cNvSpPr txBox="1">
            <a:spLocks/>
          </p:cNvSpPr>
          <p:nvPr/>
        </p:nvSpPr>
        <p:spPr>
          <a:xfrm>
            <a:off x="396000" y="4004388"/>
            <a:ext cx="4536000" cy="2520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100" b="0" i="0" u="none" strike="noStrike" cap="none"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Es ist sehr wichtig, dass du und deine Familie …</a:t>
            </a:r>
          </a:p>
        </p:txBody>
      </p:sp>
      <p:sp>
        <p:nvSpPr>
          <p:cNvPr id="10" name="Subtitle 2">
            <a:extLst>
              <a:ext uri="{FF2B5EF4-FFF2-40B4-BE49-F238E27FC236}">
                <a16:creationId xmlns:a16="http://schemas.microsoft.com/office/drawing/2014/main" id="{8C764A4E-2AC0-ABCF-C466-0502B49E766B}"/>
              </a:ext>
            </a:extLst>
          </p:cNvPr>
          <p:cNvSpPr txBox="1">
            <a:spLocks/>
          </p:cNvSpPr>
          <p:nvPr/>
        </p:nvSpPr>
        <p:spPr>
          <a:xfrm>
            <a:off x="396000" y="4338700"/>
            <a:ext cx="4536000" cy="157442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marR="0" lvl="0" indent="-252000" algn="l" defTabSz="914400" rtl="0" eaLnBrk="1" fontAlgn="auto" latinLnBrk="0" hangingPunct="1">
              <a:spcBef>
                <a:spcPts val="0"/>
              </a:spcBef>
              <a:spcAft>
                <a:spcPts val="200"/>
              </a:spcAft>
              <a:buClrTx/>
              <a:buSzPct val="170000"/>
              <a:buBlip>
                <a:blip r:embed="rId3"/>
              </a:buBlip>
              <a:tabLst/>
              <a:defRPr/>
            </a:pP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 </a:t>
            </a:r>
            <a:r>
              <a:rPr kumimoji="0" lang="de-DE"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die Regeln eurer Unterkunft befolgt,</a:t>
            </a: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	</a:t>
            </a:r>
          </a:p>
          <a:p>
            <a:pPr marL="252000" marR="0" lvl="0" indent="-252000" algn="l" defTabSz="914400" rtl="0" eaLnBrk="1" fontAlgn="auto" latinLnBrk="0" hangingPunct="1">
              <a:lnSpc>
                <a:spcPct val="100000"/>
              </a:lnSpc>
              <a:spcBef>
                <a:spcPts val="1000"/>
              </a:spcBef>
              <a:spcAft>
                <a:spcPts val="1000"/>
              </a:spcAft>
              <a:buClrTx/>
              <a:buSzPct val="170000"/>
              <a:buFont typeface="Arial" panose="020B0604020202020204" pitchFamily="34" charset="0"/>
              <a:buBlip>
                <a:blip r:embed="rId4"/>
              </a:buBlip>
              <a:tabLst/>
              <a:defRPr/>
            </a:pP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nicht den Ort verlasst, an dem ihr euch laut Anweisung der Behörden aufhalten müsst,</a:t>
            </a:r>
          </a:p>
          <a:p>
            <a:pPr marL="252000" marR="0" lvl="0" indent="-252000" algn="l" defTabSz="914400" rtl="0" eaLnBrk="1" fontAlgn="auto" latinLnBrk="0" hangingPunct="1">
              <a:lnSpc>
                <a:spcPct val="100000"/>
              </a:lnSpc>
              <a:spcBef>
                <a:spcPts val="0"/>
              </a:spcBef>
              <a:spcAft>
                <a:spcPts val="1000"/>
              </a:spcAft>
              <a:buClrTx/>
              <a:buSzPct val="170000"/>
              <a:buBlip>
                <a:blip r:embed="rId3"/>
              </a:buBlip>
              <a:tabLst/>
              <a:defRPr/>
            </a:pP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die Gesetze dieses Landes befolgt – die Mitarbeitenden werden sie euch erklären.</a:t>
            </a:r>
          </a:p>
        </p:txBody>
      </p:sp>
      <p:sp>
        <p:nvSpPr>
          <p:cNvPr id="3" name="Slide Number Placeholder 5">
            <a:extLst>
              <a:ext uri="{FF2B5EF4-FFF2-40B4-BE49-F238E27FC236}">
                <a16:creationId xmlns:a16="http://schemas.microsoft.com/office/drawing/2014/main" id="{4BF25650-2527-08CB-BD35-4C1136FF172B}"/>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12</a:t>
            </a:fld>
            <a:endParaRPr lang="en-LU">
              <a:solidFill>
                <a:schemeClr val="tx1"/>
              </a:solidFill>
            </a:endParaRPr>
          </a:p>
        </p:txBody>
      </p:sp>
    </p:spTree>
    <p:extLst>
      <p:ext uri="{BB962C8B-B14F-4D97-AF65-F5344CB8AC3E}">
        <p14:creationId xmlns:p14="http://schemas.microsoft.com/office/powerpoint/2010/main" val="151169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CCDE1-8ED6-2DD3-65B5-AEC86C1BB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62344-448E-8F02-6C53-039D1FBDD35E}"/>
              </a:ext>
            </a:extLst>
          </p:cNvPr>
          <p:cNvSpPr>
            <a:spLocks noGrp="1"/>
          </p:cNvSpPr>
          <p:nvPr>
            <p:ph type="ctrTitle"/>
          </p:nvPr>
        </p:nvSpPr>
        <p:spPr>
          <a:xfrm>
            <a:off x="648000" y="324000"/>
            <a:ext cx="4284000" cy="460502"/>
          </a:xfrm>
        </p:spPr>
        <p:txBody>
          <a:bodyPr/>
          <a:lstStyle/>
          <a:p>
            <a:r>
              <a:rPr lang="de-DE"/>
              <a:t>WAS PASSIERT, WENN DU ODER DEINE FAMILIE EURE PFLICHTEN NICHT ERFÜLLT? </a:t>
            </a:r>
          </a:p>
        </p:txBody>
      </p:sp>
      <p:sp>
        <p:nvSpPr>
          <p:cNvPr id="3" name="Subtitle 2">
            <a:extLst>
              <a:ext uri="{FF2B5EF4-FFF2-40B4-BE49-F238E27FC236}">
                <a16:creationId xmlns:a16="http://schemas.microsoft.com/office/drawing/2014/main" id="{534A55B5-BF52-59EE-6C03-C3B9167F257D}"/>
              </a:ext>
            </a:extLst>
          </p:cNvPr>
          <p:cNvSpPr>
            <a:spLocks noGrp="1"/>
          </p:cNvSpPr>
          <p:nvPr>
            <p:ph type="subTitle" idx="1"/>
          </p:nvPr>
        </p:nvSpPr>
        <p:spPr>
          <a:xfrm>
            <a:off x="1617438" y="900000"/>
            <a:ext cx="3314562" cy="603979"/>
          </a:xfrm>
        </p:spPr>
        <p:txBody>
          <a:bodyPr/>
          <a:lstStyle/>
          <a:p>
            <a:pPr>
              <a:spcAft>
                <a:spcPts val="400"/>
              </a:spcAft>
            </a:pPr>
            <a:r>
              <a:rPr lang="de-DE" dirty="0"/>
              <a:t>Wenn das passiert, könnt ihr offen mit den Mitarbeitenden der Aufnahmeeinrichtung darüber reden und eure Situation und eure Gründe erklären. </a:t>
            </a:r>
          </a:p>
        </p:txBody>
      </p:sp>
      <p:sp>
        <p:nvSpPr>
          <p:cNvPr id="4" name="Subtitle 2">
            <a:extLst>
              <a:ext uri="{FF2B5EF4-FFF2-40B4-BE49-F238E27FC236}">
                <a16:creationId xmlns:a16="http://schemas.microsoft.com/office/drawing/2014/main" id="{AEEBBDC3-E365-6388-BF9C-08B93D28AAE2}"/>
              </a:ext>
            </a:extLst>
          </p:cNvPr>
          <p:cNvSpPr txBox="1">
            <a:spLocks/>
          </p:cNvSpPr>
          <p:nvPr/>
        </p:nvSpPr>
        <p:spPr>
          <a:xfrm>
            <a:off x="1617438" y="1503979"/>
            <a:ext cx="3314562" cy="45157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Die Behörden werden eure Situation prüfen und dich und deine Eltern informieren, wenn sie bestimmte Maßnahmen ergreifen wollen. </a:t>
            </a:r>
          </a:p>
        </p:txBody>
      </p:sp>
      <p:pic>
        <p:nvPicPr>
          <p:cNvPr id="14" name="Picture 13" descr="Ein Junge und sein Vater sprechen mit einer Mitarbeiterin.">
            <a:extLst>
              <a:ext uri="{FF2B5EF4-FFF2-40B4-BE49-F238E27FC236}">
                <a16:creationId xmlns:a16="http://schemas.microsoft.com/office/drawing/2014/main" id="{F5D299A7-12AE-2C3D-14C4-EC0DA7272DB5}"/>
              </a:ext>
            </a:extLst>
          </p:cNvPr>
          <p:cNvPicPr>
            <a:picLocks noChangeAspect="1"/>
          </p:cNvPicPr>
          <p:nvPr/>
        </p:nvPicPr>
        <p:blipFill>
          <a:blip r:embed="rId2"/>
          <a:srcRect/>
          <a:stretch/>
        </p:blipFill>
        <p:spPr>
          <a:xfrm>
            <a:off x="348740" y="900000"/>
            <a:ext cx="1089348" cy="1337619"/>
          </a:xfrm>
          <a:prstGeom prst="rect">
            <a:avLst/>
          </a:prstGeom>
        </p:spPr>
      </p:pic>
      <p:sp>
        <p:nvSpPr>
          <p:cNvPr id="6" name="Subtitle 1">
            <a:extLst>
              <a:ext uri="{FF2B5EF4-FFF2-40B4-BE49-F238E27FC236}">
                <a16:creationId xmlns:a16="http://schemas.microsoft.com/office/drawing/2014/main" id="{2063427F-2628-FD73-4232-1ECCF335DE77}"/>
              </a:ext>
            </a:extLst>
          </p:cNvPr>
          <p:cNvSpPr txBox="1">
            <a:spLocks/>
          </p:cNvSpPr>
          <p:nvPr/>
        </p:nvSpPr>
        <p:spPr>
          <a:xfrm>
            <a:off x="1421734" y="2498991"/>
            <a:ext cx="3510265" cy="75155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Wenn ein Mitglied deiner Familie zum Beispiel die Unterkunft, Stadt oder Region verlässt und damit gegen die Anweisungen der Behörden verstößt, </a:t>
            </a:r>
            <a:r>
              <a:rPr lang="de-DE" b="1"/>
              <a:t>kann dieses Familienmitglied weniger Unterstützung bekommen</a:t>
            </a:r>
            <a:r>
              <a:rPr lang="de-DE"/>
              <a:t>. </a:t>
            </a:r>
          </a:p>
        </p:txBody>
      </p:sp>
      <p:pic>
        <p:nvPicPr>
          <p:cNvPr id="16" name="Picture 15" descr="Ein durchgestrichener roter Kreis; dahinter sind ein Kalender und eine Hand zu erkennen, die Geld entgegennimmt, was darauf hindeutet, dass die Person keine finanzielle Unterstützung erhält.">
            <a:extLst>
              <a:ext uri="{FF2B5EF4-FFF2-40B4-BE49-F238E27FC236}">
                <a16:creationId xmlns:a16="http://schemas.microsoft.com/office/drawing/2014/main" id="{38BAC40D-1549-4D0C-7DF8-570391DC74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351" y="2451252"/>
            <a:ext cx="847032" cy="847032"/>
          </a:xfrm>
          <a:prstGeom prst="rect">
            <a:avLst/>
          </a:prstGeom>
        </p:spPr>
      </p:pic>
      <p:sp>
        <p:nvSpPr>
          <p:cNvPr id="8" name="Subtitle 1">
            <a:extLst>
              <a:ext uri="{FF2B5EF4-FFF2-40B4-BE49-F238E27FC236}">
                <a16:creationId xmlns:a16="http://schemas.microsoft.com/office/drawing/2014/main" id="{AAA4F9E0-8CE4-A50F-0EDD-366A4FF2520B}"/>
              </a:ext>
            </a:extLst>
          </p:cNvPr>
          <p:cNvSpPr txBox="1">
            <a:spLocks/>
          </p:cNvSpPr>
          <p:nvPr/>
        </p:nvSpPr>
        <p:spPr>
          <a:xfrm>
            <a:off x="1421734" y="3655148"/>
            <a:ext cx="3510266" cy="59392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Wenn ein Mitglied deiner Familie gewalttätig ist, </a:t>
            </a:r>
            <a:r>
              <a:rPr lang="de-DE" b="1"/>
              <a:t>könnte dieses Familienmitglied die Unterstützung verlieren, die es erhält.</a:t>
            </a:r>
            <a:r>
              <a:rPr lang="de-DE"/>
              <a:t> Die Polizei kann gerufen werden. </a:t>
            </a:r>
          </a:p>
        </p:txBody>
      </p:sp>
      <p:pic>
        <p:nvPicPr>
          <p:cNvPr id="17" name="Picture 16">
            <a:extLst>
              <a:ext uri="{FF2B5EF4-FFF2-40B4-BE49-F238E27FC236}">
                <a16:creationId xmlns:a16="http://schemas.microsoft.com/office/drawing/2014/main" id="{FD2E3F3C-BA4E-B910-E718-FED1C4653A5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350" y="3532712"/>
            <a:ext cx="847034" cy="847034"/>
          </a:xfrm>
          <a:prstGeom prst="rect">
            <a:avLst/>
          </a:prstGeom>
        </p:spPr>
      </p:pic>
      <p:sp>
        <p:nvSpPr>
          <p:cNvPr id="9" name="Rectangle 8">
            <a:extLst>
              <a:ext uri="{FF2B5EF4-FFF2-40B4-BE49-F238E27FC236}">
                <a16:creationId xmlns:a16="http://schemas.microsoft.com/office/drawing/2014/main" id="{458B5246-C75E-95BD-B00B-45A246F26A94}"/>
              </a:ext>
              <a:ext uri="{C183D7F6-B498-43B3-948B-1728B52AA6E4}">
                <adec:decorative xmlns:adec="http://schemas.microsoft.com/office/drawing/2017/decorative" val="1"/>
              </a:ext>
            </a:extLst>
          </p:cNvPr>
          <p:cNvSpPr/>
          <p:nvPr/>
        </p:nvSpPr>
        <p:spPr>
          <a:xfrm>
            <a:off x="216000" y="4829560"/>
            <a:ext cx="4896000" cy="2151584"/>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3" name="Subtitle 1">
            <a:extLst>
              <a:ext uri="{FF2B5EF4-FFF2-40B4-BE49-F238E27FC236}">
                <a16:creationId xmlns:a16="http://schemas.microsoft.com/office/drawing/2014/main" id="{3FF563C9-8350-ADB8-2B8D-ED9C0519CDA9}"/>
              </a:ext>
            </a:extLst>
          </p:cNvPr>
          <p:cNvSpPr txBox="1">
            <a:spLocks/>
          </p:cNvSpPr>
          <p:nvPr/>
        </p:nvSpPr>
        <p:spPr>
          <a:xfrm>
            <a:off x="396000" y="4954743"/>
            <a:ext cx="4536000" cy="63806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t>Du und deine Familie seid jetzt in Deutschland:</a:t>
            </a:r>
            <a:r>
              <a:rPr lang="de-DE" dirty="0"/>
              <a:t> </a:t>
            </a:r>
            <a:r>
              <a:rPr lang="de-DE" b="1" dirty="0"/>
              <a:t>Das ist ein EU+-Land. </a:t>
            </a:r>
          </a:p>
          <a:p>
            <a:r>
              <a:rPr lang="de-DE" b="1" dirty="0"/>
              <a:t>Die EU+-Länder sind:</a:t>
            </a:r>
          </a:p>
          <a:p>
            <a:endParaRPr lang="en-US" b="1" dirty="0"/>
          </a:p>
        </p:txBody>
      </p:sp>
      <p:pic>
        <p:nvPicPr>
          <p:cNvPr id="10" name="Picture 9">
            <a:extLst>
              <a:ext uri="{FF2B5EF4-FFF2-40B4-BE49-F238E27FC236}">
                <a16:creationId xmlns:a16="http://schemas.microsoft.com/office/drawing/2014/main" id="{14F8DD37-62AB-845D-DC84-617B9CBDF10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3876" y="5736070"/>
            <a:ext cx="212319" cy="285030"/>
          </a:xfrm>
          <a:prstGeom prst="rect">
            <a:avLst/>
          </a:prstGeom>
        </p:spPr>
      </p:pic>
      <p:pic>
        <p:nvPicPr>
          <p:cNvPr id="11" name="Picture 10">
            <a:extLst>
              <a:ext uri="{FF2B5EF4-FFF2-40B4-BE49-F238E27FC236}">
                <a16:creationId xmlns:a16="http://schemas.microsoft.com/office/drawing/2014/main" id="{F07475FD-BC32-1804-2FC3-EAEFC1AF44EA}"/>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463876" y="6587816"/>
            <a:ext cx="212319" cy="285030"/>
          </a:xfrm>
          <a:prstGeom prst="rect">
            <a:avLst/>
          </a:prstGeom>
        </p:spPr>
      </p:pic>
      <p:sp>
        <p:nvSpPr>
          <p:cNvPr id="12" name="Subtitle 2">
            <a:extLst>
              <a:ext uri="{FF2B5EF4-FFF2-40B4-BE49-F238E27FC236}">
                <a16:creationId xmlns:a16="http://schemas.microsoft.com/office/drawing/2014/main" id="{323C0AC8-B6BE-C6DF-D3E6-FC0DBCF79E4A}"/>
              </a:ext>
            </a:extLst>
          </p:cNvPr>
          <p:cNvSpPr txBox="1">
            <a:spLocks/>
          </p:cNvSpPr>
          <p:nvPr/>
        </p:nvSpPr>
        <p:spPr>
          <a:xfrm>
            <a:off x="792001" y="5663912"/>
            <a:ext cx="4139998" cy="13262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50"/>
              <a:t>die 27 Mitgliedstaaten der Europäischen Union: Belgien, Bulgarien, Dänemark, Deutschland, Estland, Finnland, Frankreich, Griechenland, Irland, Italien, Kroatien, Lettland, Litauen, Luxemburg, Malta, Niederlande, Österreich, Polen, Portugal, Rumänien, Slowakei, Slowenien, Spanien, Schweden, Tschechien, Ungarn, Zypern</a:t>
            </a:r>
          </a:p>
          <a:p>
            <a:pPr>
              <a:spcAft>
                <a:spcPts val="400"/>
              </a:spcAft>
            </a:pPr>
            <a:r>
              <a:rPr lang="de-DE" sz="1050"/>
              <a:t>und 4 weitere Länder: Island, Liechtenstein, Norwegen und die Schweiz.</a:t>
            </a:r>
          </a:p>
          <a:p>
            <a:pPr>
              <a:spcAft>
                <a:spcPts val="400"/>
              </a:spcAft>
            </a:pPr>
            <a:endParaRPr lang="sl-SI" sz="1050" kern="100" dirty="0"/>
          </a:p>
        </p:txBody>
      </p:sp>
      <p:sp>
        <p:nvSpPr>
          <p:cNvPr id="5" name="Slide Number Placeholder 5">
            <a:extLst>
              <a:ext uri="{FF2B5EF4-FFF2-40B4-BE49-F238E27FC236}">
                <a16:creationId xmlns:a16="http://schemas.microsoft.com/office/drawing/2014/main" id="{82CC14C4-9849-8DF7-8C0C-E1AF0C3556F4}"/>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13</a:t>
            </a:fld>
            <a:endParaRPr lang="en-LU">
              <a:solidFill>
                <a:schemeClr val="tx1"/>
              </a:solidFill>
            </a:endParaRPr>
          </a:p>
        </p:txBody>
      </p:sp>
    </p:spTree>
    <p:extLst>
      <p:ext uri="{BB962C8B-B14F-4D97-AF65-F5344CB8AC3E}">
        <p14:creationId xmlns:p14="http://schemas.microsoft.com/office/powerpoint/2010/main" val="342539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DA39-0B7A-1B98-71EB-055317A21352}"/>
              </a:ext>
            </a:extLst>
          </p:cNvPr>
          <p:cNvSpPr>
            <a:spLocks noGrp="1"/>
          </p:cNvSpPr>
          <p:nvPr>
            <p:ph type="ctrTitle"/>
          </p:nvPr>
        </p:nvSpPr>
        <p:spPr>
          <a:xfrm>
            <a:off x="648000" y="324000"/>
            <a:ext cx="4284000" cy="460502"/>
          </a:xfrm>
        </p:spPr>
        <p:txBody>
          <a:bodyPr/>
          <a:lstStyle/>
          <a:p>
            <a:r>
              <a:rPr lang="de-DE"/>
              <a:t>REGELN FÜR ASYLANTRÄGE UND REISEN IN EU+-LÄNDER</a:t>
            </a:r>
          </a:p>
        </p:txBody>
      </p:sp>
      <p:sp>
        <p:nvSpPr>
          <p:cNvPr id="3" name="Subtitle 2">
            <a:extLst>
              <a:ext uri="{FF2B5EF4-FFF2-40B4-BE49-F238E27FC236}">
                <a16:creationId xmlns:a16="http://schemas.microsoft.com/office/drawing/2014/main" id="{786ABDEA-AD50-0DAB-DCD6-832C413F4597}"/>
              </a:ext>
            </a:extLst>
          </p:cNvPr>
          <p:cNvSpPr>
            <a:spLocks noGrp="1"/>
          </p:cNvSpPr>
          <p:nvPr>
            <p:ph type="subTitle" idx="1"/>
          </p:nvPr>
        </p:nvSpPr>
        <p:spPr>
          <a:xfrm>
            <a:off x="396000" y="900001"/>
            <a:ext cx="4536000" cy="391008"/>
          </a:xfrm>
        </p:spPr>
        <p:txBody>
          <a:bodyPr/>
          <a:lstStyle/>
          <a:p>
            <a:pPr>
              <a:spcAft>
                <a:spcPts val="400"/>
              </a:spcAft>
            </a:pPr>
            <a:r>
              <a:rPr lang="de-DE" b="1" dirty="0"/>
              <a:t>Die Mitarbeitenden der Aufnahmeeinrichtung werden dir und deiner Familie diese wichtigen Regeln erklären. Ihr könnt ihnen jederzeit Fragen stellen. </a:t>
            </a:r>
          </a:p>
        </p:txBody>
      </p:sp>
      <p:pic>
        <p:nvPicPr>
          <p:cNvPr id="20" name="Picture 19" descr="Eine Mitarbeiterin, die auf eine Liste guter und schlechter Handlungen zeigt und die Pflichten erläutert.">
            <a:extLst>
              <a:ext uri="{FF2B5EF4-FFF2-40B4-BE49-F238E27FC236}">
                <a16:creationId xmlns:a16="http://schemas.microsoft.com/office/drawing/2014/main" id="{98B56C3E-F7DA-CFF7-8A31-D9D37F1998DC}"/>
              </a:ext>
            </a:extLst>
          </p:cNvPr>
          <p:cNvPicPr>
            <a:picLocks noChangeAspect="1"/>
          </p:cNvPicPr>
          <p:nvPr/>
        </p:nvPicPr>
        <p:blipFill>
          <a:blip r:embed="rId2"/>
          <a:srcRect/>
          <a:stretch/>
        </p:blipFill>
        <p:spPr>
          <a:xfrm>
            <a:off x="3569668" y="1572762"/>
            <a:ext cx="1361981" cy="1361981"/>
          </a:xfrm>
          <a:prstGeom prst="rect">
            <a:avLst/>
          </a:prstGeom>
        </p:spPr>
      </p:pic>
      <p:sp>
        <p:nvSpPr>
          <p:cNvPr id="21" name="Subtitle 1">
            <a:extLst>
              <a:ext uri="{FF2B5EF4-FFF2-40B4-BE49-F238E27FC236}">
                <a16:creationId xmlns:a16="http://schemas.microsoft.com/office/drawing/2014/main" id="{CC156437-9CCD-56C0-3EB3-DE8AC1D10558}"/>
              </a:ext>
            </a:extLst>
          </p:cNvPr>
          <p:cNvSpPr txBox="1">
            <a:spLocks/>
          </p:cNvSpPr>
          <p:nvPr/>
        </p:nvSpPr>
        <p:spPr>
          <a:xfrm>
            <a:off x="395649" y="1692066"/>
            <a:ext cx="2967389" cy="62237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400"/>
              </a:spcAft>
              <a:buSzPct val="170000"/>
              <a:buBlip>
                <a:blip r:embed="rId3"/>
              </a:buBlip>
            </a:pPr>
            <a:r>
              <a:rPr lang="de-DE" dirty="0"/>
              <a:t>Du und deine Familie müsst in Deutschland bleiben und dürft nicht in die anderen EU+-Länder reisen. </a:t>
            </a:r>
          </a:p>
        </p:txBody>
      </p:sp>
      <p:sp>
        <p:nvSpPr>
          <p:cNvPr id="26" name="Subtitle 1">
            <a:extLst>
              <a:ext uri="{FF2B5EF4-FFF2-40B4-BE49-F238E27FC236}">
                <a16:creationId xmlns:a16="http://schemas.microsoft.com/office/drawing/2014/main" id="{79552DED-9BFB-8076-96B4-9D28E0CFCEA6}"/>
              </a:ext>
            </a:extLst>
          </p:cNvPr>
          <p:cNvSpPr txBox="1">
            <a:spLocks/>
          </p:cNvSpPr>
          <p:nvPr/>
        </p:nvSpPr>
        <p:spPr>
          <a:xfrm>
            <a:off x="395649" y="2312366"/>
            <a:ext cx="2967389" cy="76079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400"/>
              </a:spcAft>
              <a:buSzPct val="170000"/>
              <a:buBlip>
                <a:blip r:embed="rId3"/>
              </a:buBlip>
            </a:pPr>
            <a:r>
              <a:rPr lang="de-DE"/>
              <a:t>Wenn ihr Angehörige in einem dieser Länder habt, erklären euch die Behörden eure Rechte in Bezug auf Familienzusammenführung. Lauft nicht einfach weg!</a:t>
            </a:r>
          </a:p>
        </p:txBody>
      </p:sp>
      <p:sp>
        <p:nvSpPr>
          <p:cNvPr id="23" name="Subtitle 1">
            <a:extLst>
              <a:ext uri="{FF2B5EF4-FFF2-40B4-BE49-F238E27FC236}">
                <a16:creationId xmlns:a16="http://schemas.microsoft.com/office/drawing/2014/main" id="{E560AD66-F5ED-2240-A56A-1EA9C236F386}"/>
              </a:ext>
            </a:extLst>
          </p:cNvPr>
          <p:cNvSpPr txBox="1">
            <a:spLocks/>
          </p:cNvSpPr>
          <p:nvPr/>
        </p:nvSpPr>
        <p:spPr>
          <a:xfrm>
            <a:off x="647999" y="3147779"/>
            <a:ext cx="4283649" cy="79669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buSzPct val="170000"/>
            </a:pPr>
            <a:r>
              <a:rPr lang="de-DE" dirty="0"/>
              <a:t>Vielleicht überlegt ihr, dieses Land zu verlassen, oder vielleicht will euch jemand dazu überreden. Das kann gefährlich für euch sein. Du und deine Familie könnt euch an die Mitarbeitenden der Aufnahmeeinrichtung wenden und ihnen die Situation erklären. Die Mitarbeitenden der Einrichtung können euch beraten.</a:t>
            </a:r>
          </a:p>
        </p:txBody>
      </p:sp>
      <p:sp>
        <p:nvSpPr>
          <p:cNvPr id="22" name="Subtitle 1">
            <a:extLst>
              <a:ext uri="{FF2B5EF4-FFF2-40B4-BE49-F238E27FC236}">
                <a16:creationId xmlns:a16="http://schemas.microsoft.com/office/drawing/2014/main" id="{D0B45F94-5703-E97C-B8D0-3ADD9A297F81}"/>
              </a:ext>
            </a:extLst>
          </p:cNvPr>
          <p:cNvSpPr txBox="1">
            <a:spLocks/>
          </p:cNvSpPr>
          <p:nvPr/>
        </p:nvSpPr>
        <p:spPr>
          <a:xfrm>
            <a:off x="354250" y="4202196"/>
            <a:ext cx="4443051" cy="58409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400"/>
              </a:spcAft>
              <a:buSzPct val="170000"/>
              <a:buBlip>
                <a:blip r:embed="rId4"/>
              </a:buBlip>
            </a:pPr>
            <a:r>
              <a:rPr lang="de-DE" dirty="0"/>
              <a:t>Wenn ihr weglauft, hat das Folgen, die nicht gut für euch sind und die in dieser Broschüre beschrieben werden. Ihr bekommt dann zum Beispiel weniger Unterstützung bei der Aufnahme in dem anderen Land.</a:t>
            </a:r>
          </a:p>
        </p:txBody>
      </p:sp>
      <p:sp>
        <p:nvSpPr>
          <p:cNvPr id="24" name="Subtitle 1">
            <a:extLst>
              <a:ext uri="{FF2B5EF4-FFF2-40B4-BE49-F238E27FC236}">
                <a16:creationId xmlns:a16="http://schemas.microsoft.com/office/drawing/2014/main" id="{269EFE73-4286-11E9-6F12-1FD75141AE95}"/>
              </a:ext>
            </a:extLst>
          </p:cNvPr>
          <p:cNvSpPr txBox="1">
            <a:spLocks/>
          </p:cNvSpPr>
          <p:nvPr/>
        </p:nvSpPr>
        <p:spPr>
          <a:xfrm>
            <a:off x="395649" y="4929979"/>
            <a:ext cx="4443051" cy="58409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600"/>
              </a:spcAft>
              <a:buSzPct val="170000"/>
              <a:buBlip>
                <a:blip r:embed="rId3"/>
              </a:buBlip>
            </a:pPr>
            <a:r>
              <a:rPr lang="de-DE"/>
              <a:t>Bitte denkt daran: Ihr müsst euren Asylantrag in dem EU+-Land stellen, in dem ihr zuerst angekommen seid, wenn die Behörden euch nichts anderes gesagt haben.</a:t>
            </a:r>
          </a:p>
        </p:txBody>
      </p:sp>
      <p:sp>
        <p:nvSpPr>
          <p:cNvPr id="25" name="Subtitle 1">
            <a:extLst>
              <a:ext uri="{FF2B5EF4-FFF2-40B4-BE49-F238E27FC236}">
                <a16:creationId xmlns:a16="http://schemas.microsoft.com/office/drawing/2014/main" id="{8BAEC524-A49A-385B-F2A6-FCB652AC258B}"/>
              </a:ext>
            </a:extLst>
          </p:cNvPr>
          <p:cNvSpPr txBox="1">
            <a:spLocks/>
          </p:cNvSpPr>
          <p:nvPr/>
        </p:nvSpPr>
        <p:spPr>
          <a:xfrm>
            <a:off x="395649" y="5628112"/>
            <a:ext cx="4443051" cy="58409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400"/>
              </a:spcAft>
              <a:buSzPct val="170000"/>
              <a:buBlip>
                <a:blip r:embed="rId3"/>
              </a:buBlip>
            </a:pPr>
            <a:r>
              <a:rPr lang="de-DE" dirty="0"/>
              <a:t>Nur eines dieser Länder ist für die Prüfung eures Asylantrags zuständig. Die Behörden in Deutschland werden euch sagen, welches Land dafür zuständig ist. </a:t>
            </a:r>
          </a:p>
        </p:txBody>
      </p:sp>
      <p:sp>
        <p:nvSpPr>
          <p:cNvPr id="6" name="Rectangle 5">
            <a:extLst>
              <a:ext uri="{FF2B5EF4-FFF2-40B4-BE49-F238E27FC236}">
                <a16:creationId xmlns:a16="http://schemas.microsoft.com/office/drawing/2014/main" id="{7F40BC9C-0515-6FF0-56A9-63F451853874}"/>
              </a:ext>
              <a:ext uri="{C183D7F6-B498-43B3-948B-1728B52AA6E4}">
                <adec:decorative xmlns:adec="http://schemas.microsoft.com/office/drawing/2017/decorative" val="1"/>
              </a:ext>
            </a:extLst>
          </p:cNvPr>
          <p:cNvSpPr/>
          <p:nvPr/>
        </p:nvSpPr>
        <p:spPr>
          <a:xfrm>
            <a:off x="216000" y="6640075"/>
            <a:ext cx="4896000" cy="460502"/>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Subtitle 1">
            <a:extLst>
              <a:ext uri="{FF2B5EF4-FFF2-40B4-BE49-F238E27FC236}">
                <a16:creationId xmlns:a16="http://schemas.microsoft.com/office/drawing/2014/main" id="{43500336-AB42-804E-A30D-F5F7E35BFFB5}"/>
              </a:ext>
            </a:extLst>
          </p:cNvPr>
          <p:cNvSpPr txBox="1">
            <a:spLocks/>
          </p:cNvSpPr>
          <p:nvPr/>
        </p:nvSpPr>
        <p:spPr>
          <a:xfrm>
            <a:off x="396000" y="6755580"/>
            <a:ext cx="4536000" cy="23582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a:t>Für diese Verfahren gibt es andere Broschüren mit weiteren Informationen. </a:t>
            </a:r>
          </a:p>
        </p:txBody>
      </p:sp>
      <p:sp>
        <p:nvSpPr>
          <p:cNvPr id="8" name="Slide Number Placeholder 5">
            <a:extLst>
              <a:ext uri="{FF2B5EF4-FFF2-40B4-BE49-F238E27FC236}">
                <a16:creationId xmlns:a16="http://schemas.microsoft.com/office/drawing/2014/main" id="{A202622E-452F-8691-A198-5B3C080AA03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14</a:t>
            </a:fld>
            <a:endParaRPr lang="en-LU">
              <a:solidFill>
                <a:schemeClr val="tx1"/>
              </a:solidFill>
            </a:endParaRPr>
          </a:p>
        </p:txBody>
      </p:sp>
    </p:spTree>
    <p:extLst>
      <p:ext uri="{BB962C8B-B14F-4D97-AF65-F5344CB8AC3E}">
        <p14:creationId xmlns:p14="http://schemas.microsoft.com/office/powerpoint/2010/main" val="133036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8917-83E3-5B45-49D4-4726EAA3244D}"/>
              </a:ext>
            </a:extLst>
          </p:cNvPr>
          <p:cNvSpPr>
            <a:spLocks noGrp="1"/>
          </p:cNvSpPr>
          <p:nvPr>
            <p:ph type="ctrTitle"/>
          </p:nvPr>
        </p:nvSpPr>
        <p:spPr>
          <a:xfrm>
            <a:off x="648000" y="324000"/>
            <a:ext cx="4284000" cy="460502"/>
          </a:xfrm>
        </p:spPr>
        <p:txBody>
          <a:bodyPr/>
          <a:lstStyle/>
          <a:p>
            <a:r>
              <a:rPr lang="de-DE"/>
              <a:t>WAS PASSIERT, WENN DU UND DEINE FAMILIE IN EIN ANDERES EU+-LAND REIST? </a:t>
            </a:r>
          </a:p>
        </p:txBody>
      </p:sp>
      <p:sp>
        <p:nvSpPr>
          <p:cNvPr id="7" name="Subtitle 2">
            <a:extLst>
              <a:ext uri="{FF2B5EF4-FFF2-40B4-BE49-F238E27FC236}">
                <a16:creationId xmlns:a16="http://schemas.microsoft.com/office/drawing/2014/main" id="{52FEE3CA-ED2B-26B7-F774-19B2D60CEE09}"/>
              </a:ext>
            </a:extLst>
          </p:cNvPr>
          <p:cNvSpPr txBox="1">
            <a:spLocks/>
          </p:cNvSpPr>
          <p:nvPr/>
        </p:nvSpPr>
        <p:spPr>
          <a:xfrm>
            <a:off x="470263" y="3918609"/>
            <a:ext cx="4461387" cy="54915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dirty="0"/>
              <a:t>In Deutschland:</a:t>
            </a:r>
          </a:p>
          <a:p>
            <a:pPr marL="171450" indent="-171450">
              <a:spcAft>
                <a:spcPts val="200"/>
              </a:spcAft>
              <a:buFont typeface="Arial" panose="020B0604020202020204" pitchFamily="34" charset="0"/>
              <a:buChar char="•"/>
            </a:pPr>
            <a:r>
              <a:rPr lang="de-DE" dirty="0"/>
              <a:t>Euer Asylverfahren kann eingestellt werden.</a:t>
            </a:r>
          </a:p>
        </p:txBody>
      </p:sp>
      <p:sp>
        <p:nvSpPr>
          <p:cNvPr id="8" name="Subtitle 2">
            <a:extLst>
              <a:ext uri="{FF2B5EF4-FFF2-40B4-BE49-F238E27FC236}">
                <a16:creationId xmlns:a16="http://schemas.microsoft.com/office/drawing/2014/main" id="{9123BD42-D1C4-BB84-B17C-BDD34E230DA3}"/>
              </a:ext>
            </a:extLst>
          </p:cNvPr>
          <p:cNvSpPr txBox="1">
            <a:spLocks/>
          </p:cNvSpPr>
          <p:nvPr/>
        </p:nvSpPr>
        <p:spPr>
          <a:xfrm>
            <a:off x="470263" y="4693362"/>
            <a:ext cx="4461387" cy="65431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a:t>In dem anderen EU+-Land: </a:t>
            </a:r>
          </a:p>
          <a:p>
            <a:pPr marL="171450" indent="-171450">
              <a:buFont typeface="Arial" panose="020B0604020202020204" pitchFamily="34" charset="0"/>
              <a:buChar char="•"/>
            </a:pPr>
            <a:r>
              <a:rPr lang="de-DE"/>
              <a:t>Die Behörden können euch in das EU+-Land zurückschicken, das ihr verlassen habt. </a:t>
            </a:r>
          </a:p>
        </p:txBody>
      </p:sp>
      <p:sp>
        <p:nvSpPr>
          <p:cNvPr id="6" name="Subtitle 2">
            <a:extLst>
              <a:ext uri="{FF2B5EF4-FFF2-40B4-BE49-F238E27FC236}">
                <a16:creationId xmlns:a16="http://schemas.microsoft.com/office/drawing/2014/main" id="{DF069858-9BC3-A791-0C0C-7E144220A0A2}"/>
              </a:ext>
            </a:extLst>
          </p:cNvPr>
          <p:cNvSpPr txBox="1">
            <a:spLocks/>
          </p:cNvSpPr>
          <p:nvPr/>
        </p:nvSpPr>
        <p:spPr>
          <a:xfrm>
            <a:off x="470263" y="5373353"/>
            <a:ext cx="4461387" cy="86916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a:t>Ab dem Zeitpunkt, an dem die Behörden euch über die Entscheidung informieren, euch zurückzuschicken, verliert ihr bestimmte Rechte, zum Beispiel: </a:t>
            </a:r>
          </a:p>
          <a:p>
            <a:pPr marL="108000" indent="-108000">
              <a:spcAft>
                <a:spcPts val="200"/>
              </a:spcAft>
              <a:buFont typeface="Arial" panose="020B0604020202020204" pitchFamily="34" charset="0"/>
              <a:buChar char="•"/>
            </a:pPr>
            <a:r>
              <a:rPr lang="de-DE"/>
              <a:t>Ihr bekommt bestimmte Formen der Unterstützung nicht, und</a:t>
            </a:r>
          </a:p>
          <a:p>
            <a:pPr marL="108000" indent="-108000">
              <a:spcAft>
                <a:spcPts val="200"/>
              </a:spcAft>
              <a:buFont typeface="Arial" panose="020B0604020202020204" pitchFamily="34" charset="0"/>
              <a:buChar char="•"/>
            </a:pPr>
            <a:r>
              <a:rPr lang="de-DE"/>
              <a:t>ihr dürft nicht arbeiten. </a:t>
            </a:r>
          </a:p>
          <a:p>
            <a:endParaRPr lang="en-GB" dirty="0"/>
          </a:p>
          <a:p>
            <a:endParaRPr lang="en-LU" dirty="0"/>
          </a:p>
        </p:txBody>
      </p:sp>
      <p:pic>
        <p:nvPicPr>
          <p:cNvPr id="11" name="Picture 10">
            <a:extLst>
              <a:ext uri="{FF2B5EF4-FFF2-40B4-BE49-F238E27FC236}">
                <a16:creationId xmlns:a16="http://schemas.microsoft.com/office/drawing/2014/main" id="{5194188F-65E0-2651-F5C5-25BEF50BB3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11421" y="1235706"/>
            <a:ext cx="2779070" cy="2511397"/>
          </a:xfrm>
          <a:prstGeom prst="rect">
            <a:avLst/>
          </a:prstGeom>
        </p:spPr>
      </p:pic>
      <p:sp>
        <p:nvSpPr>
          <p:cNvPr id="17" name="Subtitle 2">
            <a:extLst>
              <a:ext uri="{FF2B5EF4-FFF2-40B4-BE49-F238E27FC236}">
                <a16:creationId xmlns:a16="http://schemas.microsoft.com/office/drawing/2014/main" id="{ABB08BA8-BE98-AFAB-7CD7-283AC6B46457}"/>
              </a:ext>
              <a:ext uri="{C183D7F6-B498-43B3-948B-1728B52AA6E4}">
                <adec:decorative xmlns:adec="http://schemas.microsoft.com/office/drawing/2017/decorative" val="1"/>
              </a:ext>
            </a:extLst>
          </p:cNvPr>
          <p:cNvSpPr txBox="1">
            <a:spLocks/>
          </p:cNvSpPr>
          <p:nvPr/>
        </p:nvSpPr>
        <p:spPr>
          <a:xfrm>
            <a:off x="470263" y="834402"/>
            <a:ext cx="1889644" cy="38014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b="1" dirty="0"/>
              <a:t>Bundesrepublik Deutschland</a:t>
            </a:r>
            <a:endParaRPr lang="de-DE" dirty="0">
              <a:highlight>
                <a:srgbClr val="FFFF00"/>
              </a:highlight>
            </a:endParaRPr>
          </a:p>
        </p:txBody>
      </p:sp>
      <p:sp>
        <p:nvSpPr>
          <p:cNvPr id="5" name="Subtitle 2">
            <a:extLst>
              <a:ext uri="{FF2B5EF4-FFF2-40B4-BE49-F238E27FC236}">
                <a16:creationId xmlns:a16="http://schemas.microsoft.com/office/drawing/2014/main" id="{D30B85F7-4B4D-753C-514F-5E6E21DDF18C}"/>
              </a:ext>
              <a:ext uri="{C183D7F6-B498-43B3-948B-1728B52AA6E4}">
                <adec:decorative xmlns:adec="http://schemas.microsoft.com/office/drawing/2017/decorative" val="1"/>
              </a:ext>
            </a:extLst>
          </p:cNvPr>
          <p:cNvSpPr txBox="1">
            <a:spLocks/>
          </p:cNvSpPr>
          <p:nvPr/>
        </p:nvSpPr>
        <p:spPr>
          <a:xfrm>
            <a:off x="3288529" y="819023"/>
            <a:ext cx="1157802" cy="382162"/>
          </a:xfrm>
          <a:prstGeom prst="rect">
            <a:avLst/>
          </a:prstGeom>
          <a:solidFill>
            <a:schemeClr val="accent5">
              <a:lumMod val="20000"/>
              <a:lumOff val="80000"/>
              <a:alpha val="80000"/>
            </a:schemeClr>
          </a:soli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b="1" dirty="0"/>
              <a:t>Anderes EU+-Land</a:t>
            </a:r>
          </a:p>
        </p:txBody>
      </p:sp>
      <p:sp>
        <p:nvSpPr>
          <p:cNvPr id="3" name="Slide Number Placeholder 5">
            <a:extLst>
              <a:ext uri="{FF2B5EF4-FFF2-40B4-BE49-F238E27FC236}">
                <a16:creationId xmlns:a16="http://schemas.microsoft.com/office/drawing/2014/main" id="{EA5988D3-421D-E992-B319-4A9687608EF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15</a:t>
            </a:fld>
            <a:endParaRPr lang="en-LU">
              <a:solidFill>
                <a:schemeClr val="tx1"/>
              </a:solidFill>
            </a:endParaRPr>
          </a:p>
        </p:txBody>
      </p:sp>
    </p:spTree>
    <p:extLst>
      <p:ext uri="{BB962C8B-B14F-4D97-AF65-F5344CB8AC3E}">
        <p14:creationId xmlns:p14="http://schemas.microsoft.com/office/powerpoint/2010/main" val="201216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F0CD-7AD7-E4BE-B2CE-D8C6AFE003B0}"/>
              </a:ext>
            </a:extLst>
          </p:cNvPr>
          <p:cNvSpPr>
            <a:spLocks noGrp="1"/>
          </p:cNvSpPr>
          <p:nvPr>
            <p:ph type="ctrTitle"/>
          </p:nvPr>
        </p:nvSpPr>
        <p:spPr>
          <a:xfrm>
            <a:off x="648000" y="324000"/>
            <a:ext cx="4284000" cy="460502"/>
          </a:xfrm>
        </p:spPr>
        <p:txBody>
          <a:bodyPr/>
          <a:lstStyle/>
          <a:p>
            <a:r>
              <a:rPr lang="de-DE"/>
              <a:t>WER KANN DIR UND DEINER FAMILIE HELFEN, WENN IHR MIT EINER ENTSCHEIDUNG DER BEHÖRDEN NICHT EINVERSTANDEN SEID? </a:t>
            </a:r>
          </a:p>
        </p:txBody>
      </p:sp>
      <p:sp>
        <p:nvSpPr>
          <p:cNvPr id="5" name="Subtitle 2">
            <a:extLst>
              <a:ext uri="{FF2B5EF4-FFF2-40B4-BE49-F238E27FC236}">
                <a16:creationId xmlns:a16="http://schemas.microsoft.com/office/drawing/2014/main" id="{2D04751F-9969-10FA-5232-0B82F34CC27C}"/>
              </a:ext>
            </a:extLst>
          </p:cNvPr>
          <p:cNvSpPr txBox="1">
            <a:spLocks/>
          </p:cNvSpPr>
          <p:nvPr/>
        </p:nvSpPr>
        <p:spPr>
          <a:xfrm>
            <a:off x="1875099" y="1032163"/>
            <a:ext cx="3056900" cy="89078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sz="1000" dirty="0"/>
              <a:t>Ihr könnt einen Rechtsbeistand um Hilfe bitten. Ein Rechtsbeistand ist eine Person, die die Regeln in diesem Land kennt. Sie kann sich eure Situation ansehen und euch helfen. </a:t>
            </a:r>
          </a:p>
        </p:txBody>
      </p:sp>
      <p:sp>
        <p:nvSpPr>
          <p:cNvPr id="14" name="Rectangle 13">
            <a:extLst>
              <a:ext uri="{FF2B5EF4-FFF2-40B4-BE49-F238E27FC236}">
                <a16:creationId xmlns:a16="http://schemas.microsoft.com/office/drawing/2014/main" id="{201295FC-3E96-5CDA-7351-E16BFE660C1A}"/>
              </a:ext>
              <a:ext uri="{C183D7F6-B498-43B3-948B-1728B52AA6E4}">
                <adec:decorative xmlns:adec="http://schemas.microsoft.com/office/drawing/2017/decorative" val="1"/>
              </a:ext>
            </a:extLst>
          </p:cNvPr>
          <p:cNvSpPr/>
          <p:nvPr/>
        </p:nvSpPr>
        <p:spPr>
          <a:xfrm>
            <a:off x="1875098" y="1853829"/>
            <a:ext cx="3236901" cy="762001"/>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Subtitle 1">
            <a:extLst>
              <a:ext uri="{FF2B5EF4-FFF2-40B4-BE49-F238E27FC236}">
                <a16:creationId xmlns:a16="http://schemas.microsoft.com/office/drawing/2014/main" id="{B77E451E-F7B9-618A-B71F-7415DB729E8A}"/>
              </a:ext>
            </a:extLst>
          </p:cNvPr>
          <p:cNvSpPr txBox="1">
            <a:spLocks/>
          </p:cNvSpPr>
          <p:nvPr/>
        </p:nvSpPr>
        <p:spPr>
          <a:xfrm>
            <a:off x="1933106" y="1899031"/>
            <a:ext cx="2998894" cy="4425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00" dirty="0"/>
              <a:t>Die Mitarbeitenden informieren euch über gemeinnützige Vereine, die euch vielleicht Informationen und Hilfe bieten können.</a:t>
            </a:r>
          </a:p>
        </p:txBody>
      </p:sp>
      <p:pic>
        <p:nvPicPr>
          <p:cNvPr id="10" name="Picture 9" descr="Ein Mädchen und sein Vater im Gespräch mit einem Rechtsbeistand.">
            <a:extLst>
              <a:ext uri="{FF2B5EF4-FFF2-40B4-BE49-F238E27FC236}">
                <a16:creationId xmlns:a16="http://schemas.microsoft.com/office/drawing/2014/main" id="{A973F51E-5D74-83C6-47E6-098DA7E07F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889" y="938828"/>
            <a:ext cx="1137673" cy="1426144"/>
          </a:xfrm>
          <a:prstGeom prst="rect">
            <a:avLst/>
          </a:prstGeom>
        </p:spPr>
      </p:pic>
      <p:sp>
        <p:nvSpPr>
          <p:cNvPr id="3" name="Rectangle 2">
            <a:extLst>
              <a:ext uri="{FF2B5EF4-FFF2-40B4-BE49-F238E27FC236}">
                <a16:creationId xmlns:a16="http://schemas.microsoft.com/office/drawing/2014/main" id="{1A28499C-51BD-7D5D-6879-8D3887D52E53}"/>
              </a:ext>
              <a:ext uri="{C183D7F6-B498-43B3-948B-1728B52AA6E4}">
                <adec:decorative xmlns:adec="http://schemas.microsoft.com/office/drawing/2017/decorative" val="1"/>
              </a:ext>
            </a:extLst>
          </p:cNvPr>
          <p:cNvSpPr/>
          <p:nvPr/>
        </p:nvSpPr>
        <p:spPr>
          <a:xfrm>
            <a:off x="1071716" y="3058867"/>
            <a:ext cx="4040283" cy="708850"/>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6" name="Subtitle 1">
            <a:extLst>
              <a:ext uri="{FF2B5EF4-FFF2-40B4-BE49-F238E27FC236}">
                <a16:creationId xmlns:a16="http://schemas.microsoft.com/office/drawing/2014/main" id="{7A29433B-D0B7-D1E0-FF4E-1B3F6D721E1A}"/>
              </a:ext>
            </a:extLst>
          </p:cNvPr>
          <p:cNvSpPr txBox="1">
            <a:spLocks/>
          </p:cNvSpPr>
          <p:nvPr/>
        </p:nvSpPr>
        <p:spPr>
          <a:xfrm>
            <a:off x="1189060" y="3112018"/>
            <a:ext cx="3766392" cy="70884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00"/>
              <a:t>Ihr könnt euch jederzeit an das Flüchtlingskommissariat der Vereinten Nationen (UNHCR) wenden. Das UNHCR schützt Menschen, die aus ihrer Heimat flüchten mussten. </a:t>
            </a:r>
          </a:p>
        </p:txBody>
      </p:sp>
      <p:pic>
        <p:nvPicPr>
          <p:cNvPr id="17" name="Picture 16">
            <a:extLst>
              <a:ext uri="{FF2B5EF4-FFF2-40B4-BE49-F238E27FC236}">
                <a16:creationId xmlns:a16="http://schemas.microsoft.com/office/drawing/2014/main" id="{178EDE96-46AE-4C3D-C091-33D6E97A0A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4803" y="2408615"/>
            <a:ext cx="1152759" cy="1495983"/>
          </a:xfrm>
          <a:prstGeom prst="rect">
            <a:avLst/>
          </a:prstGeom>
        </p:spPr>
      </p:pic>
      <p:pic>
        <p:nvPicPr>
          <p:cNvPr id="13" name="Picture 12">
            <a:extLst>
              <a:ext uri="{FF2B5EF4-FFF2-40B4-BE49-F238E27FC236}">
                <a16:creationId xmlns:a16="http://schemas.microsoft.com/office/drawing/2014/main" id="{9245EE47-A57A-9EB7-428B-16995A1AD1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4141" y="3999696"/>
            <a:ext cx="159979" cy="216746"/>
          </a:xfrm>
          <a:prstGeom prst="rect">
            <a:avLst/>
          </a:prstGeom>
        </p:spPr>
      </p:pic>
      <p:sp>
        <p:nvSpPr>
          <p:cNvPr id="6" name="Title 1">
            <a:extLst>
              <a:ext uri="{FF2B5EF4-FFF2-40B4-BE49-F238E27FC236}">
                <a16:creationId xmlns:a16="http://schemas.microsoft.com/office/drawing/2014/main" id="{E56ED6FD-9EE5-52DB-5879-6CF5E40501AF}"/>
              </a:ext>
            </a:extLst>
          </p:cNvPr>
          <p:cNvSpPr txBox="1">
            <a:spLocks/>
          </p:cNvSpPr>
          <p:nvPr/>
        </p:nvSpPr>
        <p:spPr>
          <a:xfrm>
            <a:off x="648000" y="3974768"/>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WAS PASSIERT, WENN SICH DIE UNTERSTÜTZUNG TEILWEISE ÄNDERT?</a:t>
            </a:r>
          </a:p>
        </p:txBody>
      </p:sp>
      <p:sp>
        <p:nvSpPr>
          <p:cNvPr id="8" name="Subtitle 1">
            <a:extLst>
              <a:ext uri="{FF2B5EF4-FFF2-40B4-BE49-F238E27FC236}">
                <a16:creationId xmlns:a16="http://schemas.microsoft.com/office/drawing/2014/main" id="{64E5EE1F-87FA-D6E0-FD62-829E27352A3D}"/>
              </a:ext>
            </a:extLst>
          </p:cNvPr>
          <p:cNvSpPr txBox="1">
            <a:spLocks/>
          </p:cNvSpPr>
          <p:nvPr/>
        </p:nvSpPr>
        <p:spPr>
          <a:xfrm>
            <a:off x="395999" y="4496891"/>
            <a:ext cx="4499851" cy="119773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e-DE" sz="1000" dirty="0"/>
              <a:t>Wenn die Behörde „BAMF“ beschließt, bestimmte Formen der Unterstützung, die ein Familienmitglied erhält, aufgrund einer auf Seite der Aufnahmeeinrichtung beschriebenen Situation einzuschränken oder zu streichen, erhält dieses Familienmitglied weiterhin Unterstützung entsprechend seiner persönlichen Situation und seinen Bedürfnissen. Das Familienmitglied kann weiterhin eine Ärztin/einen Arzt oder eine Pflegekraft aufsuchen, medizinische Hilfe und bestimmte andere Formen der Unterstützung.</a:t>
            </a:r>
          </a:p>
        </p:txBody>
      </p:sp>
      <p:sp>
        <p:nvSpPr>
          <p:cNvPr id="12" name="Subtitle 1">
            <a:extLst>
              <a:ext uri="{FF2B5EF4-FFF2-40B4-BE49-F238E27FC236}">
                <a16:creationId xmlns:a16="http://schemas.microsoft.com/office/drawing/2014/main" id="{FF5728ED-7FAF-F66F-42CA-1DDD4CE64847}"/>
              </a:ext>
            </a:extLst>
          </p:cNvPr>
          <p:cNvSpPr txBox="1">
            <a:spLocks/>
          </p:cNvSpPr>
          <p:nvPr/>
        </p:nvSpPr>
        <p:spPr>
          <a:xfrm>
            <a:off x="1254098" y="6085437"/>
            <a:ext cx="3677902" cy="98864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e-DE" sz="1000" dirty="0"/>
              <a:t>Wenn die Behörden beschließen, die Unterstützung bei der Aufnahme für dich und deine Familie zu streichen, weil du weggelaufen und in ein anderes EU+-Land gereist bist, hängt die Art der Unterstützung, die ihr noch bekommt, von eurer Situation und euren Bedürfnissen ab. </a:t>
            </a:r>
          </a:p>
          <a:p>
            <a:pPr>
              <a:lnSpc>
                <a:spcPct val="100000"/>
              </a:lnSpc>
              <a:spcBef>
                <a:spcPts val="600"/>
              </a:spcBef>
            </a:pPr>
            <a:r>
              <a:rPr lang="de-DE" sz="1000" dirty="0"/>
              <a:t>Du kannst immer noch zur Schule gehen. </a:t>
            </a:r>
          </a:p>
        </p:txBody>
      </p:sp>
      <p:pic>
        <p:nvPicPr>
          <p:cNvPr id="11" name="Picture 10">
            <a:extLst>
              <a:ext uri="{FF2B5EF4-FFF2-40B4-BE49-F238E27FC236}">
                <a16:creationId xmlns:a16="http://schemas.microsoft.com/office/drawing/2014/main" id="{66161FFB-B396-C2CE-C1A6-E8441C0C8E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41" y="6432070"/>
            <a:ext cx="663701" cy="476383"/>
          </a:xfrm>
          <a:prstGeom prst="rect">
            <a:avLst/>
          </a:prstGeom>
        </p:spPr>
      </p:pic>
      <p:sp>
        <p:nvSpPr>
          <p:cNvPr id="18" name="Slide Number Placeholder 5">
            <a:extLst>
              <a:ext uri="{FF2B5EF4-FFF2-40B4-BE49-F238E27FC236}">
                <a16:creationId xmlns:a16="http://schemas.microsoft.com/office/drawing/2014/main" id="{2559F4AA-880F-383D-E49E-761F7F1CD1F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16</a:t>
            </a:fld>
            <a:endParaRPr lang="en-LU">
              <a:solidFill>
                <a:schemeClr val="tx1"/>
              </a:solidFill>
            </a:endParaRPr>
          </a:p>
        </p:txBody>
      </p:sp>
    </p:spTree>
    <p:extLst>
      <p:ext uri="{BB962C8B-B14F-4D97-AF65-F5344CB8AC3E}">
        <p14:creationId xmlns:p14="http://schemas.microsoft.com/office/powerpoint/2010/main" val="252551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463E-52A7-818D-942E-3A4B0B0FE2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C918BB-E50C-912D-D4E4-76DE853E8076}"/>
              </a:ext>
            </a:extLst>
          </p:cNvPr>
          <p:cNvSpPr>
            <a:spLocks noGrp="1"/>
          </p:cNvSpPr>
          <p:nvPr>
            <p:ph type="title" idx="4294967295"/>
          </p:nvPr>
        </p:nvSpPr>
        <p:spPr>
          <a:xfrm>
            <a:off x="366713" y="-1460500"/>
            <a:ext cx="4594225" cy="1460500"/>
          </a:xfrm>
          <a:prstGeom prst="rect">
            <a:avLst/>
          </a:prstGeom>
        </p:spPr>
        <p:txBody>
          <a:bodyPr anchor="b"/>
          <a:lstStyle/>
          <a:p>
            <a:r>
              <a:rPr lang="de-DE" b="0"/>
              <a:t>ANSPRECHPARTNER</a:t>
            </a:r>
          </a:p>
        </p:txBody>
      </p:sp>
      <p:sp>
        <p:nvSpPr>
          <p:cNvPr id="18" name="Title 1">
            <a:extLst>
              <a:ext uri="{FF2B5EF4-FFF2-40B4-BE49-F238E27FC236}">
                <a16:creationId xmlns:a16="http://schemas.microsoft.com/office/drawing/2014/main" id="{4AFF542F-7D3A-D4FC-315E-EB16D5DBC6BF}"/>
              </a:ext>
            </a:extLst>
          </p:cNvPr>
          <p:cNvSpPr txBox="1">
            <a:spLocks/>
          </p:cNvSpPr>
          <p:nvPr/>
        </p:nvSpPr>
        <p:spPr>
          <a:xfrm>
            <a:off x="395999" y="342000"/>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effectLst/>
                <a:uLnTx/>
                <a:uFillTx/>
                <a:latin typeface="Calibri" panose="020F0502020204030204" pitchFamily="34" charset="0"/>
                <a:ea typeface="Calibri"/>
                <a:cs typeface="Calibri" panose="020F0502020204030204" pitchFamily="34" charset="0"/>
              </a:rPr>
              <a:t>ANSPRECHPARTNER </a:t>
            </a:r>
          </a:p>
        </p:txBody>
      </p:sp>
      <p:sp>
        <p:nvSpPr>
          <p:cNvPr id="20" name="Subtitle 1">
            <a:extLst>
              <a:ext uri="{FF2B5EF4-FFF2-40B4-BE49-F238E27FC236}">
                <a16:creationId xmlns:a16="http://schemas.microsoft.com/office/drawing/2014/main" id="{5396156D-D558-9ED6-0F12-CC8621551B86}"/>
              </a:ext>
            </a:extLst>
          </p:cNvPr>
          <p:cNvSpPr txBox="1">
            <a:spLocks/>
          </p:cNvSpPr>
          <p:nvPr/>
        </p:nvSpPr>
        <p:spPr>
          <a:xfrm>
            <a:off x="396000" y="626394"/>
            <a:ext cx="4536000" cy="496826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sz="1000" dirty="0"/>
              <a:t>Wenn du und deine Familie Fragen habt oder während eures Aufenthalts Unterstützung braucht, könnt ihr euch an folgende Stellen wenden: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e-DE" sz="1000" b="1" dirty="0"/>
              <a:t>Zuständige Behörden</a:t>
            </a:r>
          </a:p>
          <a:p>
            <a:pPr>
              <a:spcBef>
                <a:spcPts val="200"/>
              </a:spcBef>
            </a:pPr>
            <a:r>
              <a:rPr lang="de-DE" sz="1000" dirty="0"/>
              <a:t>Wende Dich an die für Dich zuständige Aufnahmeeinrichtung.</a:t>
            </a:r>
          </a:p>
          <a:p>
            <a:pPr>
              <a:spcBef>
                <a:spcPts val="200"/>
              </a:spcBef>
            </a:pPr>
            <a:r>
              <a:rPr lang="de-DE" sz="1000" dirty="0"/>
              <a:t>Bei ausländerrechtlichen Angelegenheiten wende Dich an die für Dich zuständige Ausländerbehörde.</a:t>
            </a:r>
          </a:p>
          <a:p>
            <a:pPr>
              <a:spcBef>
                <a:spcPts val="200"/>
              </a:spcBef>
            </a:pPr>
            <a:r>
              <a:rPr lang="de-DE" sz="1000" dirty="0"/>
              <a:t>Bei sozial- und leistungsrechtlichen Angelegenheiten, wende Dich an die für Dich zuständige Leistungsbehörde.</a:t>
            </a:r>
            <a:endParaRPr lang="de-DE" sz="1000" b="1" dirty="0">
              <a:solidFill>
                <a:srgbClr val="000000"/>
              </a:solidFill>
              <a:highlight>
                <a:srgbClr val="FFFFB4"/>
              </a:highlight>
            </a:endParaRPr>
          </a:p>
          <a:p>
            <a:pPr>
              <a:spcBef>
                <a:spcPts val="1000"/>
              </a:spcBef>
              <a:defRPr/>
            </a:pPr>
            <a:r>
              <a:rPr lang="de-DE" sz="1000" b="1" dirty="0">
                <a:solidFill>
                  <a:srgbClr val="000000"/>
                </a:solidFill>
              </a:rPr>
              <a:t>Kinderschutz</a:t>
            </a:r>
          </a:p>
          <a:p>
            <a:pPr>
              <a:spcBef>
                <a:spcPts val="200"/>
              </a:spcBef>
            </a:pPr>
            <a:r>
              <a:rPr lang="de-DE" sz="1000" dirty="0"/>
              <a:t>Wende Dich an das für Dich zuständige Jugendamt.</a:t>
            </a:r>
          </a:p>
          <a:p>
            <a:pPr>
              <a:spcBef>
                <a:spcPts val="200"/>
              </a:spcBef>
            </a:pPr>
            <a:r>
              <a:rPr lang="de-DE" sz="1000" dirty="0"/>
              <a:t>Wenn dein Bruder, deine Schwester oder eine Freundin oder ein Freund vermisst wird, kannst du die Hotline 116 000 – </a:t>
            </a:r>
            <a:r>
              <a:rPr lang="de-DE" sz="1000" dirty="0" err="1"/>
              <a:t>Missing</a:t>
            </a:r>
            <a:r>
              <a:rPr lang="de-DE" sz="1000" dirty="0"/>
              <a:t> Children Europe anrufen.</a:t>
            </a:r>
          </a:p>
          <a:p>
            <a:pPr>
              <a:spcBef>
                <a:spcPts val="200"/>
              </a:spcBef>
            </a:pPr>
            <a:endParaRPr lang="de-DE" sz="1000" dirty="0"/>
          </a:p>
          <a:p>
            <a:pPr>
              <a:spcBef>
                <a:spcPts val="200"/>
              </a:spcBef>
            </a:pPr>
            <a:r>
              <a:rPr lang="de-DE" sz="1000" b="1" dirty="0"/>
              <a:t>Rechtsauskünfte, Rechtsberatung und -vertretung</a:t>
            </a:r>
          </a:p>
          <a:p>
            <a:pPr>
              <a:lnSpc>
                <a:spcPct val="100000"/>
              </a:lnSpc>
              <a:spcBef>
                <a:spcPts val="1000"/>
              </a:spcBef>
            </a:pPr>
            <a:r>
              <a:rPr lang="de-DE" sz="1000" dirty="0"/>
              <a:t>Adressen von Rechtsbeiständen und spezialisierten Beratungsstellen finden Sie unter anderem auf: https://adressen.asyl.net/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1000" b="1" i="0" u="none" strike="noStrike" cap="none" normalizeH="0" baseline="0" noProof="0" dirty="0">
                <a:ln>
                  <a:noFill/>
                </a:ln>
                <a:solidFill>
                  <a:prstClr val="black"/>
                </a:solidFill>
                <a:effectLst/>
                <a:uLnTx/>
                <a:uFillTx/>
              </a:rPr>
              <a:t>Das UNHCR (Flüchtlingskommissariat der Vereinten Nationen) </a:t>
            </a:r>
            <a:r>
              <a:rPr kumimoji="0" lang="de-DE" sz="1000" b="0" i="0" u="none" strike="noStrike" cap="none" normalizeH="0" baseline="0" noProof="0" dirty="0">
                <a:ln>
                  <a:noFill/>
                </a:ln>
                <a:solidFill>
                  <a:prstClr val="black"/>
                </a:solidFill>
                <a:effectLst/>
                <a:uLnTx/>
                <a:uFillTx/>
              </a:rPr>
              <a:t>schützt die Interessen und Rechte von Asylsuchenden und Flüchtlingen.</a:t>
            </a:r>
          </a:p>
          <a:p>
            <a:pPr>
              <a:lnSpc>
                <a:spcPct val="100000"/>
              </a:lnSpc>
              <a:spcBef>
                <a:spcPts val="1000"/>
              </a:spcBef>
            </a:pPr>
            <a:endParaRPr lang="de-DE" sz="1000" dirty="0"/>
          </a:p>
        </p:txBody>
      </p:sp>
      <p:sp>
        <p:nvSpPr>
          <p:cNvPr id="32" name="Subtitle 1">
            <a:extLst>
              <a:ext uri="{FF2B5EF4-FFF2-40B4-BE49-F238E27FC236}">
                <a16:creationId xmlns:a16="http://schemas.microsoft.com/office/drawing/2014/main" id="{2C63CBB2-B56C-A35E-38ED-4D1EB0C9E22A}"/>
              </a:ext>
            </a:extLst>
          </p:cNvPr>
          <p:cNvSpPr txBox="1">
            <a:spLocks/>
          </p:cNvSpPr>
          <p:nvPr/>
        </p:nvSpPr>
        <p:spPr>
          <a:xfrm>
            <a:off x="395999" y="5599872"/>
            <a:ext cx="4536000" cy="41236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de-DE" sz="10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Wenn du dich in einer medizinischen Notlage oder in Gefahr befindest, kannst du diese Nummern kostenlos anrufen:</a:t>
            </a:r>
          </a:p>
        </p:txBody>
      </p:sp>
      <p:pic>
        <p:nvPicPr>
          <p:cNvPr id="34" name="Picture 33">
            <a:extLst>
              <a:ext uri="{FF2B5EF4-FFF2-40B4-BE49-F238E27FC236}">
                <a16:creationId xmlns:a16="http://schemas.microsoft.com/office/drawing/2014/main" id="{83BE0B1A-0230-5FB5-DD18-41EDD32F5B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301" y="6256555"/>
            <a:ext cx="345904" cy="345904"/>
          </a:xfrm>
          <a:prstGeom prst="rect">
            <a:avLst/>
          </a:prstGeom>
        </p:spPr>
      </p:pic>
      <p:graphicFrame>
        <p:nvGraphicFramePr>
          <p:cNvPr id="31" name="Table 30">
            <a:extLst>
              <a:ext uri="{FF2B5EF4-FFF2-40B4-BE49-F238E27FC236}">
                <a16:creationId xmlns:a16="http://schemas.microsoft.com/office/drawing/2014/main" id="{74F250EB-D6BD-250F-3BA7-1A9E97A16B96}"/>
              </a:ext>
            </a:extLst>
          </p:cNvPr>
          <p:cNvGraphicFramePr>
            <a:graphicFrameLocks noGrp="1"/>
          </p:cNvGraphicFramePr>
          <p:nvPr/>
        </p:nvGraphicFramePr>
        <p:xfrm>
          <a:off x="391408" y="6285517"/>
          <a:ext cx="3355010" cy="273600"/>
        </p:xfrm>
        <a:graphic>
          <a:graphicData uri="http://schemas.openxmlformats.org/drawingml/2006/table">
            <a:tbl>
              <a:tblPr firstRow="1" bandRow="1">
                <a:tableStyleId>{5C22544A-7EE6-4342-B048-85BDC9FD1C3A}</a:tableStyleId>
              </a:tblPr>
              <a:tblGrid>
                <a:gridCol w="3355010">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medizinischer Notfall: 112</a:t>
                      </a:r>
                      <a:endParaRPr lang="de-DE" sz="1000" b="0" i="0" dirty="0">
                        <a:solidFill>
                          <a:schemeClr val="tx1"/>
                        </a:solidFill>
                        <a:effectLst/>
                        <a:highlight>
                          <a:srgbClr val="FFFF00"/>
                        </a:highlight>
                        <a:latin typeface="Calibri" panose="020F0502020204030204" pitchFamily="34" charset="0"/>
                        <a:cs typeface="Calibri" panose="020F0502020204030204" pitchFamily="34" charset="0"/>
                      </a:endParaRP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pic>
        <p:nvPicPr>
          <p:cNvPr id="35" name="Picture 34">
            <a:extLst>
              <a:ext uri="{FF2B5EF4-FFF2-40B4-BE49-F238E27FC236}">
                <a16:creationId xmlns:a16="http://schemas.microsoft.com/office/drawing/2014/main" id="{0B13D840-32D2-0D62-A4F7-09A4CB97B3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301" y="6698643"/>
            <a:ext cx="345904" cy="345904"/>
          </a:xfrm>
          <a:prstGeom prst="rect">
            <a:avLst/>
          </a:prstGeom>
        </p:spPr>
      </p:pic>
      <p:graphicFrame>
        <p:nvGraphicFramePr>
          <p:cNvPr id="33" name="Table 32">
            <a:extLst>
              <a:ext uri="{FF2B5EF4-FFF2-40B4-BE49-F238E27FC236}">
                <a16:creationId xmlns:a16="http://schemas.microsoft.com/office/drawing/2014/main" id="{5F1314CE-26F0-C87E-9711-AE0AF799997A}"/>
              </a:ext>
            </a:extLst>
          </p:cNvPr>
          <p:cNvGraphicFramePr>
            <a:graphicFrameLocks noGrp="1"/>
          </p:cNvGraphicFramePr>
          <p:nvPr/>
        </p:nvGraphicFramePr>
        <p:xfrm>
          <a:off x="391408" y="6734435"/>
          <a:ext cx="3355009" cy="273600"/>
        </p:xfrm>
        <a:graphic>
          <a:graphicData uri="http://schemas.openxmlformats.org/drawingml/2006/table">
            <a:tbl>
              <a:tblPr firstRow="1" bandRow="1">
                <a:tableStyleId>{5C22544A-7EE6-4342-B048-85BDC9FD1C3A}</a:tableStyleId>
              </a:tblPr>
              <a:tblGrid>
                <a:gridCol w="3355009">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Polizei: 110</a:t>
                      </a:r>
                      <a:endParaRPr lang="de-DE" sz="1000" b="0" i="0" dirty="0">
                        <a:solidFill>
                          <a:schemeClr val="tx1"/>
                        </a:solidFill>
                        <a:effectLst/>
                        <a:highlight>
                          <a:srgbClr val="FFFF00"/>
                        </a:highlight>
                        <a:latin typeface="Calibri" panose="020F0502020204030204" pitchFamily="34" charset="0"/>
                        <a:cs typeface="Calibri" panose="020F0502020204030204" pitchFamily="34" charset="0"/>
                      </a:endParaRP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sp>
        <p:nvSpPr>
          <p:cNvPr id="2" name="Slide Number Placeholder 1">
            <a:extLst>
              <a:ext uri="{FF2B5EF4-FFF2-40B4-BE49-F238E27FC236}">
                <a16:creationId xmlns:a16="http://schemas.microsoft.com/office/drawing/2014/main" id="{B9D61D5A-67B3-CCE1-7ACD-31531266AE7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D27072-F98D-D44B-838D-C2300481805D}" type="slidenum">
              <a:rPr kumimoji="0" lang="en-LU" sz="800" b="0" i="0" u="none" strike="noStrike" kern="1200" cap="none" spc="0" normalizeH="0" baseline="0" noProof="0" smtClean="0">
                <a:ln>
                  <a:noFill/>
                </a:ln>
                <a:solidFill>
                  <a:schemeClr val="tx1"/>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LU" sz="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1" name="Textfeld 3">
            <a:extLst>
              <a:ext uri="{FF2B5EF4-FFF2-40B4-BE49-F238E27FC236}">
                <a16:creationId xmlns:a16="http://schemas.microsoft.com/office/drawing/2014/main" id="{F2B903DC-A1D3-4938-BED3-BD5E96A6AA30}"/>
              </a:ext>
            </a:extLst>
          </p:cNvPr>
          <p:cNvSpPr txBox="1"/>
          <p:nvPr/>
        </p:nvSpPr>
        <p:spPr>
          <a:xfrm>
            <a:off x="346091" y="4435735"/>
            <a:ext cx="1519237"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1000" b="1" i="0" dirty="0">
                <a:solidFill>
                  <a:srgbClr val="000000"/>
                </a:solidFill>
                <a:effectLst/>
                <a:latin typeface="+mj-lt"/>
              </a:rPr>
              <a:t>UNHCR Deutschland</a:t>
            </a:r>
            <a:br>
              <a:rPr lang="de-DE" sz="1000" b="0" i="0" dirty="0">
                <a:solidFill>
                  <a:srgbClr val="000000"/>
                </a:solidFill>
                <a:effectLst/>
                <a:latin typeface="+mj-lt"/>
              </a:rPr>
            </a:br>
            <a:r>
              <a:rPr lang="de-DE" sz="1000" b="0" i="0" dirty="0">
                <a:solidFill>
                  <a:srgbClr val="000000"/>
                </a:solidFill>
                <a:effectLst/>
                <a:latin typeface="+mj-lt"/>
              </a:rPr>
              <a:t>Zimmerstr. 79/80</a:t>
            </a:r>
            <a:br>
              <a:rPr lang="de-DE" sz="1000" b="0" i="0" dirty="0">
                <a:solidFill>
                  <a:srgbClr val="000000"/>
                </a:solidFill>
                <a:effectLst/>
                <a:latin typeface="+mj-lt"/>
              </a:rPr>
            </a:br>
            <a:r>
              <a:rPr lang="de-DE" sz="1000" b="0" i="0" dirty="0">
                <a:solidFill>
                  <a:srgbClr val="000000"/>
                </a:solidFill>
                <a:effectLst/>
                <a:latin typeface="+mj-lt"/>
              </a:rPr>
              <a:t>10117 Berlin</a:t>
            </a:r>
          </a:p>
          <a:p>
            <a:pPr algn="l"/>
            <a:r>
              <a:rPr lang="de-DE" sz="1000" b="0" i="0" dirty="0">
                <a:effectLst/>
                <a:latin typeface="+mj-lt"/>
              </a:rPr>
              <a:t>Tel.: +49 30 202 202 0</a:t>
            </a:r>
            <a:br>
              <a:rPr lang="de-DE" sz="1000" b="0" i="0" dirty="0">
                <a:effectLst/>
                <a:latin typeface="+mj-lt"/>
              </a:rPr>
            </a:br>
            <a:r>
              <a:rPr lang="de-DE" sz="1000" b="0" i="0" dirty="0">
                <a:effectLst/>
                <a:latin typeface="+mj-lt"/>
              </a:rPr>
              <a:t>Fax: +49 30 202 202 20</a:t>
            </a:r>
            <a:br>
              <a:rPr lang="de-DE" sz="1000" b="0" i="0" dirty="0">
                <a:effectLst/>
                <a:latin typeface="+mj-lt"/>
              </a:rPr>
            </a:br>
            <a:r>
              <a:rPr lang="de-DE" sz="1000" b="0" i="0" dirty="0">
                <a:effectLst/>
                <a:latin typeface="+mj-lt"/>
              </a:rPr>
              <a:t>E-Mail: </a:t>
            </a:r>
            <a:r>
              <a:rPr lang="de-DE" sz="1000" b="0" i="0" u="none" strike="noStrike" dirty="0">
                <a:effectLst/>
                <a:latin typeface="+mj-lt"/>
              </a:rPr>
              <a:t>gfrbe@unhcr.org</a:t>
            </a:r>
            <a:endParaRPr lang="de-DE" sz="1000" b="0" i="0" dirty="0">
              <a:effectLst/>
              <a:latin typeface="+mj-lt"/>
            </a:endParaRPr>
          </a:p>
        </p:txBody>
      </p:sp>
    </p:spTree>
    <p:extLst>
      <p:ext uri="{BB962C8B-B14F-4D97-AF65-F5344CB8AC3E}">
        <p14:creationId xmlns:p14="http://schemas.microsoft.com/office/powerpoint/2010/main" val="85069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DDD774-8015-4191-0AFC-BE4019F55A81}"/>
              </a:ext>
              <a:ext uri="{C183D7F6-B498-43B3-948B-1728B52AA6E4}">
                <adec:decorative xmlns:adec="http://schemas.microsoft.com/office/drawing/2017/decorative" val="1"/>
              </a:ext>
            </a:extLst>
          </p:cNvPr>
          <p:cNvSpPr/>
          <p:nvPr/>
        </p:nvSpPr>
        <p:spPr>
          <a:xfrm>
            <a:off x="0" y="0"/>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Logo der Asylagentur der Europäischen Union (EUAA)">
            <a:extLst>
              <a:ext uri="{FF2B5EF4-FFF2-40B4-BE49-F238E27FC236}">
                <a16:creationId xmlns:a16="http://schemas.microsoft.com/office/drawing/2014/main" id="{7018809E-5303-A904-A82D-633999086CE9}"/>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4138576"/>
            <a:ext cx="963852" cy="472998"/>
          </a:xfrm>
          <a:prstGeom prst="rect">
            <a:avLst/>
          </a:prstGeom>
        </p:spPr>
      </p:pic>
      <p:sp>
        <p:nvSpPr>
          <p:cNvPr id="8" name="Rectangle 7">
            <a:extLst>
              <a:ext uri="{FF2B5EF4-FFF2-40B4-BE49-F238E27FC236}">
                <a16:creationId xmlns:a16="http://schemas.microsoft.com/office/drawing/2014/main" id="{1C310BB2-7B05-9B6E-19B5-66ADEC61375A}"/>
              </a:ext>
              <a:ext uri="{C183D7F6-B498-43B3-948B-1728B52AA6E4}">
                <adec:decorative xmlns:adec="http://schemas.microsoft.com/office/drawing/2017/decorative" val="1"/>
              </a:ext>
            </a:extLst>
          </p:cNvPr>
          <p:cNvSpPr/>
          <p:nvPr/>
        </p:nvSpPr>
        <p:spPr>
          <a:xfrm>
            <a:off x="1755850" y="4143265"/>
            <a:ext cx="1886727" cy="47299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
            <a:extLst>
              <a:ext uri="{FF2B5EF4-FFF2-40B4-BE49-F238E27FC236}">
                <a16:creationId xmlns:a16="http://schemas.microsoft.com/office/drawing/2014/main" id="{FEBBAE2C-1016-48B5-643E-EFFF3781C961}"/>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900"/>
              <a:t>Diese Broschüre dient nur Informationszwecken. Sie begründet keine Rechte oder Pflichten. Die Asylagentur der Europäischen Union (EUAA) hat den Hauptteil dieses Materials zur Verfügung gestellt. Die EUAA gestattet die Vervielfältigung und Änderung dieser Broschüre ausschließlich den EU-Mitgliedstaaten. Die EUAA übernimmt keine Verantwortung oder Haftung für die Richtigkeit, den Inhalt, die Vollständigkeit, die Rechtmäßigkeit oder die Zuverlässigkeit der Informationen, die von den Mitgliedstaaten oder anderen zuständigen Dritten in dieser Broschüre bereitgestellt werden. Weder die EUAA noch Personen, die im Namen der EUAA handeln, sind für die Verwendung der in dieser Broschüre enthaltenen Informationen verantwortlich. </a:t>
            </a:r>
          </a:p>
          <a:p>
            <a:endParaRPr lang="en-US" sz="900" dirty="0"/>
          </a:p>
          <a:p>
            <a:r>
              <a:rPr lang="de-DE" sz="900"/>
              <a:t>© Asylagentur der Europäischen Union, 2025</a:t>
            </a:r>
          </a:p>
        </p:txBody>
      </p:sp>
      <p:sp>
        <p:nvSpPr>
          <p:cNvPr id="11" name="Title 10">
            <a:extLst>
              <a:ext uri="{FF2B5EF4-FFF2-40B4-BE49-F238E27FC236}">
                <a16:creationId xmlns:a16="http://schemas.microsoft.com/office/drawing/2014/main" id="{3D0A3D79-8D98-9796-AB4D-7BFCF9906CEE}"/>
              </a:ext>
            </a:extLst>
          </p:cNvPr>
          <p:cNvSpPr>
            <a:spLocks noGrp="1"/>
          </p:cNvSpPr>
          <p:nvPr>
            <p:ph type="title" idx="4294967295"/>
          </p:nvPr>
        </p:nvSpPr>
        <p:spPr>
          <a:xfrm>
            <a:off x="366713" y="-334500"/>
            <a:ext cx="4594225" cy="334499"/>
          </a:xfrm>
          <a:prstGeom prst="rect">
            <a:avLst/>
          </a:prstGeom>
        </p:spPr>
        <p:txBody>
          <a:bodyPr anchor="t"/>
          <a:lstStyle/>
          <a:p>
            <a:r>
              <a:rPr lang="de-DE" sz="1200">
                <a:solidFill>
                  <a:prstClr val="black"/>
                </a:solidFill>
              </a:rPr>
              <a:t>HINTERE UMSCHLAGSEITE</a:t>
            </a:r>
          </a:p>
        </p:txBody>
      </p:sp>
    </p:spTree>
    <p:extLst>
      <p:ext uri="{BB962C8B-B14F-4D97-AF65-F5344CB8AC3E}">
        <p14:creationId xmlns:p14="http://schemas.microsoft.com/office/powerpoint/2010/main" val="110918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D16A-FC2B-D3D9-D018-5F1E8CCA1A2F}"/>
              </a:ext>
            </a:extLst>
          </p:cNvPr>
          <p:cNvSpPr>
            <a:spLocks noGrp="1"/>
          </p:cNvSpPr>
          <p:nvPr>
            <p:ph type="ctrTitle"/>
          </p:nvPr>
        </p:nvSpPr>
        <p:spPr/>
        <p:txBody>
          <a:bodyPr/>
          <a:lstStyle/>
          <a:p>
            <a:r>
              <a:rPr lang="de-DE" b="1"/>
              <a:t>INHALT</a:t>
            </a:r>
          </a:p>
        </p:txBody>
      </p:sp>
      <p:sp>
        <p:nvSpPr>
          <p:cNvPr id="3" name="Subtitle 2">
            <a:extLst>
              <a:ext uri="{FF2B5EF4-FFF2-40B4-BE49-F238E27FC236}">
                <a16:creationId xmlns:a16="http://schemas.microsoft.com/office/drawing/2014/main" id="{FA26F6E4-928D-6655-70F1-58F54E5C349F}"/>
              </a:ext>
            </a:extLst>
          </p:cNvPr>
          <p:cNvSpPr>
            <a:spLocks noGrp="1"/>
          </p:cNvSpPr>
          <p:nvPr>
            <p:ph type="subTitle" idx="1"/>
          </p:nvPr>
        </p:nvSpPr>
        <p:spPr>
          <a:xfrm>
            <a:off x="396000" y="720000"/>
            <a:ext cx="4536000" cy="6317798"/>
          </a:xfrm>
        </p:spPr>
        <p:txBody>
          <a:bodyPr/>
          <a:lstStyle/>
          <a:p>
            <a:pPr>
              <a:spcAft>
                <a:spcPts val="800"/>
              </a:spcAft>
              <a:tabLst>
                <a:tab pos="5400000" algn="r"/>
              </a:tabLst>
            </a:pPr>
            <a:r>
              <a:rPr lang="de-DE" sz="1000"/>
              <a:t>Du und deine Familie seid in diesem Land sicher 	3</a:t>
            </a:r>
          </a:p>
          <a:p>
            <a:pPr>
              <a:spcAft>
                <a:spcPts val="800"/>
              </a:spcAft>
              <a:tabLst>
                <a:tab pos="5400000" algn="r"/>
              </a:tabLst>
            </a:pPr>
            <a:r>
              <a:rPr lang="de-DE" sz="1000"/>
              <a:t>Wer kann dir helfen? 	3</a:t>
            </a:r>
          </a:p>
          <a:p>
            <a:pPr>
              <a:spcAft>
                <a:spcPts val="800"/>
              </a:spcAft>
              <a:tabLst>
                <a:tab pos="5400000" algn="r"/>
              </a:tabLst>
            </a:pPr>
            <a:r>
              <a:rPr lang="de-DE" sz="1000"/>
              <a:t>Was bekommt deine Familie und du?	4</a:t>
            </a:r>
          </a:p>
          <a:p>
            <a:pPr>
              <a:spcAft>
                <a:spcPts val="800"/>
              </a:spcAft>
              <a:tabLst>
                <a:tab pos="5400000" algn="r"/>
              </a:tabLst>
            </a:pPr>
            <a:r>
              <a:rPr lang="de-DE" sz="1000"/>
              <a:t>Recht auf medizinische Versorgung	6</a:t>
            </a:r>
          </a:p>
          <a:p>
            <a:pPr>
              <a:spcAft>
                <a:spcPts val="800"/>
              </a:spcAft>
              <a:tabLst>
                <a:tab pos="5400000" algn="r"/>
              </a:tabLst>
            </a:pPr>
            <a:r>
              <a:rPr lang="de-DE" sz="1000"/>
              <a:t>Die Mitarbeitenden informieren	7</a:t>
            </a:r>
          </a:p>
          <a:p>
            <a:pPr>
              <a:spcAft>
                <a:spcPts val="800"/>
              </a:spcAft>
              <a:tabLst>
                <a:tab pos="5400000" algn="r"/>
              </a:tabLst>
            </a:pPr>
            <a:r>
              <a:rPr lang="de-DE" sz="1000"/>
              <a:t>Was ist eine Beurteilung des Kindeswohls? 	8</a:t>
            </a:r>
          </a:p>
          <a:p>
            <a:pPr>
              <a:spcAft>
                <a:spcPts val="800"/>
              </a:spcAft>
              <a:tabLst>
                <a:tab pos="5400000" algn="r"/>
              </a:tabLst>
            </a:pPr>
            <a:r>
              <a:rPr lang="de-DE" sz="1000"/>
              <a:t>Recht auf Bildung 	8</a:t>
            </a:r>
          </a:p>
          <a:p>
            <a:pPr>
              <a:spcAft>
                <a:spcPts val="800"/>
              </a:spcAft>
              <a:tabLst>
                <a:tab pos="5400000" algn="r"/>
              </a:tabLst>
            </a:pPr>
            <a:r>
              <a:rPr lang="de-DE" sz="1000"/>
              <a:t>Recht auf Arbeit 	9</a:t>
            </a:r>
          </a:p>
          <a:p>
            <a:pPr>
              <a:spcAft>
                <a:spcPts val="800"/>
              </a:spcAft>
              <a:tabLst>
                <a:tab pos="5400000" algn="r"/>
              </a:tabLst>
            </a:pPr>
            <a:r>
              <a:rPr lang="de-DE" sz="1000"/>
              <a:t>Dein Dokument als Asylsuchende(r) 	9</a:t>
            </a:r>
          </a:p>
          <a:p>
            <a:pPr>
              <a:spcAft>
                <a:spcPts val="800"/>
              </a:spcAft>
              <a:tabLst>
                <a:tab pos="5400000" algn="r"/>
              </a:tabLst>
            </a:pPr>
            <a:r>
              <a:rPr lang="de-DE" sz="1000"/>
              <a:t>Wo werdet du und deine Familie untergebracht? 	10</a:t>
            </a:r>
          </a:p>
          <a:p>
            <a:pPr>
              <a:spcAft>
                <a:spcPts val="800"/>
              </a:spcAft>
              <a:tabLst>
                <a:tab pos="5400000" algn="r"/>
              </a:tabLst>
            </a:pPr>
            <a:r>
              <a:rPr lang="de-DE" sz="1000"/>
              <a:t>Was kannst du tun, wenn dich jemand schlecht behandelt?	11</a:t>
            </a:r>
          </a:p>
          <a:p>
            <a:pPr>
              <a:spcAft>
                <a:spcPts val="800"/>
              </a:spcAft>
              <a:tabLst>
                <a:tab pos="5400000" algn="r"/>
              </a:tabLst>
            </a:pPr>
            <a:r>
              <a:rPr lang="de-DE" sz="1000"/>
              <a:t>Welche Pflichten habt du und deine Familie bei der Aufnahme? 	12</a:t>
            </a:r>
          </a:p>
          <a:p>
            <a:pPr>
              <a:spcAft>
                <a:spcPts val="800"/>
              </a:spcAft>
              <a:tabLst>
                <a:tab pos="5400000" algn="r"/>
              </a:tabLst>
            </a:pPr>
            <a:r>
              <a:rPr lang="de-DE" sz="1000"/>
              <a:t>Was passiert, wenn du oder deine Familie eure Pflichten nicht erfüllt? 	13</a:t>
            </a:r>
          </a:p>
          <a:p>
            <a:pPr>
              <a:spcAft>
                <a:spcPts val="800"/>
              </a:spcAft>
              <a:tabLst>
                <a:tab pos="5400000" algn="r"/>
              </a:tabLst>
            </a:pPr>
            <a:r>
              <a:rPr lang="de-DE" sz="1000"/>
              <a:t>Vorschriften für Asylanträge und Reisen in EU+-Länder	14</a:t>
            </a:r>
          </a:p>
          <a:p>
            <a:pPr>
              <a:spcAft>
                <a:spcPts val="800"/>
              </a:spcAft>
              <a:tabLst>
                <a:tab pos="5400000" algn="r"/>
              </a:tabLst>
            </a:pPr>
            <a:r>
              <a:rPr lang="de-DE" sz="1000"/>
              <a:t>Was passiert, wenn du und deine Familie in ein anderes Land reist?	15</a:t>
            </a:r>
          </a:p>
          <a:p>
            <a:pPr>
              <a:spcAft>
                <a:spcPts val="800"/>
              </a:spcAft>
              <a:tabLst>
                <a:tab pos="5400000" algn="r"/>
              </a:tabLst>
            </a:pPr>
            <a:r>
              <a:rPr lang="de-DE" sz="1000"/>
              <a:t>Wer kann dir und deiner Familie helfen, wenn ihr mit einer Entscheidung der Behörden nicht einverstanden seid?	16</a:t>
            </a:r>
          </a:p>
          <a:p>
            <a:pPr>
              <a:spcAft>
                <a:spcPts val="800"/>
              </a:spcAft>
              <a:tabLst>
                <a:tab pos="5400000" algn="r"/>
              </a:tabLst>
            </a:pPr>
            <a:r>
              <a:rPr lang="de-DE" sz="1000"/>
              <a:t>Was passiert, wenn sich die Unterstützung teilweise ändert? 	16</a:t>
            </a:r>
          </a:p>
          <a:p>
            <a:pPr>
              <a:spcAft>
                <a:spcPts val="800"/>
              </a:spcAft>
              <a:tabLst>
                <a:tab pos="5400000" algn="r"/>
              </a:tabLst>
            </a:pPr>
            <a:r>
              <a:rPr lang="de-DE" sz="1000"/>
              <a:t>Ansprechpartner 	17</a:t>
            </a:r>
          </a:p>
        </p:txBody>
      </p:sp>
      <p:sp>
        <p:nvSpPr>
          <p:cNvPr id="5" name="Slide Number Placeholder 5">
            <a:extLst>
              <a:ext uri="{FF2B5EF4-FFF2-40B4-BE49-F238E27FC236}">
                <a16:creationId xmlns:a16="http://schemas.microsoft.com/office/drawing/2014/main" id="{7C6D221A-3CBD-0B36-A273-8DA3C44DC596}"/>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a:t>
            </a:fld>
            <a:endParaRPr lang="en-LU">
              <a:solidFill>
                <a:schemeClr val="tx1"/>
              </a:solidFill>
            </a:endParaRPr>
          </a:p>
        </p:txBody>
      </p:sp>
    </p:spTree>
    <p:extLst>
      <p:ext uri="{BB962C8B-B14F-4D97-AF65-F5344CB8AC3E}">
        <p14:creationId xmlns:p14="http://schemas.microsoft.com/office/powerpoint/2010/main" val="279696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E7B4-4963-3FF4-6E43-5727E71BB571}"/>
              </a:ext>
            </a:extLst>
          </p:cNvPr>
          <p:cNvSpPr>
            <a:spLocks noGrp="1"/>
          </p:cNvSpPr>
          <p:nvPr>
            <p:ph type="ctrTitle"/>
          </p:nvPr>
        </p:nvSpPr>
        <p:spPr>
          <a:xfrm>
            <a:off x="648001" y="342000"/>
            <a:ext cx="4284000" cy="275883"/>
          </a:xfrm>
        </p:spPr>
        <p:txBody>
          <a:bodyPr/>
          <a:lstStyle/>
          <a:p>
            <a:r>
              <a:rPr lang="de-DE"/>
              <a:t>DU UND DEINE FAMILIE SEID IN DIESEM LAND SICHER </a:t>
            </a:r>
            <a:br>
              <a:rPr lang="de-DE" sz="1400" b="1">
                <a:effectLst/>
                <a:latin typeface="Calibri" panose="020F0502020204030204" pitchFamily="34" charset="0"/>
                <a:ea typeface="Calibri"/>
                <a:cs typeface="Arial" panose="020B0604020202020204" pitchFamily="34" charset="0"/>
              </a:rPr>
            </a:br>
            <a:endParaRPr lang="de-DE" sz="1400" b="1">
              <a:effectLst/>
              <a:latin typeface="Calibri" panose="020F0502020204030204" pitchFamily="34" charset="0"/>
              <a:ea typeface="Calibri"/>
              <a:cs typeface="Arial" panose="020B0604020202020204" pitchFamily="34" charset="0"/>
            </a:endParaRPr>
          </a:p>
        </p:txBody>
      </p:sp>
      <p:sp>
        <p:nvSpPr>
          <p:cNvPr id="18" name="Subtitle 2">
            <a:extLst>
              <a:ext uri="{FF2B5EF4-FFF2-40B4-BE49-F238E27FC236}">
                <a16:creationId xmlns:a16="http://schemas.microsoft.com/office/drawing/2014/main" id="{7F67E1CA-421C-E364-30AE-13C79E2048D7}"/>
              </a:ext>
            </a:extLst>
          </p:cNvPr>
          <p:cNvSpPr>
            <a:spLocks noGrp="1"/>
          </p:cNvSpPr>
          <p:nvPr>
            <p:ph type="subTitle" idx="1"/>
          </p:nvPr>
        </p:nvSpPr>
        <p:spPr>
          <a:xfrm>
            <a:off x="396000" y="720000"/>
            <a:ext cx="4535489" cy="837373"/>
          </a:xfrm>
        </p:spPr>
        <p:txBody>
          <a:bodyPr>
            <a:noAutofit/>
          </a:bodyPr>
          <a:lstStyle/>
          <a:p>
            <a:pPr>
              <a:spcAft>
                <a:spcPts val="400"/>
              </a:spcAft>
            </a:pPr>
            <a:r>
              <a:rPr lang="de-DE" dirty="0"/>
              <a:t>Du und deine Familie habt den Behörden gesagt, dass ihr nicht in euer Land zurückkehren könnt, weil ihr in Gefahr seid, und ihr habt Asyl beantragt. Du und deine Familie seid Asylsuchende in Deutschland.</a:t>
            </a:r>
          </a:p>
        </p:txBody>
      </p:sp>
      <p:pic>
        <p:nvPicPr>
          <p:cNvPr id="8" name="Picture 7">
            <a:extLst>
              <a:ext uri="{FF2B5EF4-FFF2-40B4-BE49-F238E27FC236}">
                <a16:creationId xmlns:a16="http://schemas.microsoft.com/office/drawing/2014/main" id="{0CC9A560-EFD9-77A0-9DED-EC2D1A5117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141" y="1643052"/>
            <a:ext cx="159979" cy="216746"/>
          </a:xfrm>
          <a:prstGeom prst="rect">
            <a:avLst/>
          </a:prstGeom>
        </p:spPr>
      </p:pic>
      <p:sp>
        <p:nvSpPr>
          <p:cNvPr id="7" name="Title 11">
            <a:extLst>
              <a:ext uri="{FF2B5EF4-FFF2-40B4-BE49-F238E27FC236}">
                <a16:creationId xmlns:a16="http://schemas.microsoft.com/office/drawing/2014/main" id="{AF921833-B863-3891-27D3-A88B3978FE1C}"/>
              </a:ext>
            </a:extLst>
          </p:cNvPr>
          <p:cNvSpPr txBox="1">
            <a:spLocks/>
          </p:cNvSpPr>
          <p:nvPr/>
        </p:nvSpPr>
        <p:spPr>
          <a:xfrm>
            <a:off x="637192" y="1621775"/>
            <a:ext cx="3040437"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WER KANN DIR HELFEN?</a:t>
            </a:r>
          </a:p>
        </p:txBody>
      </p:sp>
      <p:sp>
        <p:nvSpPr>
          <p:cNvPr id="6" name="Rectangle 5">
            <a:extLst>
              <a:ext uri="{FF2B5EF4-FFF2-40B4-BE49-F238E27FC236}">
                <a16:creationId xmlns:a16="http://schemas.microsoft.com/office/drawing/2014/main" id="{D3D89689-C643-B88F-0F15-75944C9206C8}"/>
              </a:ext>
              <a:ext uri="{C183D7F6-B498-43B3-948B-1728B52AA6E4}">
                <adec:decorative xmlns:adec="http://schemas.microsoft.com/office/drawing/2017/decorative" val="1"/>
              </a:ext>
            </a:extLst>
          </p:cNvPr>
          <p:cNvSpPr/>
          <p:nvPr/>
        </p:nvSpPr>
        <p:spPr>
          <a:xfrm>
            <a:off x="216000" y="2008494"/>
            <a:ext cx="3461629" cy="525616"/>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9" name="Subtitle 2">
            <a:extLst>
              <a:ext uri="{FF2B5EF4-FFF2-40B4-BE49-F238E27FC236}">
                <a16:creationId xmlns:a16="http://schemas.microsoft.com/office/drawing/2014/main" id="{019211EB-7ABC-544B-8DDC-A4D6E3DDED6B}"/>
              </a:ext>
            </a:extLst>
          </p:cNvPr>
          <p:cNvSpPr txBox="1">
            <a:spLocks/>
          </p:cNvSpPr>
          <p:nvPr/>
        </p:nvSpPr>
        <p:spPr>
          <a:xfrm>
            <a:off x="361231" y="2054517"/>
            <a:ext cx="3171165" cy="39883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a:t>In Europa gilt jede Person unter 18 Jahren als Kind und hat Anspruch auf </a:t>
            </a:r>
            <a:r>
              <a:rPr lang="de-DE" b="1"/>
              <a:t>besondere Unterstützung</a:t>
            </a:r>
            <a:r>
              <a:rPr lang="de-DE"/>
              <a:t>. </a:t>
            </a:r>
          </a:p>
        </p:txBody>
      </p:sp>
      <p:pic>
        <p:nvPicPr>
          <p:cNvPr id="27" name="Picture 26" descr="Ein Mädchen und seine Mutter.">
            <a:extLst>
              <a:ext uri="{FF2B5EF4-FFF2-40B4-BE49-F238E27FC236}">
                <a16:creationId xmlns:a16="http://schemas.microsoft.com/office/drawing/2014/main" id="{1C2AB86B-93B3-8F85-B223-078413B76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120" y="1643052"/>
            <a:ext cx="718205" cy="1472501"/>
          </a:xfrm>
          <a:prstGeom prst="rect">
            <a:avLst/>
          </a:prstGeom>
        </p:spPr>
      </p:pic>
      <p:sp>
        <p:nvSpPr>
          <p:cNvPr id="16" name="Subtitle 2">
            <a:extLst>
              <a:ext uri="{FF2B5EF4-FFF2-40B4-BE49-F238E27FC236}">
                <a16:creationId xmlns:a16="http://schemas.microsoft.com/office/drawing/2014/main" id="{28436C4D-48DF-BA65-8747-41BDAE886B4E}"/>
              </a:ext>
            </a:extLst>
          </p:cNvPr>
          <p:cNvSpPr txBox="1">
            <a:spLocks/>
          </p:cNvSpPr>
          <p:nvPr/>
        </p:nvSpPr>
        <p:spPr>
          <a:xfrm>
            <a:off x="396000" y="2632889"/>
            <a:ext cx="3461629" cy="407402"/>
          </a:xfrm>
          <a:prstGeom prst="rect">
            <a:avLst/>
          </a:prstGeom>
        </p:spPr>
        <p:txBody>
          <a:bodyPr lIns="36000" tIns="36000" rIns="36000" bIns="36000">
            <a:noAutofit/>
          </a:bodyPr>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Während deines Aufenthalts im Land können dir zum Beispiel folgende Fachleute helfen:</a:t>
            </a:r>
          </a:p>
        </p:txBody>
      </p:sp>
      <p:sp>
        <p:nvSpPr>
          <p:cNvPr id="3" name="Subtitle 2">
            <a:extLst>
              <a:ext uri="{FF2B5EF4-FFF2-40B4-BE49-F238E27FC236}">
                <a16:creationId xmlns:a16="http://schemas.microsoft.com/office/drawing/2014/main" id="{F1B6638C-06F1-2F07-192D-333610B2DD5F}"/>
              </a:ext>
            </a:extLst>
          </p:cNvPr>
          <p:cNvSpPr txBox="1">
            <a:spLocks/>
          </p:cNvSpPr>
          <p:nvPr/>
        </p:nvSpPr>
        <p:spPr>
          <a:xfrm>
            <a:off x="395825" y="3277614"/>
            <a:ext cx="4536000" cy="299660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de-DE" b="1" dirty="0"/>
              <a:t>Sozialarbeitende</a:t>
            </a:r>
            <a:r>
              <a:rPr lang="de-DE" dirty="0"/>
              <a:t> können dir und deiner Familie im Alltag helfen oder bei konkreten Problemen Kontakt zu anderen Fachleuten herstellen.</a:t>
            </a:r>
          </a:p>
          <a:p>
            <a:pPr marL="108000" indent="-108000">
              <a:spcAft>
                <a:spcPts val="200"/>
              </a:spcAft>
              <a:buFont typeface="Arial" panose="020B0604020202020204" pitchFamily="34" charset="0"/>
              <a:buChar char="•"/>
            </a:pPr>
            <a:r>
              <a:rPr lang="de-DE" b="1" dirty="0"/>
              <a:t>Ärztinnen und Ärzte</a:t>
            </a:r>
            <a:r>
              <a:rPr lang="de-DE" dirty="0"/>
              <a:t> und </a:t>
            </a:r>
            <a:r>
              <a:rPr lang="de-DE" b="1" dirty="0"/>
              <a:t>Pflegekräfte</a:t>
            </a:r>
            <a:r>
              <a:rPr lang="de-DE" dirty="0"/>
              <a:t> helfen dir, wenn du dich krank fühlst, verletzt bist oder medizinische Hilfe brauchst.</a:t>
            </a:r>
          </a:p>
          <a:p>
            <a:pPr marL="108000" indent="-108000">
              <a:spcAft>
                <a:spcPts val="200"/>
              </a:spcAft>
              <a:buFont typeface="Arial" panose="020B0604020202020204" pitchFamily="34" charset="0"/>
              <a:buChar char="•"/>
            </a:pPr>
            <a:r>
              <a:rPr lang="de-DE" b="1" dirty="0"/>
              <a:t>Psychologinnen und Psychologen</a:t>
            </a:r>
            <a:r>
              <a:rPr lang="de-DE" dirty="0"/>
              <a:t> helfen dir, wenn du traurig oder wütend bist, Angst hast oder nicht schlafen kannst.</a:t>
            </a:r>
          </a:p>
          <a:p>
            <a:pPr marL="108000" indent="-108000">
              <a:spcAft>
                <a:spcPts val="200"/>
              </a:spcAft>
              <a:buFont typeface="Arial" panose="020B0604020202020204" pitchFamily="34" charset="0"/>
              <a:buChar char="•"/>
            </a:pPr>
            <a:r>
              <a:rPr lang="de-DE" b="1" dirty="0"/>
              <a:t>Rechtsbeistände</a:t>
            </a:r>
            <a:r>
              <a:rPr lang="de-DE" dirty="0"/>
              <a:t> erklären dir und deiner Familie, was beim Asylverfahren passiert und was ihr tun könnt, wenn ihr euch ungerecht behandelt fühlt. </a:t>
            </a:r>
          </a:p>
          <a:p>
            <a:pPr marL="108000" indent="-108000">
              <a:spcAft>
                <a:spcPts val="200"/>
              </a:spcAft>
              <a:buFont typeface="Arial" panose="020B0604020202020204" pitchFamily="34" charset="0"/>
              <a:buChar char="•"/>
            </a:pPr>
            <a:r>
              <a:rPr lang="de-DE" b="1" dirty="0"/>
              <a:t>Dolmetscherinnen und Dolmetscher</a:t>
            </a:r>
            <a:r>
              <a:rPr lang="de-DE" dirty="0"/>
              <a:t> können dir helfen, dich in einer Sprache zu verständigen, die du verstehst. Diese Dolmetscher müssen genau das übersetzen, was du und die anderen sagen.</a:t>
            </a:r>
          </a:p>
          <a:p>
            <a:pPr>
              <a:spcAft>
                <a:spcPts val="200"/>
              </a:spcAft>
            </a:pPr>
            <a:endParaRPr lang="en-LU" dirty="0">
              <a:highlight>
                <a:srgbClr val="FFFFB4"/>
              </a:highlight>
            </a:endParaRPr>
          </a:p>
          <a:p>
            <a:pPr marL="108000" indent="-108000">
              <a:spcAft>
                <a:spcPts val="200"/>
              </a:spcAft>
              <a:buFont typeface="Arial" panose="020B0604020202020204" pitchFamily="34" charset="0"/>
              <a:buChar char="•"/>
            </a:pPr>
            <a:endParaRPr lang="en-LU" dirty="0">
              <a:highlight>
                <a:srgbClr val="FFFFB4"/>
              </a:highlight>
            </a:endParaRPr>
          </a:p>
        </p:txBody>
      </p:sp>
      <p:sp>
        <p:nvSpPr>
          <p:cNvPr id="4" name="Rectangle 3">
            <a:extLst>
              <a:ext uri="{FF2B5EF4-FFF2-40B4-BE49-F238E27FC236}">
                <a16:creationId xmlns:a16="http://schemas.microsoft.com/office/drawing/2014/main" id="{358C8075-1603-705A-834D-2E76DC0C17A8}"/>
              </a:ext>
              <a:ext uri="{C183D7F6-B498-43B3-948B-1728B52AA6E4}">
                <adec:decorative xmlns:adec="http://schemas.microsoft.com/office/drawing/2017/decorative" val="1"/>
              </a:ext>
            </a:extLst>
          </p:cNvPr>
          <p:cNvSpPr/>
          <p:nvPr/>
        </p:nvSpPr>
        <p:spPr>
          <a:xfrm>
            <a:off x="216000" y="6427463"/>
            <a:ext cx="4896000" cy="68321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3" name="Subtitle 2">
            <a:extLst>
              <a:ext uri="{FF2B5EF4-FFF2-40B4-BE49-F238E27FC236}">
                <a16:creationId xmlns:a16="http://schemas.microsoft.com/office/drawing/2014/main" id="{18F98A34-4704-80F3-3DCF-5E4FCBFDD636}"/>
              </a:ext>
            </a:extLst>
          </p:cNvPr>
          <p:cNvSpPr txBox="1">
            <a:spLocks/>
          </p:cNvSpPr>
          <p:nvPr/>
        </p:nvSpPr>
        <p:spPr>
          <a:xfrm>
            <a:off x="421016" y="6481705"/>
            <a:ext cx="4536000" cy="40772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Hast du Schwierigkeiten? Du kannst die Mitarbeitenden immer um Hilfe und Unterstützung bitten. Du brauchst keine Angst zu haben! Wir können alle Schwierigkeiten zusammen lösen!</a:t>
            </a:r>
          </a:p>
        </p:txBody>
      </p:sp>
      <p:sp>
        <p:nvSpPr>
          <p:cNvPr id="5" name="Slide Number Placeholder 5">
            <a:extLst>
              <a:ext uri="{FF2B5EF4-FFF2-40B4-BE49-F238E27FC236}">
                <a16:creationId xmlns:a16="http://schemas.microsoft.com/office/drawing/2014/main" id="{616A738A-4E3C-4B35-9044-1DD7927EEFB0}"/>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3</a:t>
            </a:fld>
            <a:endParaRPr lang="en-LU">
              <a:solidFill>
                <a:schemeClr val="tx1"/>
              </a:solidFill>
            </a:endParaRPr>
          </a:p>
        </p:txBody>
      </p:sp>
    </p:spTree>
    <p:extLst>
      <p:ext uri="{BB962C8B-B14F-4D97-AF65-F5344CB8AC3E}">
        <p14:creationId xmlns:p14="http://schemas.microsoft.com/office/powerpoint/2010/main" val="139962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74B4-32EC-20C0-A69D-88D61D965081}"/>
              </a:ext>
            </a:extLst>
          </p:cNvPr>
          <p:cNvSpPr>
            <a:spLocks noGrp="1"/>
          </p:cNvSpPr>
          <p:nvPr>
            <p:ph type="ctrTitle"/>
          </p:nvPr>
        </p:nvSpPr>
        <p:spPr>
          <a:xfrm>
            <a:off x="648000" y="342000"/>
            <a:ext cx="4284000" cy="294880"/>
          </a:xfrm>
        </p:spPr>
        <p:txBody>
          <a:bodyPr/>
          <a:lstStyle/>
          <a:p>
            <a:pPr marL="0" marR="0">
              <a:lnSpc>
                <a:spcPct val="107000"/>
              </a:lnSpc>
              <a:spcBef>
                <a:spcPts val="0"/>
              </a:spcBef>
              <a:spcAft>
                <a:spcPts val="800"/>
              </a:spcAft>
            </a:pPr>
            <a:r>
              <a:rPr lang="de-DE">
                <a:effectLst/>
                <a:ea typeface=""/>
              </a:rPr>
              <a:t>WAS BEKOMMT DEINE FAMILIE UND DU?</a:t>
            </a:r>
          </a:p>
        </p:txBody>
      </p:sp>
      <p:sp>
        <p:nvSpPr>
          <p:cNvPr id="3" name="Subtitle 2">
            <a:extLst>
              <a:ext uri="{FF2B5EF4-FFF2-40B4-BE49-F238E27FC236}">
                <a16:creationId xmlns:a16="http://schemas.microsoft.com/office/drawing/2014/main" id="{E572BAD1-6350-E8BA-00A9-040B45460E41}"/>
              </a:ext>
            </a:extLst>
          </p:cNvPr>
          <p:cNvSpPr>
            <a:spLocks noGrp="1"/>
          </p:cNvSpPr>
          <p:nvPr>
            <p:ph type="subTitle" idx="1"/>
          </p:nvPr>
        </p:nvSpPr>
        <p:spPr>
          <a:xfrm>
            <a:off x="396000" y="719999"/>
            <a:ext cx="4536000" cy="2493519"/>
          </a:xfrm>
        </p:spPr>
        <p:txBody>
          <a:bodyPr/>
          <a:lstStyle/>
          <a:p>
            <a:pPr>
              <a:spcAft>
                <a:spcPts val="400"/>
              </a:spcAft>
            </a:pPr>
            <a:r>
              <a:rPr lang="de-DE" dirty="0"/>
              <a:t>Ihr bekommt verschiedene Formen der Unterstützung und Dienstleistungen, während die Behörden euren Asylantrag prüfen. Das wird als </a:t>
            </a:r>
            <a:r>
              <a:rPr lang="de-DE" b="1" dirty="0"/>
              <a:t>Aufnahme</a:t>
            </a:r>
            <a:r>
              <a:rPr lang="de-DE" dirty="0"/>
              <a:t> bezeichnet.</a:t>
            </a:r>
          </a:p>
          <a:p>
            <a:pPr>
              <a:spcAft>
                <a:spcPts val="400"/>
              </a:spcAft>
            </a:pPr>
            <a:r>
              <a:rPr lang="de-DE" dirty="0"/>
              <a:t>Als Kind und als Asylsuchende(r) hast du Rechte, aber auch Pflichten, die du erfüllen musst. Diese werden in dieser Broschüre erklärt. </a:t>
            </a:r>
          </a:p>
          <a:p>
            <a:pPr>
              <a:spcAft>
                <a:spcPts val="400"/>
              </a:spcAft>
            </a:pPr>
            <a:r>
              <a:rPr lang="de-DE" dirty="0"/>
              <a:t>Wenn du Teile dieser Broschüre nicht verstehst oder Fragen hast, wende dich bitte an die Mitarbeitenden der Aufnahmeeinrichtung und deine Eltern. </a:t>
            </a:r>
          </a:p>
        </p:txBody>
      </p:sp>
      <p:sp>
        <p:nvSpPr>
          <p:cNvPr id="5" name="Rectangle 4">
            <a:extLst>
              <a:ext uri="{FF2B5EF4-FFF2-40B4-BE49-F238E27FC236}">
                <a16:creationId xmlns:a16="http://schemas.microsoft.com/office/drawing/2014/main" id="{6B0BA5DF-D716-148C-172F-3582E52A0BFD}"/>
              </a:ext>
              <a:ext uri="{C183D7F6-B498-43B3-948B-1728B52AA6E4}">
                <adec:decorative xmlns:adec="http://schemas.microsoft.com/office/drawing/2017/decorative" val="1"/>
              </a:ext>
            </a:extLst>
          </p:cNvPr>
          <p:cNvSpPr/>
          <p:nvPr/>
        </p:nvSpPr>
        <p:spPr>
          <a:xfrm>
            <a:off x="216000" y="4444329"/>
            <a:ext cx="4896000" cy="129111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12" name="Picture 11" descr="Ein Junge und sein Vater unterhalten sich mit einer Mitarbeiterin und dem Dolmetscher.">
            <a:extLst>
              <a:ext uri="{FF2B5EF4-FFF2-40B4-BE49-F238E27FC236}">
                <a16:creationId xmlns:a16="http://schemas.microsoft.com/office/drawing/2014/main" id="{E42DDE00-AFE9-24B9-DD1C-22CCCD4AA1E4}"/>
              </a:ext>
            </a:extLst>
          </p:cNvPr>
          <p:cNvPicPr>
            <a:picLocks noChangeAspect="1"/>
          </p:cNvPicPr>
          <p:nvPr/>
        </p:nvPicPr>
        <p:blipFill>
          <a:blip r:embed="rId3"/>
          <a:srcRect/>
          <a:stretch/>
        </p:blipFill>
        <p:spPr>
          <a:xfrm>
            <a:off x="565950" y="2508748"/>
            <a:ext cx="4186994" cy="2262971"/>
          </a:xfrm>
          <a:prstGeom prst="rect">
            <a:avLst/>
          </a:prstGeom>
        </p:spPr>
      </p:pic>
      <p:sp>
        <p:nvSpPr>
          <p:cNvPr id="6" name="Subtitle 2">
            <a:extLst>
              <a:ext uri="{FF2B5EF4-FFF2-40B4-BE49-F238E27FC236}">
                <a16:creationId xmlns:a16="http://schemas.microsoft.com/office/drawing/2014/main" id="{10CE48B6-82F5-1C77-2460-D29AFCAE6E6A}"/>
              </a:ext>
            </a:extLst>
          </p:cNvPr>
          <p:cNvSpPr txBox="1">
            <a:spLocks/>
          </p:cNvSpPr>
          <p:nvPr/>
        </p:nvSpPr>
        <p:spPr>
          <a:xfrm>
            <a:off x="421016" y="4947213"/>
            <a:ext cx="4536000" cy="61273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a:t>Während eures Aufenthalts in diesem Land werden euch die Mitarbeitenden je nach eurer Situation weiter beraten. Du kannst jederzeit Fragen stellen.</a:t>
            </a:r>
          </a:p>
        </p:txBody>
      </p:sp>
      <p:sp>
        <p:nvSpPr>
          <p:cNvPr id="7" name="Slide Number Placeholder 5">
            <a:extLst>
              <a:ext uri="{FF2B5EF4-FFF2-40B4-BE49-F238E27FC236}">
                <a16:creationId xmlns:a16="http://schemas.microsoft.com/office/drawing/2014/main" id="{4C76DFFD-037D-1142-E9E6-81EFEEA4F1D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4</a:t>
            </a:fld>
            <a:endParaRPr lang="en-LU">
              <a:solidFill>
                <a:schemeClr val="tx1"/>
              </a:solidFill>
            </a:endParaRPr>
          </a:p>
        </p:txBody>
      </p:sp>
    </p:spTree>
    <p:extLst>
      <p:ext uri="{BB962C8B-B14F-4D97-AF65-F5344CB8AC3E}">
        <p14:creationId xmlns:p14="http://schemas.microsoft.com/office/powerpoint/2010/main" val="194292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17846-EB65-E088-D196-2AF4155D2D15}"/>
              </a:ext>
            </a:extLst>
          </p:cNvPr>
          <p:cNvSpPr>
            <a:spLocks noGrp="1"/>
          </p:cNvSpPr>
          <p:nvPr>
            <p:ph type="title" idx="4294967295"/>
          </p:nvPr>
        </p:nvSpPr>
        <p:spPr>
          <a:xfrm>
            <a:off x="366713" y="-1460500"/>
            <a:ext cx="4594225" cy="1460500"/>
          </a:xfrm>
          <a:prstGeom prst="rect">
            <a:avLst/>
          </a:prstGeom>
        </p:spPr>
        <p:txBody>
          <a:bodyPr anchor="b"/>
          <a:lstStyle/>
          <a:p>
            <a:r>
              <a:rPr lang="de-DE" b="0"/>
              <a:t>WAS BEKOMMEN DEINE FAMILIE UND DU? (TEIL 2)</a:t>
            </a:r>
          </a:p>
        </p:txBody>
      </p:sp>
      <p:sp>
        <p:nvSpPr>
          <p:cNvPr id="19" name="Subtitle 2">
            <a:extLst>
              <a:ext uri="{FF2B5EF4-FFF2-40B4-BE49-F238E27FC236}">
                <a16:creationId xmlns:a16="http://schemas.microsoft.com/office/drawing/2014/main" id="{BBBED52C-754B-525B-50DC-430072A6A145}"/>
              </a:ext>
            </a:extLst>
          </p:cNvPr>
          <p:cNvSpPr txBox="1">
            <a:spLocks/>
          </p:cNvSpPr>
          <p:nvPr/>
        </p:nvSpPr>
        <p:spPr>
          <a:xfrm>
            <a:off x="396000" y="360001"/>
            <a:ext cx="4536000" cy="253804"/>
          </a:xfrm>
          <a:prstGeom prst="rect">
            <a:avLst/>
          </a:prstGeom>
        </p:spPr>
        <p:txBody>
          <a:bodyPr vert="horz" lIns="36000" tIns="36000" rIns="36000" bIns="36000" rtlCol="0">
            <a:noAutofit/>
          </a:bodyPr>
          <a:lstStyle>
            <a:lvl1pPr marL="0" indent="0" algn="l" defTabSz="532729" rtl="0" eaLnBrk="1" latinLnBrk="0" hangingPunct="1">
              <a:lnSpc>
                <a:spcPct val="90000"/>
              </a:lnSpc>
              <a:spcBef>
                <a:spcPts val="583"/>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532729" rtl="0" eaLnBrk="1" latinLnBrk="0" hangingPunct="1">
              <a:lnSpc>
                <a:spcPct val="90000"/>
              </a:lnSpc>
              <a:spcBef>
                <a:spcPts val="291"/>
              </a:spcBef>
              <a:buFont typeface="Arial" panose="020B0604020202020204" pitchFamily="34" charset="0"/>
              <a:buNone/>
              <a:defRPr sz="2000" kern="1200">
                <a:solidFill>
                  <a:schemeClr val="tx1"/>
                </a:solidFill>
                <a:latin typeface="+mn-lt"/>
                <a:ea typeface="+mn-ea"/>
                <a:cs typeface="+mn-cs"/>
              </a:defRPr>
            </a:lvl2pPr>
            <a:lvl3pPr marL="914400" indent="0" algn="ctr" defTabSz="532729" rtl="0" eaLnBrk="1" latinLnBrk="0" hangingPunct="1">
              <a:lnSpc>
                <a:spcPct val="90000"/>
              </a:lnSpc>
              <a:spcBef>
                <a:spcPts val="291"/>
              </a:spcBef>
              <a:buFont typeface="Arial" panose="020B0604020202020204" pitchFamily="34" charset="0"/>
              <a:buNone/>
              <a:defRPr sz="1800" kern="1200">
                <a:solidFill>
                  <a:schemeClr val="tx1"/>
                </a:solidFill>
                <a:latin typeface="+mn-lt"/>
                <a:ea typeface="+mn-ea"/>
                <a:cs typeface="+mn-cs"/>
              </a:defRPr>
            </a:lvl3pPr>
            <a:lvl4pPr marL="1371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4pPr>
            <a:lvl5pPr marL="18288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5pPr>
            <a:lvl6pPr marL="22860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6pPr>
            <a:lvl7pPr marL="27432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7pPr>
            <a:lvl8pPr marL="32004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8pPr>
            <a:lvl9pPr marL="3657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de-DE" sz="1100" b="1" dirty="0">
                <a:ea typeface=""/>
              </a:rPr>
              <a:t>Je nach eurer Situation bekommt ihr und eure Familie:</a:t>
            </a:r>
          </a:p>
        </p:txBody>
      </p:sp>
      <p:sp>
        <p:nvSpPr>
          <p:cNvPr id="14" name="Subtitle 2">
            <a:extLst>
              <a:ext uri="{FF2B5EF4-FFF2-40B4-BE49-F238E27FC236}">
                <a16:creationId xmlns:a16="http://schemas.microsoft.com/office/drawing/2014/main" id="{C4FB1234-AC80-5BCD-AAE2-977A9BE3D3B1}"/>
              </a:ext>
            </a:extLst>
          </p:cNvPr>
          <p:cNvSpPr txBox="1">
            <a:spLocks/>
          </p:cNvSpPr>
          <p:nvPr/>
        </p:nvSpPr>
        <p:spPr>
          <a:xfrm>
            <a:off x="1306148" y="1169671"/>
            <a:ext cx="1166352" cy="73486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einen Platz zum Schlafen</a:t>
            </a:r>
          </a:p>
        </p:txBody>
      </p:sp>
      <p:pic>
        <p:nvPicPr>
          <p:cNvPr id="2" name="Picture 1">
            <a:extLst>
              <a:ext uri="{FF2B5EF4-FFF2-40B4-BE49-F238E27FC236}">
                <a16:creationId xmlns:a16="http://schemas.microsoft.com/office/drawing/2014/main" id="{46FB9507-C43D-5803-BB91-14DF23B0BA1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53781" y="813482"/>
            <a:ext cx="1325192" cy="933202"/>
          </a:xfrm>
          <a:prstGeom prst="rect">
            <a:avLst/>
          </a:prstGeom>
        </p:spPr>
      </p:pic>
      <p:pic>
        <p:nvPicPr>
          <p:cNvPr id="12" name="Picture 11">
            <a:extLst>
              <a:ext uri="{FF2B5EF4-FFF2-40B4-BE49-F238E27FC236}">
                <a16:creationId xmlns:a16="http://schemas.microsoft.com/office/drawing/2014/main" id="{01420C90-AB4F-F06C-2741-4EE4766D0B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21130" y="905251"/>
            <a:ext cx="734865" cy="734865"/>
          </a:xfrm>
          <a:prstGeom prst="rect">
            <a:avLst/>
          </a:prstGeom>
        </p:spPr>
      </p:pic>
      <p:sp>
        <p:nvSpPr>
          <p:cNvPr id="5" name="Subtitle 2">
            <a:extLst>
              <a:ext uri="{FF2B5EF4-FFF2-40B4-BE49-F238E27FC236}">
                <a16:creationId xmlns:a16="http://schemas.microsoft.com/office/drawing/2014/main" id="{AF5622B0-607C-1A13-3509-57066FDA24FE}"/>
              </a:ext>
            </a:extLst>
          </p:cNvPr>
          <p:cNvSpPr txBox="1">
            <a:spLocks/>
          </p:cNvSpPr>
          <p:nvPr/>
        </p:nvSpPr>
        <p:spPr>
          <a:xfrm>
            <a:off x="3589158" y="1169671"/>
            <a:ext cx="1166352" cy="73486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Essen</a:t>
            </a:r>
          </a:p>
        </p:txBody>
      </p:sp>
      <p:sp>
        <p:nvSpPr>
          <p:cNvPr id="6" name="Subtitle 2">
            <a:extLst>
              <a:ext uri="{FF2B5EF4-FFF2-40B4-BE49-F238E27FC236}">
                <a16:creationId xmlns:a16="http://schemas.microsoft.com/office/drawing/2014/main" id="{C0A85B20-CAF0-E4D7-C140-AB0155B856D0}"/>
              </a:ext>
            </a:extLst>
          </p:cNvPr>
          <p:cNvSpPr txBox="1">
            <a:spLocks/>
          </p:cNvSpPr>
          <p:nvPr/>
        </p:nvSpPr>
        <p:spPr>
          <a:xfrm>
            <a:off x="1301802" y="2101335"/>
            <a:ext cx="1166352" cy="71187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Kleidung</a:t>
            </a:r>
          </a:p>
        </p:txBody>
      </p:sp>
      <p:pic>
        <p:nvPicPr>
          <p:cNvPr id="11" name="Picture 10">
            <a:extLst>
              <a:ext uri="{FF2B5EF4-FFF2-40B4-BE49-F238E27FC236}">
                <a16:creationId xmlns:a16="http://schemas.microsoft.com/office/drawing/2014/main" id="{B93AC139-91DD-2E55-E045-26CB3911559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8774" y="1801488"/>
            <a:ext cx="731521" cy="731521"/>
          </a:xfrm>
          <a:prstGeom prst="rect">
            <a:avLst/>
          </a:prstGeom>
        </p:spPr>
      </p:pic>
      <p:sp>
        <p:nvSpPr>
          <p:cNvPr id="7" name="Subtitle 2">
            <a:extLst>
              <a:ext uri="{FF2B5EF4-FFF2-40B4-BE49-F238E27FC236}">
                <a16:creationId xmlns:a16="http://schemas.microsoft.com/office/drawing/2014/main" id="{7BCB8821-5319-4D3E-03B1-0060AA8513BF}"/>
              </a:ext>
            </a:extLst>
          </p:cNvPr>
          <p:cNvSpPr txBox="1">
            <a:spLocks/>
          </p:cNvSpPr>
          <p:nvPr/>
        </p:nvSpPr>
        <p:spPr>
          <a:xfrm>
            <a:off x="3589158" y="2101335"/>
            <a:ext cx="1104637" cy="731521"/>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Produkte für die Körperpflege</a:t>
            </a:r>
          </a:p>
        </p:txBody>
      </p:sp>
      <p:pic>
        <p:nvPicPr>
          <p:cNvPr id="9" name="Picture 8">
            <a:extLst>
              <a:ext uri="{FF2B5EF4-FFF2-40B4-BE49-F238E27FC236}">
                <a16:creationId xmlns:a16="http://schemas.microsoft.com/office/drawing/2014/main" id="{AA51FF14-A65C-4EE9-E934-EC7634C8B81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59470" y="1731770"/>
            <a:ext cx="826674" cy="826674"/>
          </a:xfrm>
          <a:prstGeom prst="rect">
            <a:avLst/>
          </a:prstGeom>
        </p:spPr>
      </p:pic>
      <p:sp>
        <p:nvSpPr>
          <p:cNvPr id="8" name="Subtitle 2">
            <a:extLst>
              <a:ext uri="{FF2B5EF4-FFF2-40B4-BE49-F238E27FC236}">
                <a16:creationId xmlns:a16="http://schemas.microsoft.com/office/drawing/2014/main" id="{FB19BE92-351C-7F9E-268C-04314206AB72}"/>
              </a:ext>
            </a:extLst>
          </p:cNvPr>
          <p:cNvSpPr txBox="1">
            <a:spLocks/>
          </p:cNvSpPr>
          <p:nvPr/>
        </p:nvSpPr>
        <p:spPr>
          <a:xfrm>
            <a:off x="1505423" y="3154089"/>
            <a:ext cx="3134769" cy="80065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Deine Familie erhält vielleicht auch Geld für den täglichen Bedarf. </a:t>
            </a:r>
          </a:p>
        </p:txBody>
      </p:sp>
      <p:pic>
        <p:nvPicPr>
          <p:cNvPr id="10" name="Picture 9">
            <a:extLst>
              <a:ext uri="{FF2B5EF4-FFF2-40B4-BE49-F238E27FC236}">
                <a16:creationId xmlns:a16="http://schemas.microsoft.com/office/drawing/2014/main" id="{0F75A5E0-7390-8158-D46C-C62F867ACF7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7458" y="2856005"/>
            <a:ext cx="510506" cy="436305"/>
          </a:xfrm>
          <a:prstGeom prst="rect">
            <a:avLst/>
          </a:prstGeom>
        </p:spPr>
      </p:pic>
      <p:pic>
        <p:nvPicPr>
          <p:cNvPr id="16" name="Picture 15">
            <a:extLst>
              <a:ext uri="{FF2B5EF4-FFF2-40B4-BE49-F238E27FC236}">
                <a16:creationId xmlns:a16="http://schemas.microsoft.com/office/drawing/2014/main" id="{1E01E0D5-29A9-84CA-4142-5336BD4938F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52829" y="3520546"/>
            <a:ext cx="374380" cy="238548"/>
          </a:xfrm>
          <a:prstGeom prst="rect">
            <a:avLst/>
          </a:prstGeom>
        </p:spPr>
      </p:pic>
      <p:pic>
        <p:nvPicPr>
          <p:cNvPr id="17" name="Picture 16">
            <a:extLst>
              <a:ext uri="{FF2B5EF4-FFF2-40B4-BE49-F238E27FC236}">
                <a16:creationId xmlns:a16="http://schemas.microsoft.com/office/drawing/2014/main" id="{68839482-163E-AE43-871C-1025679F773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98431" y="3289993"/>
            <a:ext cx="390676" cy="230554"/>
          </a:xfrm>
          <a:prstGeom prst="rect">
            <a:avLst/>
          </a:prstGeom>
        </p:spPr>
      </p:pic>
      <p:pic>
        <p:nvPicPr>
          <p:cNvPr id="18" name="Picture 17">
            <a:extLst>
              <a:ext uri="{FF2B5EF4-FFF2-40B4-BE49-F238E27FC236}">
                <a16:creationId xmlns:a16="http://schemas.microsoft.com/office/drawing/2014/main" id="{23CC1B41-4BF1-249B-9FA4-43E3D6ED604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76645" y="3139046"/>
            <a:ext cx="333694" cy="436305"/>
          </a:xfrm>
          <a:prstGeom prst="rect">
            <a:avLst/>
          </a:prstGeom>
        </p:spPr>
      </p:pic>
      <p:sp>
        <p:nvSpPr>
          <p:cNvPr id="13" name="Slide Number Placeholder 5">
            <a:extLst>
              <a:ext uri="{FF2B5EF4-FFF2-40B4-BE49-F238E27FC236}">
                <a16:creationId xmlns:a16="http://schemas.microsoft.com/office/drawing/2014/main" id="{DD49A50C-4329-97F9-6735-789AA9261DDA}"/>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5</a:t>
            </a:fld>
            <a:endParaRPr lang="en-LU">
              <a:solidFill>
                <a:schemeClr val="tx1"/>
              </a:solidFill>
            </a:endParaRPr>
          </a:p>
        </p:txBody>
      </p:sp>
    </p:spTree>
    <p:extLst>
      <p:ext uri="{BB962C8B-B14F-4D97-AF65-F5344CB8AC3E}">
        <p14:creationId xmlns:p14="http://schemas.microsoft.com/office/powerpoint/2010/main" val="359911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1097-652C-BD80-9FD6-6E2FE263F2DC}"/>
              </a:ext>
            </a:extLst>
          </p:cNvPr>
          <p:cNvSpPr>
            <a:spLocks noGrp="1"/>
          </p:cNvSpPr>
          <p:nvPr>
            <p:ph type="ctrTitle"/>
          </p:nvPr>
        </p:nvSpPr>
        <p:spPr>
          <a:xfrm>
            <a:off x="648000" y="342000"/>
            <a:ext cx="4284000" cy="266602"/>
          </a:xfrm>
        </p:spPr>
        <p:txBody>
          <a:bodyPr/>
          <a:lstStyle/>
          <a:p>
            <a:r>
              <a:rPr lang="de-DE"/>
              <a:t>RECHT AUF MEDIZINISCHE VERSORGUNG</a:t>
            </a:r>
          </a:p>
        </p:txBody>
      </p:sp>
      <p:sp>
        <p:nvSpPr>
          <p:cNvPr id="3" name="Subtitle 2">
            <a:extLst>
              <a:ext uri="{FF2B5EF4-FFF2-40B4-BE49-F238E27FC236}">
                <a16:creationId xmlns:a16="http://schemas.microsoft.com/office/drawing/2014/main" id="{6193B6F0-7E7A-2423-FB83-C7A017E09872}"/>
              </a:ext>
            </a:extLst>
          </p:cNvPr>
          <p:cNvSpPr>
            <a:spLocks noGrp="1"/>
          </p:cNvSpPr>
          <p:nvPr>
            <p:ph type="subTitle" idx="1"/>
          </p:nvPr>
        </p:nvSpPr>
        <p:spPr>
          <a:xfrm>
            <a:off x="360000" y="720000"/>
            <a:ext cx="4459650" cy="847633"/>
          </a:xfrm>
        </p:spPr>
        <p:txBody>
          <a:bodyPr/>
          <a:lstStyle/>
          <a:p>
            <a:pPr fontAlgn="base">
              <a:lnSpc>
                <a:spcPct val="100000"/>
              </a:lnSpc>
              <a:spcAft>
                <a:spcPts val="400"/>
              </a:spcAft>
            </a:pPr>
            <a:r>
              <a:rPr lang="de-DE" b="1" dirty="0"/>
              <a:t>Die Behörden sorgen dafür, dass du die medizinische Versorgung bekommst, die du brauchst.</a:t>
            </a:r>
          </a:p>
          <a:p>
            <a:pPr fontAlgn="base">
              <a:lnSpc>
                <a:spcPct val="100000"/>
              </a:lnSpc>
              <a:spcAft>
                <a:spcPts val="400"/>
              </a:spcAft>
            </a:pPr>
            <a:r>
              <a:rPr lang="de-DE" b="1" dirty="0"/>
              <a:t>Du kannst es deiner Familie und den Mitarbeitenden sagen, wenn du ein gesundheitliches Problem hast. </a:t>
            </a:r>
            <a:r>
              <a:rPr lang="de-DE" dirty="0"/>
              <a:t>Sie helfen dir, eine Pflegekraft oder eine Ärztin/einen Arzt aufzusuchen. </a:t>
            </a:r>
          </a:p>
        </p:txBody>
      </p:sp>
      <p:pic>
        <p:nvPicPr>
          <p:cNvPr id="9" name="Picture 8" descr="Ein Mädchen mit seiner Mutter und einer Ärztin in der Arztpraxis bei einer medizinischen Untersuchung.">
            <a:extLst>
              <a:ext uri="{FF2B5EF4-FFF2-40B4-BE49-F238E27FC236}">
                <a16:creationId xmlns:a16="http://schemas.microsoft.com/office/drawing/2014/main" id="{88E119F5-B6D5-6C2A-0138-1BF3BA309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31" y="1777838"/>
            <a:ext cx="4407987" cy="2731265"/>
          </a:xfrm>
          <a:prstGeom prst="rect">
            <a:avLst/>
          </a:prstGeom>
        </p:spPr>
      </p:pic>
      <p:sp>
        <p:nvSpPr>
          <p:cNvPr id="13" name="TextBox 12">
            <a:extLst>
              <a:ext uri="{FF2B5EF4-FFF2-40B4-BE49-F238E27FC236}">
                <a16:creationId xmlns:a16="http://schemas.microsoft.com/office/drawing/2014/main" id="{9501DA35-FB97-B998-1E00-B0CF27A2048B}"/>
              </a:ext>
            </a:extLst>
          </p:cNvPr>
          <p:cNvSpPr txBox="1"/>
          <p:nvPr/>
        </p:nvSpPr>
        <p:spPr>
          <a:xfrm>
            <a:off x="360000" y="4631659"/>
            <a:ext cx="4495649" cy="2309213"/>
          </a:xfrm>
          <a:prstGeom prst="rect">
            <a:avLst/>
          </a:prstGeom>
          <a:noFill/>
        </p:spPr>
        <p:txBody>
          <a:bodyPr wrap="square" lIns="36000" tIns="36000" rIns="36000" bIns="36000">
            <a:spAutoFit/>
          </a:bodyPr>
          <a:lstStyle/>
          <a:p>
            <a:pPr>
              <a:spcAft>
                <a:spcPts val="400"/>
              </a:spcAft>
            </a:pPr>
            <a:r>
              <a:rPr lang="de-DE" sz="1100" dirty="0"/>
              <a:t>Wenn die Ärztin/der Arzt es für nötig hält, verschreibt sie/er Medikamente und Besuche bei Fachärzten. </a:t>
            </a:r>
          </a:p>
          <a:p>
            <a:pPr>
              <a:spcAft>
                <a:spcPts val="400"/>
              </a:spcAft>
            </a:pPr>
            <a:r>
              <a:rPr lang="de-DE" sz="1100" dirty="0"/>
              <a:t>Die Mitarbeitenden teilen dir und deiner Familie mit, ob ihr zu einer medizinischen Untersuchung gehen müsst, die von einer Pflegekraft oder einer Ärztin/einem Arzt durchgeführt wird.</a:t>
            </a:r>
          </a:p>
          <a:p>
            <a:pPr>
              <a:spcAft>
                <a:spcPts val="400"/>
              </a:spcAft>
            </a:pPr>
            <a:r>
              <a:rPr lang="de-DE" sz="1100" dirty="0"/>
              <a:t>Sie werden deine Gesundheit überprüfen und dir die nötige Hilfe anbieten.</a:t>
            </a:r>
          </a:p>
          <a:p>
            <a:pPr>
              <a:spcAft>
                <a:spcPts val="400"/>
              </a:spcAft>
            </a:pPr>
            <a:r>
              <a:rPr lang="de-DE" sz="1100" dirty="0"/>
              <a:t>Sag es deinen Eltern oder den Mitarbeitenden, wenn du einen gesundheitlichen Notfall oder eine Verletzung hast, die dringend behandelt werden muss. Wenn du nicht in deiner Unterkunft bist, kannst du kostenlos den Notruf 112 anrufen. </a:t>
            </a:r>
            <a:r>
              <a:rPr lang="de-DE" sz="1100" i="1" dirty="0"/>
              <a:t>Die</a:t>
            </a:r>
            <a:r>
              <a:rPr lang="de-DE" sz="1100" dirty="0"/>
              <a:t> </a:t>
            </a:r>
            <a:r>
              <a:rPr lang="de-DE" sz="1100" i="1" dirty="0"/>
              <a:t>Aufnahmeeinrichtungen müssen zusätzliche Informationen über die medizinische Notfallversorgung angeben.</a:t>
            </a:r>
            <a:endParaRPr lang="de-DE" sz="1100" dirty="0"/>
          </a:p>
          <a:p>
            <a:pPr>
              <a:spcAft>
                <a:spcPts val="400"/>
              </a:spcAft>
            </a:pPr>
            <a:endParaRPr lang="en-US" sz="1100" dirty="0"/>
          </a:p>
        </p:txBody>
      </p:sp>
      <p:sp>
        <p:nvSpPr>
          <p:cNvPr id="5" name="Slide Number Placeholder 5">
            <a:extLst>
              <a:ext uri="{FF2B5EF4-FFF2-40B4-BE49-F238E27FC236}">
                <a16:creationId xmlns:a16="http://schemas.microsoft.com/office/drawing/2014/main" id="{7572D2DE-8FA8-B900-924F-B32735D8A227}"/>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6</a:t>
            </a:fld>
            <a:endParaRPr lang="en-LU">
              <a:solidFill>
                <a:schemeClr val="tx1"/>
              </a:solidFill>
            </a:endParaRPr>
          </a:p>
        </p:txBody>
      </p:sp>
    </p:spTree>
    <p:extLst>
      <p:ext uri="{BB962C8B-B14F-4D97-AF65-F5344CB8AC3E}">
        <p14:creationId xmlns:p14="http://schemas.microsoft.com/office/powerpoint/2010/main" val="377861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9C7B-4E6B-5E91-76EA-E4B5619765D7}"/>
              </a:ext>
            </a:extLst>
          </p:cNvPr>
          <p:cNvSpPr>
            <a:spLocks noGrp="1"/>
          </p:cNvSpPr>
          <p:nvPr>
            <p:ph type="ctrTitle"/>
          </p:nvPr>
        </p:nvSpPr>
        <p:spPr>
          <a:xfrm>
            <a:off x="648000" y="342000"/>
            <a:ext cx="4284000" cy="266602"/>
          </a:xfrm>
        </p:spPr>
        <p:txBody>
          <a:bodyPr/>
          <a:lstStyle/>
          <a:p>
            <a:r>
              <a:rPr lang="de-DE"/>
              <a:t>SAG ES DEN MITARBEITENDEN, WENN …</a:t>
            </a:r>
          </a:p>
        </p:txBody>
      </p:sp>
      <p:pic>
        <p:nvPicPr>
          <p:cNvPr id="9" name="Picture 8">
            <a:extLst>
              <a:ext uri="{FF2B5EF4-FFF2-40B4-BE49-F238E27FC236}">
                <a16:creationId xmlns:a16="http://schemas.microsoft.com/office/drawing/2014/main" id="{F500AF58-481C-0C6A-C9A7-A0CC3AF711C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4" y="721624"/>
            <a:ext cx="647634" cy="925191"/>
          </a:xfrm>
          <a:prstGeom prst="rect">
            <a:avLst/>
          </a:prstGeom>
        </p:spPr>
      </p:pic>
      <p:pic>
        <p:nvPicPr>
          <p:cNvPr id="10" name="Picture 9">
            <a:extLst>
              <a:ext uri="{FF2B5EF4-FFF2-40B4-BE49-F238E27FC236}">
                <a16:creationId xmlns:a16="http://schemas.microsoft.com/office/drawing/2014/main" id="{515FCD20-CB14-2CCD-FA54-267EF2AA3E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799" y="669670"/>
            <a:ext cx="791309" cy="977146"/>
          </a:xfrm>
          <a:prstGeom prst="rect">
            <a:avLst/>
          </a:prstGeom>
        </p:spPr>
      </p:pic>
      <p:pic>
        <p:nvPicPr>
          <p:cNvPr id="11" name="Picture 10">
            <a:extLst>
              <a:ext uri="{FF2B5EF4-FFF2-40B4-BE49-F238E27FC236}">
                <a16:creationId xmlns:a16="http://schemas.microsoft.com/office/drawing/2014/main" id="{6AD2F752-1717-A21E-1FF3-068AD492F92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890" y="669670"/>
            <a:ext cx="981756" cy="1023385"/>
          </a:xfrm>
          <a:prstGeom prst="rect">
            <a:avLst/>
          </a:prstGeom>
        </p:spPr>
      </p:pic>
      <p:sp>
        <p:nvSpPr>
          <p:cNvPr id="8" name="Subtitle 2">
            <a:extLst>
              <a:ext uri="{FF2B5EF4-FFF2-40B4-BE49-F238E27FC236}">
                <a16:creationId xmlns:a16="http://schemas.microsoft.com/office/drawing/2014/main" id="{2890D59E-9209-8FDF-935A-E9F3B5F9A95E}"/>
              </a:ext>
            </a:extLst>
          </p:cNvPr>
          <p:cNvSpPr>
            <a:spLocks noGrp="1"/>
          </p:cNvSpPr>
          <p:nvPr>
            <p:ph type="subTitle" idx="1"/>
          </p:nvPr>
        </p:nvSpPr>
        <p:spPr>
          <a:xfrm>
            <a:off x="396000" y="1951570"/>
            <a:ext cx="4659476" cy="2301139"/>
          </a:xfrm>
        </p:spPr>
        <p:txBody>
          <a:bodyPr/>
          <a:lstStyle/>
          <a:p>
            <a:pPr marL="108000" indent="-108000">
              <a:lnSpc>
                <a:spcPct val="100000"/>
              </a:lnSpc>
              <a:spcAft>
                <a:spcPts val="200"/>
              </a:spcAft>
              <a:buFont typeface="Arial" panose="020B0604020202020204" pitchFamily="34" charset="0"/>
              <a:buChar char="•"/>
            </a:pPr>
            <a:r>
              <a:rPr lang="de-DE" dirty="0"/>
              <a:t>du krank oder verletzt bist oder dringend medizinische Hilfe oder Medikamente brauchst,</a:t>
            </a:r>
          </a:p>
          <a:p>
            <a:pPr marL="108000" indent="-108000">
              <a:lnSpc>
                <a:spcPct val="100000"/>
              </a:lnSpc>
              <a:spcAft>
                <a:spcPts val="200"/>
              </a:spcAft>
              <a:buFont typeface="Arial" panose="020B0604020202020204" pitchFamily="34" charset="0"/>
              <a:buChar char="•"/>
            </a:pPr>
            <a:r>
              <a:rPr lang="de-DE" dirty="0"/>
              <a:t>du Drogen nimmst oder Alkohol trinkst, </a:t>
            </a:r>
          </a:p>
          <a:p>
            <a:pPr marL="108000" indent="-108000">
              <a:lnSpc>
                <a:spcPct val="100000"/>
              </a:lnSpc>
              <a:spcAft>
                <a:spcPts val="200"/>
              </a:spcAft>
              <a:buFont typeface="Arial" panose="020B0604020202020204" pitchFamily="34" charset="0"/>
              <a:buChar char="•"/>
            </a:pPr>
            <a:r>
              <a:rPr lang="de-DE" dirty="0"/>
              <a:t>du Gewalt oder Missbrauch erlebt hast oder erlebst,</a:t>
            </a:r>
          </a:p>
          <a:p>
            <a:pPr marL="108000" indent="-108000">
              <a:lnSpc>
                <a:spcPct val="100000"/>
              </a:lnSpc>
              <a:spcAft>
                <a:spcPts val="200"/>
              </a:spcAft>
              <a:buFont typeface="Arial" panose="020B0604020202020204" pitchFamily="34" charset="0"/>
              <a:buChar char="•"/>
            </a:pPr>
            <a:r>
              <a:rPr lang="de-DE" dirty="0"/>
              <a:t>du schwanger bist oder sein könntest,</a:t>
            </a:r>
          </a:p>
          <a:p>
            <a:pPr marL="108000" indent="-108000">
              <a:lnSpc>
                <a:spcPct val="100000"/>
              </a:lnSpc>
              <a:spcAft>
                <a:spcPts val="200"/>
              </a:spcAft>
              <a:buFont typeface="Arial" panose="020B0604020202020204" pitchFamily="34" charset="0"/>
              <a:buChar char="•"/>
            </a:pPr>
            <a:r>
              <a:rPr lang="de-DE" dirty="0"/>
              <a:t>du nicht alleine gehen kannst oder Schwierigkeiten mit dem Hören oder </a:t>
            </a:r>
            <a:br>
              <a:rPr lang="ar-EG" dirty="0"/>
            </a:br>
            <a:r>
              <a:rPr lang="de-DE" dirty="0"/>
              <a:t>Sehen hast,</a:t>
            </a:r>
          </a:p>
          <a:p>
            <a:pPr marL="108000" indent="-108000">
              <a:lnSpc>
                <a:spcPct val="100000"/>
              </a:lnSpc>
              <a:spcAft>
                <a:spcPts val="200"/>
              </a:spcAft>
              <a:buFont typeface="Arial" panose="020B0604020202020204" pitchFamily="34" charset="0"/>
              <a:buChar char="•"/>
            </a:pPr>
            <a:r>
              <a:rPr lang="de-DE" dirty="0"/>
              <a:t>du sehr besorgt oder traurig bist, nicht schlafen kannst oder schlechte Gedanken hast, </a:t>
            </a:r>
          </a:p>
          <a:p>
            <a:pPr marL="108000" indent="-108000">
              <a:lnSpc>
                <a:spcPct val="100000"/>
              </a:lnSpc>
              <a:spcAft>
                <a:spcPts val="200"/>
              </a:spcAft>
              <a:buFont typeface="Arial" panose="020B0604020202020204" pitchFamily="34" charset="0"/>
              <a:buChar char="•"/>
            </a:pPr>
            <a:r>
              <a:rPr lang="de-DE" dirty="0"/>
              <a:t>du dich unsicher fühlst oder Angst vor jemandem hast – vor jemand Fremden oder Bekannten,</a:t>
            </a:r>
          </a:p>
          <a:p>
            <a:pPr marL="108000" indent="-108000">
              <a:lnSpc>
                <a:spcPct val="100000"/>
              </a:lnSpc>
              <a:spcAft>
                <a:spcPts val="200"/>
              </a:spcAft>
              <a:buFont typeface="Arial" panose="020B0604020202020204" pitchFamily="34" charset="0"/>
              <a:buChar char="•"/>
            </a:pPr>
            <a:r>
              <a:rPr lang="de-DE" dirty="0"/>
              <a:t>dich jemand gezwungen hat oder zwingt, etwas zu machen, das du nicht willst,</a:t>
            </a:r>
          </a:p>
          <a:p>
            <a:pPr marL="108000" indent="-108000">
              <a:lnSpc>
                <a:spcPct val="100000"/>
              </a:lnSpc>
              <a:spcAft>
                <a:spcPts val="200"/>
              </a:spcAft>
              <a:buFont typeface="Arial" panose="020B0604020202020204" pitchFamily="34" charset="0"/>
              <a:buChar char="•"/>
            </a:pPr>
            <a:r>
              <a:rPr lang="de-DE" dirty="0"/>
              <a:t>du dich wegen deines Glaubens, deiner sexuellen Orientierung, deiner Kleidung oder deines Verhaltens unsicher fühlst,</a:t>
            </a:r>
          </a:p>
          <a:p>
            <a:pPr marL="108000" indent="-108000">
              <a:lnSpc>
                <a:spcPct val="100000"/>
              </a:lnSpc>
              <a:spcAft>
                <a:spcPts val="200"/>
              </a:spcAft>
              <a:buFont typeface="Arial" panose="020B0604020202020204" pitchFamily="34" charset="0"/>
              <a:buChar char="•"/>
            </a:pPr>
            <a:r>
              <a:rPr lang="de-DE" dirty="0"/>
              <a:t>deine Familienangehörigen Hilfe brauchen.</a:t>
            </a:r>
          </a:p>
        </p:txBody>
      </p:sp>
      <p:pic>
        <p:nvPicPr>
          <p:cNvPr id="6" name="Picture 5" descr="Vier Nahaufnahmen des Gesichts eines Jungen. In der ersten ist er traurig, in der zweiten verängstigt, in der dritten wütend und in der vierten kann er nicht schlafen.">
            <a:extLst>
              <a:ext uri="{FF2B5EF4-FFF2-40B4-BE49-F238E27FC236}">
                <a16:creationId xmlns:a16="http://schemas.microsoft.com/office/drawing/2014/main" id="{833213F6-76DE-916F-66BD-B1A44A4236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86861" y="4831374"/>
            <a:ext cx="2541184" cy="2300368"/>
          </a:xfrm>
          <a:prstGeom prst="rect">
            <a:avLst/>
          </a:prstGeom>
        </p:spPr>
      </p:pic>
      <p:sp>
        <p:nvSpPr>
          <p:cNvPr id="3" name="Slide Number Placeholder 5">
            <a:extLst>
              <a:ext uri="{FF2B5EF4-FFF2-40B4-BE49-F238E27FC236}">
                <a16:creationId xmlns:a16="http://schemas.microsoft.com/office/drawing/2014/main" id="{93C124F6-529C-75A8-B46D-302C63D6828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7</a:t>
            </a:fld>
            <a:endParaRPr lang="en-LU">
              <a:solidFill>
                <a:schemeClr val="tx1"/>
              </a:solidFill>
            </a:endParaRPr>
          </a:p>
        </p:txBody>
      </p:sp>
    </p:spTree>
    <p:extLst>
      <p:ext uri="{BB962C8B-B14F-4D97-AF65-F5344CB8AC3E}">
        <p14:creationId xmlns:p14="http://schemas.microsoft.com/office/powerpoint/2010/main" val="336240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29EB-BC49-8095-3C9F-A26E78EDD5E7}"/>
              </a:ext>
            </a:extLst>
          </p:cNvPr>
          <p:cNvSpPr>
            <a:spLocks noGrp="1"/>
          </p:cNvSpPr>
          <p:nvPr>
            <p:ph type="ctrTitle"/>
          </p:nvPr>
        </p:nvSpPr>
        <p:spPr>
          <a:xfrm>
            <a:off x="648000" y="342000"/>
            <a:ext cx="4284000" cy="266602"/>
          </a:xfrm>
        </p:spPr>
        <p:txBody>
          <a:bodyPr/>
          <a:lstStyle/>
          <a:p>
            <a:r>
              <a:rPr lang="de-DE"/>
              <a:t>WAS IST EINE BEURTEILUNG DES KINDESWOHLS? </a:t>
            </a:r>
          </a:p>
        </p:txBody>
      </p:sp>
      <p:sp>
        <p:nvSpPr>
          <p:cNvPr id="8" name="Subtitle 1">
            <a:extLst>
              <a:ext uri="{FF2B5EF4-FFF2-40B4-BE49-F238E27FC236}">
                <a16:creationId xmlns:a16="http://schemas.microsoft.com/office/drawing/2014/main" id="{D5FA2055-EFF0-846B-FAFE-4518178FEAB7}"/>
              </a:ext>
            </a:extLst>
          </p:cNvPr>
          <p:cNvSpPr txBox="1">
            <a:spLocks/>
          </p:cNvSpPr>
          <p:nvPr/>
        </p:nvSpPr>
        <p:spPr>
          <a:xfrm>
            <a:off x="2438936" y="742807"/>
            <a:ext cx="2493064" cy="1386413"/>
          </a:xfrm>
          <a:prstGeom prst="rect">
            <a:avLst/>
          </a:prstGeom>
        </p:spPr>
        <p:txBody>
          <a:bodyPr lIns="36000" tIns="36000" rIns="36000" bIns="36000" anchor="t" anchorCtr="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200"/>
              </a:spcAft>
            </a:pPr>
            <a:r>
              <a:rPr lang="de-DE" sz="1100" dirty="0"/>
              <a:t>Bei diesem Verfahren wirst du mit weiteren Mitarbeitenden der Aufnahmeeinrichtung </a:t>
            </a:r>
            <a:r>
              <a:rPr lang="de-DE" sz="1100" i="1" dirty="0"/>
              <a:t>bei Bedarf weiter anzupassen, indem er konkrete Profile angibt</a:t>
            </a:r>
            <a:r>
              <a:rPr lang="de-DE" sz="1100" dirty="0"/>
              <a:t> sprechen, die dir Fragen stellen werden. Damit wollen sie: </a:t>
            </a:r>
          </a:p>
          <a:p>
            <a:pPr marL="171450" indent="-171450">
              <a:lnSpc>
                <a:spcPct val="100000"/>
              </a:lnSpc>
              <a:spcBef>
                <a:spcPts val="0"/>
              </a:spcBef>
              <a:spcAft>
                <a:spcPts val="200"/>
              </a:spcAft>
              <a:buFont typeface="Arial" panose="020B0604020202020204" pitchFamily="34" charset="0"/>
              <a:buChar char="•"/>
            </a:pPr>
            <a:r>
              <a:rPr lang="de-DE" sz="1100" dirty="0"/>
              <a:t>deine </a:t>
            </a:r>
            <a:r>
              <a:rPr lang="de-DE" sz="1100" b="1" dirty="0"/>
              <a:t>Bedürfnisse</a:t>
            </a:r>
            <a:r>
              <a:rPr lang="de-DE" sz="1100" dirty="0"/>
              <a:t> verstehen,</a:t>
            </a:r>
            <a:r>
              <a:rPr lang="de-DE" sz="1100" b="1" dirty="0"/>
              <a:t> </a:t>
            </a:r>
          </a:p>
          <a:p>
            <a:pPr marL="171450" indent="-171450">
              <a:lnSpc>
                <a:spcPct val="100000"/>
              </a:lnSpc>
              <a:spcBef>
                <a:spcPts val="0"/>
              </a:spcBef>
              <a:spcAft>
                <a:spcPts val="200"/>
              </a:spcAft>
              <a:buFont typeface="Arial" panose="020B0604020202020204" pitchFamily="34" charset="0"/>
              <a:buChar char="•"/>
            </a:pPr>
            <a:r>
              <a:rPr lang="de-DE" sz="1100" dirty="0"/>
              <a:t>verstehen, welche </a:t>
            </a:r>
            <a:r>
              <a:rPr lang="de-DE" sz="1100" b="1" dirty="0"/>
              <a:t>Unterstützung</a:t>
            </a:r>
            <a:r>
              <a:rPr lang="de-DE" sz="1100" dirty="0"/>
              <a:t> du brauchst.</a:t>
            </a:r>
          </a:p>
        </p:txBody>
      </p:sp>
      <p:pic>
        <p:nvPicPr>
          <p:cNvPr id="14" name="Picture 13" descr="Ein Junge im Gespräch mit einem Mitarbeitenden, der ihm Fragen stellt. Der Vater des Jungen ist anwesend.">
            <a:extLst>
              <a:ext uri="{FF2B5EF4-FFF2-40B4-BE49-F238E27FC236}">
                <a16:creationId xmlns:a16="http://schemas.microsoft.com/office/drawing/2014/main" id="{C1A4F5C4-2FC5-2B64-B46E-8A44AE2DF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41" y="735255"/>
            <a:ext cx="1879417" cy="1331543"/>
          </a:xfrm>
          <a:prstGeom prst="rect">
            <a:avLst/>
          </a:prstGeom>
        </p:spPr>
      </p:pic>
      <p:sp>
        <p:nvSpPr>
          <p:cNvPr id="6" name="Subtitle 1">
            <a:extLst>
              <a:ext uri="{FF2B5EF4-FFF2-40B4-BE49-F238E27FC236}">
                <a16:creationId xmlns:a16="http://schemas.microsoft.com/office/drawing/2014/main" id="{D045B84B-AB61-45F3-89B4-19F657359D6F}"/>
              </a:ext>
            </a:extLst>
          </p:cNvPr>
          <p:cNvSpPr txBox="1">
            <a:spLocks/>
          </p:cNvSpPr>
          <p:nvPr/>
        </p:nvSpPr>
        <p:spPr>
          <a:xfrm>
            <a:off x="396000" y="2300400"/>
            <a:ext cx="4536000" cy="129954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300"/>
              </a:spcAft>
            </a:pPr>
            <a:r>
              <a:rPr lang="de-DE" dirty="0"/>
              <a:t>Das hilft den Behörden, wichtige Entscheidungen zu treffen, zum Beispiel, wo du und deine Familie untergebracht werden. </a:t>
            </a:r>
          </a:p>
          <a:p>
            <a:pPr>
              <a:lnSpc>
                <a:spcPct val="100000"/>
              </a:lnSpc>
              <a:spcAft>
                <a:spcPts val="300"/>
              </a:spcAft>
            </a:pPr>
            <a:r>
              <a:rPr lang="de-DE" dirty="0"/>
              <a:t>Du kannst der Pflegekraft, dem Arzt und den Mitarbeitenden vertrauen. Du kannst ihnen alles sagen. Das, was du sagst, wird nicht an andere Personen weitergegeben, wenn du es nicht willst (außer deinen Eltern). Die einzige Ausnahme ist, wenn dein Leben oder das Leben eines anderen Menschen in Gefahr ist.</a:t>
            </a:r>
          </a:p>
        </p:txBody>
      </p:sp>
      <p:sp>
        <p:nvSpPr>
          <p:cNvPr id="5" name="Subtitle 2">
            <a:extLst>
              <a:ext uri="{FF2B5EF4-FFF2-40B4-BE49-F238E27FC236}">
                <a16:creationId xmlns:a16="http://schemas.microsoft.com/office/drawing/2014/main" id="{B010CCA1-C18D-73F7-84FE-7D5DE78386FE}"/>
              </a:ext>
            </a:extLst>
          </p:cNvPr>
          <p:cNvSpPr txBox="1">
            <a:spLocks/>
          </p:cNvSpPr>
          <p:nvPr/>
        </p:nvSpPr>
        <p:spPr>
          <a:xfrm>
            <a:off x="395999" y="3546346"/>
            <a:ext cx="4536000" cy="609057"/>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sz="1100" dirty="0"/>
              <a:t>Wenn du nicht willst, dass deine Eltern informiert oder einbezogen werden, sag es bitte den MItarbeitenden. Sie werden deinen Wunsch prüfen und dann entscheiden, was für dich am besten ist.</a:t>
            </a:r>
          </a:p>
        </p:txBody>
      </p:sp>
      <p:pic>
        <p:nvPicPr>
          <p:cNvPr id="13" name="Picture 12">
            <a:extLst>
              <a:ext uri="{FF2B5EF4-FFF2-40B4-BE49-F238E27FC236}">
                <a16:creationId xmlns:a16="http://schemas.microsoft.com/office/drawing/2014/main" id="{9A68AD6D-F9B6-40DD-B95E-9C2CBA0097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4141" y="4291492"/>
            <a:ext cx="159979" cy="216746"/>
          </a:xfrm>
          <a:prstGeom prst="rect">
            <a:avLst/>
          </a:prstGeom>
        </p:spPr>
      </p:pic>
      <p:sp>
        <p:nvSpPr>
          <p:cNvPr id="3" name="Title 1">
            <a:extLst>
              <a:ext uri="{FF2B5EF4-FFF2-40B4-BE49-F238E27FC236}">
                <a16:creationId xmlns:a16="http://schemas.microsoft.com/office/drawing/2014/main" id="{1F22E415-4D02-7D23-E77C-90CBF069F774}"/>
              </a:ext>
            </a:extLst>
          </p:cNvPr>
          <p:cNvSpPr txBox="1">
            <a:spLocks/>
          </p:cNvSpPr>
          <p:nvPr/>
        </p:nvSpPr>
        <p:spPr>
          <a:xfrm>
            <a:off x="648000" y="4275602"/>
            <a:ext cx="4284000" cy="288147"/>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dirty="0"/>
              <a:t>RECHT AUF BILDUNG</a:t>
            </a:r>
          </a:p>
        </p:txBody>
      </p:sp>
      <p:sp>
        <p:nvSpPr>
          <p:cNvPr id="10" name="TextBox 9">
            <a:extLst>
              <a:ext uri="{FF2B5EF4-FFF2-40B4-BE49-F238E27FC236}">
                <a16:creationId xmlns:a16="http://schemas.microsoft.com/office/drawing/2014/main" id="{AC2609ED-9D8B-BBFF-13D2-77172FC236FC}"/>
              </a:ext>
            </a:extLst>
          </p:cNvPr>
          <p:cNvSpPr txBox="1"/>
          <p:nvPr/>
        </p:nvSpPr>
        <p:spPr>
          <a:xfrm>
            <a:off x="2582944" y="4640605"/>
            <a:ext cx="2349055" cy="994366"/>
          </a:xfrm>
          <a:prstGeom prst="rect">
            <a:avLst/>
          </a:prstGeom>
          <a:noFill/>
        </p:spPr>
        <p:txBody>
          <a:bodyPr wrap="square" lIns="36000" tIns="36000" rIns="36000" bIns="36000">
            <a:spAutoFit/>
          </a:bodyPr>
          <a:lstStyle/>
          <a:p>
            <a:pPr>
              <a:lnSpc>
                <a:spcPct val="110000"/>
              </a:lnSpc>
              <a:spcAft>
                <a:spcPts val="400"/>
              </a:spcAft>
            </a:pPr>
            <a:r>
              <a:rPr lang="de-DE" sz="1100"/>
              <a:t>Als Kind hast du das Recht auf Bildung und Lernen. Wenn du zur Schule gehst und in dieser Zeit 18 Jahre alt wirst, kannst du weiter zur Schule gehen, bis du die Schule abgeschlossen hast. </a:t>
            </a:r>
          </a:p>
        </p:txBody>
      </p:sp>
      <p:pic>
        <p:nvPicPr>
          <p:cNvPr id="15" name="Picture 14" descr="Ein Mädchen im vorderen Teil eines Klassenzimmers spricht mit seinem Lehrer, der auf die Tafel zeigt.">
            <a:extLst>
              <a:ext uri="{FF2B5EF4-FFF2-40B4-BE49-F238E27FC236}">
                <a16:creationId xmlns:a16="http://schemas.microsoft.com/office/drawing/2014/main" id="{A641F0CE-7DF3-7A15-BBE2-456D38AC9A6F}"/>
              </a:ext>
            </a:extLst>
          </p:cNvPr>
          <p:cNvPicPr>
            <a:picLocks noChangeAspect="1"/>
          </p:cNvPicPr>
          <p:nvPr/>
        </p:nvPicPr>
        <p:blipFill>
          <a:blip r:embed="rId5"/>
          <a:srcRect t="4845" b="4845"/>
          <a:stretch/>
        </p:blipFill>
        <p:spPr>
          <a:xfrm>
            <a:off x="424141" y="4634895"/>
            <a:ext cx="2014794" cy="1224000"/>
          </a:xfrm>
          <a:prstGeom prst="rect">
            <a:avLst/>
          </a:prstGeom>
        </p:spPr>
      </p:pic>
      <p:sp>
        <p:nvSpPr>
          <p:cNvPr id="11" name="TextBox 10">
            <a:extLst>
              <a:ext uri="{FF2B5EF4-FFF2-40B4-BE49-F238E27FC236}">
                <a16:creationId xmlns:a16="http://schemas.microsoft.com/office/drawing/2014/main" id="{802E02EF-00F2-AD27-19B3-62580DD91EE2}"/>
              </a:ext>
            </a:extLst>
          </p:cNvPr>
          <p:cNvSpPr txBox="1"/>
          <p:nvPr/>
        </p:nvSpPr>
        <p:spPr>
          <a:xfrm>
            <a:off x="396000" y="5962440"/>
            <a:ext cx="4536000" cy="580534"/>
          </a:xfrm>
          <a:prstGeom prst="rect">
            <a:avLst/>
          </a:prstGeom>
          <a:noFill/>
        </p:spPr>
        <p:txBody>
          <a:bodyPr wrap="square" lIns="36000" tIns="36000" rIns="36000" bIns="36000">
            <a:spAutoFit/>
          </a:bodyPr>
          <a:lstStyle/>
          <a:p>
            <a:pPr>
              <a:spcAft>
                <a:spcPts val="400"/>
              </a:spcAft>
            </a:pPr>
            <a:r>
              <a:rPr lang="de-DE" sz="1100" dirty="0"/>
              <a:t>Die Mitarbeitenden werden dir und deiner Familie helfen, dich an einer Schule in der Nähe anzumelden. Sie werden dich über vorbereitende Sprachkurse und andere Kurse informieren. Vielleicht musst du solche Kurse besuchen.</a:t>
            </a:r>
          </a:p>
        </p:txBody>
      </p:sp>
      <p:sp>
        <p:nvSpPr>
          <p:cNvPr id="12" name="Subtitle 2">
            <a:extLst>
              <a:ext uri="{FF2B5EF4-FFF2-40B4-BE49-F238E27FC236}">
                <a16:creationId xmlns:a16="http://schemas.microsoft.com/office/drawing/2014/main" id="{D11F09AB-F221-3768-9730-ED32B1A44E53}"/>
              </a:ext>
            </a:extLst>
          </p:cNvPr>
          <p:cNvSpPr txBox="1">
            <a:spLocks/>
          </p:cNvSpPr>
          <p:nvPr/>
        </p:nvSpPr>
        <p:spPr>
          <a:xfrm>
            <a:off x="396000" y="6614166"/>
            <a:ext cx="4536000" cy="444911"/>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400"/>
              </a:spcAft>
            </a:pPr>
            <a:r>
              <a:rPr lang="de-DE" sz="1100"/>
              <a:t>Die Mitarbeitenden informieren dich über Bildungs- und Freizeitangebote, die beim Lernen und der Weiterentwicklung helfen und bei denen du neue Freundinnen oder Freunde finden kannst.</a:t>
            </a:r>
          </a:p>
        </p:txBody>
      </p:sp>
      <p:sp>
        <p:nvSpPr>
          <p:cNvPr id="7" name="Slide Number Placeholder 5">
            <a:extLst>
              <a:ext uri="{FF2B5EF4-FFF2-40B4-BE49-F238E27FC236}">
                <a16:creationId xmlns:a16="http://schemas.microsoft.com/office/drawing/2014/main" id="{95F582C9-97A4-3729-A5A6-D4261466A07A}"/>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8</a:t>
            </a:fld>
            <a:endParaRPr lang="en-LU">
              <a:solidFill>
                <a:schemeClr val="tx1"/>
              </a:solidFill>
            </a:endParaRPr>
          </a:p>
        </p:txBody>
      </p:sp>
    </p:spTree>
    <p:extLst>
      <p:ext uri="{BB962C8B-B14F-4D97-AF65-F5344CB8AC3E}">
        <p14:creationId xmlns:p14="http://schemas.microsoft.com/office/powerpoint/2010/main" val="407941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1192-877D-1092-7E25-69D1D3514E84}"/>
              </a:ext>
            </a:extLst>
          </p:cNvPr>
          <p:cNvSpPr>
            <a:spLocks noGrp="1"/>
          </p:cNvSpPr>
          <p:nvPr>
            <p:ph type="ctrTitle"/>
          </p:nvPr>
        </p:nvSpPr>
        <p:spPr>
          <a:xfrm>
            <a:off x="648000" y="342000"/>
            <a:ext cx="4284000" cy="266602"/>
          </a:xfrm>
        </p:spPr>
        <p:txBody>
          <a:bodyPr/>
          <a:lstStyle/>
          <a:p>
            <a:r>
              <a:rPr lang="de-DE"/>
              <a:t>RECHT AUF ARBEIT</a:t>
            </a:r>
          </a:p>
        </p:txBody>
      </p:sp>
      <p:sp>
        <p:nvSpPr>
          <p:cNvPr id="3" name="Subtitle 2">
            <a:extLst>
              <a:ext uri="{FF2B5EF4-FFF2-40B4-BE49-F238E27FC236}">
                <a16:creationId xmlns:a16="http://schemas.microsoft.com/office/drawing/2014/main" id="{D5F41600-C516-3B74-9532-7611A8139447}"/>
              </a:ext>
            </a:extLst>
          </p:cNvPr>
          <p:cNvSpPr>
            <a:spLocks noGrp="1"/>
          </p:cNvSpPr>
          <p:nvPr>
            <p:ph type="subTitle" idx="1"/>
          </p:nvPr>
        </p:nvSpPr>
        <p:spPr>
          <a:xfrm>
            <a:off x="2953108" y="720001"/>
            <a:ext cx="1978891" cy="1109873"/>
          </a:xfrm>
        </p:spPr>
        <p:txBody>
          <a:bodyPr/>
          <a:lstStyle/>
          <a:p>
            <a:pPr>
              <a:spcAft>
                <a:spcPts val="400"/>
              </a:spcAft>
            </a:pPr>
            <a:r>
              <a:rPr lang="de-DE" dirty="0"/>
              <a:t>Du kannst vielleicht in </a:t>
            </a:r>
            <a:r>
              <a:rPr lang="de-DE" dirty="0">
                <a:ea typeface=""/>
              </a:rPr>
              <a:t>Deutschland </a:t>
            </a:r>
            <a:r>
              <a:rPr lang="de-DE" dirty="0"/>
              <a:t>arbeiten, wenn du das willst. Das hängt von deinem Alter und deiner Situation ab. Die Mitarbeitenden der Aufnahmeeinrichtung können dir mehr dazu sagen. </a:t>
            </a:r>
          </a:p>
        </p:txBody>
      </p:sp>
      <p:pic>
        <p:nvPicPr>
          <p:cNvPr id="15" name="Picture 14" descr="Ein Mädchen an einer Nähmaschine.">
            <a:extLst>
              <a:ext uri="{FF2B5EF4-FFF2-40B4-BE49-F238E27FC236}">
                <a16:creationId xmlns:a16="http://schemas.microsoft.com/office/drawing/2014/main" id="{A833A7A5-927A-1416-E22A-D83299B431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141" y="714502"/>
            <a:ext cx="1143721" cy="1143721"/>
          </a:xfrm>
          <a:prstGeom prst="rect">
            <a:avLst/>
          </a:prstGeom>
        </p:spPr>
      </p:pic>
      <p:pic>
        <p:nvPicPr>
          <p:cNvPr id="21" name="Picture 20" descr="Ein Junge als Kellner in einem Café.">
            <a:extLst>
              <a:ext uri="{FF2B5EF4-FFF2-40B4-BE49-F238E27FC236}">
                <a16:creationId xmlns:a16="http://schemas.microsoft.com/office/drawing/2014/main" id="{8D47CE75-68F2-D711-D203-ECFDACB119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88624" y="714502"/>
            <a:ext cx="1143721" cy="1143721"/>
          </a:xfrm>
          <a:prstGeom prst="rect">
            <a:avLst/>
          </a:prstGeom>
        </p:spPr>
      </p:pic>
      <p:sp>
        <p:nvSpPr>
          <p:cNvPr id="29" name="Subtitle 2">
            <a:extLst>
              <a:ext uri="{FF2B5EF4-FFF2-40B4-BE49-F238E27FC236}">
                <a16:creationId xmlns:a16="http://schemas.microsoft.com/office/drawing/2014/main" id="{68908FE7-3CFD-FCB7-A784-34DBFB1996E4}"/>
              </a:ext>
            </a:extLst>
          </p:cNvPr>
          <p:cNvSpPr txBox="1">
            <a:spLocks/>
          </p:cNvSpPr>
          <p:nvPr/>
        </p:nvSpPr>
        <p:spPr>
          <a:xfrm>
            <a:off x="1666480" y="3262953"/>
            <a:ext cx="3211022" cy="41249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100" dirty="0">
                <a:effectLst/>
                <a:ea typeface=""/>
              </a:rPr>
              <a:t>Jungen und Mädchen unter </a:t>
            </a:r>
            <a:r>
              <a:rPr lang="de-DE" dirty="0">
                <a:ea typeface=""/>
              </a:rPr>
              <a:t>18 </a:t>
            </a:r>
            <a:r>
              <a:rPr lang="de-DE" sz="1100" dirty="0">
                <a:effectLst/>
                <a:ea typeface=""/>
              </a:rPr>
              <a:t>Jahren dürfen nicht arbeiten.</a:t>
            </a:r>
          </a:p>
        </p:txBody>
      </p:sp>
      <p:pic>
        <p:nvPicPr>
          <p:cNvPr id="8" name="Picture 7" descr="Ein roter durchgestrichener Kreis; dahinter ist ein trauriger Junge zu sehen, der sehr schwere Ziegelsteine trägt.">
            <a:extLst>
              <a:ext uri="{FF2B5EF4-FFF2-40B4-BE49-F238E27FC236}">
                <a16:creationId xmlns:a16="http://schemas.microsoft.com/office/drawing/2014/main" id="{C8D0B264-486E-E484-543A-BB15E133CE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2789" y="2850604"/>
            <a:ext cx="1156457" cy="1156457"/>
          </a:xfrm>
          <a:prstGeom prst="rect">
            <a:avLst/>
          </a:prstGeom>
        </p:spPr>
      </p:pic>
      <p:sp>
        <p:nvSpPr>
          <p:cNvPr id="14" name="Rectangle 13">
            <a:extLst>
              <a:ext uri="{FF2B5EF4-FFF2-40B4-BE49-F238E27FC236}">
                <a16:creationId xmlns:a16="http://schemas.microsoft.com/office/drawing/2014/main" id="{9E9E3EDE-F996-D904-E0BC-3C3F5E488787}"/>
              </a:ext>
              <a:ext uri="{C183D7F6-B498-43B3-948B-1728B52AA6E4}">
                <adec:decorative xmlns:adec="http://schemas.microsoft.com/office/drawing/2017/decorative" val="1"/>
              </a:ext>
            </a:extLst>
          </p:cNvPr>
          <p:cNvSpPr/>
          <p:nvPr/>
        </p:nvSpPr>
        <p:spPr>
          <a:xfrm>
            <a:off x="216000" y="4408987"/>
            <a:ext cx="4896000" cy="278577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19" name="Picture 18">
            <a:extLst>
              <a:ext uri="{FF2B5EF4-FFF2-40B4-BE49-F238E27FC236}">
                <a16:creationId xmlns:a16="http://schemas.microsoft.com/office/drawing/2014/main" id="{0130BCB2-2CFB-D5C7-DE0F-B90BEC2BC14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141" y="4585628"/>
            <a:ext cx="159979" cy="216746"/>
          </a:xfrm>
          <a:prstGeom prst="rect">
            <a:avLst/>
          </a:prstGeom>
        </p:spPr>
      </p:pic>
      <p:sp>
        <p:nvSpPr>
          <p:cNvPr id="16" name="Title 1">
            <a:extLst>
              <a:ext uri="{FF2B5EF4-FFF2-40B4-BE49-F238E27FC236}">
                <a16:creationId xmlns:a16="http://schemas.microsoft.com/office/drawing/2014/main" id="{8028C3E4-2072-B3D5-5DE5-7B9050E94800}"/>
              </a:ext>
            </a:extLst>
          </p:cNvPr>
          <p:cNvSpPr txBox="1">
            <a:spLocks/>
          </p:cNvSpPr>
          <p:nvPr/>
        </p:nvSpPr>
        <p:spPr>
          <a:xfrm>
            <a:off x="648000" y="4575897"/>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DEIN DOKUMENT FÜR ASYLSUCHENDE</a:t>
            </a:r>
          </a:p>
        </p:txBody>
      </p:sp>
      <p:sp>
        <p:nvSpPr>
          <p:cNvPr id="17" name="Subtitle 2">
            <a:extLst>
              <a:ext uri="{FF2B5EF4-FFF2-40B4-BE49-F238E27FC236}">
                <a16:creationId xmlns:a16="http://schemas.microsoft.com/office/drawing/2014/main" id="{9DED8C57-0612-D600-C393-9ACB63230C6F}"/>
              </a:ext>
            </a:extLst>
          </p:cNvPr>
          <p:cNvSpPr txBox="1">
            <a:spLocks/>
          </p:cNvSpPr>
          <p:nvPr/>
        </p:nvSpPr>
        <p:spPr>
          <a:xfrm>
            <a:off x="1611983" y="4976212"/>
            <a:ext cx="3320016" cy="203509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Du bekommst ein persönliches Dokument mit deinem Namen und Foto. </a:t>
            </a:r>
            <a:r>
              <a:rPr lang="de-DE" b="1" dirty="0">
                <a:solidFill>
                  <a:srgbClr val="C00000"/>
                </a:solidFill>
              </a:rPr>
              <a:t>/</a:t>
            </a:r>
            <a:r>
              <a:rPr lang="de-DE" dirty="0"/>
              <a:t>Deine Eltern erhalten ein persönliches Dokument mit deinem Namen und Foto. </a:t>
            </a:r>
          </a:p>
          <a:p>
            <a:pPr>
              <a:spcAft>
                <a:spcPts val="400"/>
              </a:spcAft>
            </a:pPr>
            <a:r>
              <a:rPr lang="de-DE" dirty="0"/>
              <a:t>Darin steht, dass du in diesem Land Asyl beantragt hast. Du musst es immer dabei haben. </a:t>
            </a:r>
          </a:p>
          <a:p>
            <a:pPr>
              <a:spcAft>
                <a:spcPts val="400"/>
              </a:spcAft>
            </a:pPr>
            <a:r>
              <a:rPr lang="de-DE" dirty="0"/>
              <a:t>Dieses Dokument ist wichtig! Du darfst es nicht verlieren. Gib es nicht an andere weiter.</a:t>
            </a:r>
          </a:p>
          <a:p>
            <a:pPr>
              <a:spcAft>
                <a:spcPts val="400"/>
              </a:spcAft>
            </a:pPr>
            <a:r>
              <a:rPr lang="de-DE" dirty="0"/>
              <a:t>Dieses Dokument heißt Ankunftsnachweis</a:t>
            </a:r>
          </a:p>
        </p:txBody>
      </p:sp>
      <p:pic>
        <p:nvPicPr>
          <p:cNvPr id="18" name="Picture 17" descr="Ein Junge und sein Vater lächeln und halten ihre Dokumente für Asylsuchende in den Händen.">
            <a:extLst>
              <a:ext uri="{FF2B5EF4-FFF2-40B4-BE49-F238E27FC236}">
                <a16:creationId xmlns:a16="http://schemas.microsoft.com/office/drawing/2014/main" id="{E19297C9-7A72-D4AD-A36E-910D83731B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525" y="5032832"/>
            <a:ext cx="1028514" cy="1812341"/>
          </a:xfrm>
          <a:prstGeom prst="rect">
            <a:avLst/>
          </a:prstGeom>
        </p:spPr>
      </p:pic>
      <p:sp>
        <p:nvSpPr>
          <p:cNvPr id="6" name="Slide Number Placeholder 5">
            <a:extLst>
              <a:ext uri="{FF2B5EF4-FFF2-40B4-BE49-F238E27FC236}">
                <a16:creationId xmlns:a16="http://schemas.microsoft.com/office/drawing/2014/main" id="{0C993E89-3739-679D-12D1-5C179D46D60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9</a:t>
            </a:fld>
            <a:endParaRPr lang="en-LU">
              <a:solidFill>
                <a:schemeClr val="tx1"/>
              </a:solidFill>
            </a:endParaRPr>
          </a:p>
        </p:txBody>
      </p:sp>
    </p:spTree>
    <p:extLst>
      <p:ext uri="{BB962C8B-B14F-4D97-AF65-F5344CB8AC3E}">
        <p14:creationId xmlns:p14="http://schemas.microsoft.com/office/powerpoint/2010/main" val="3697569609"/>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o8afd3c3b2c14229af30eb97d0576c14 xmlns="a1af3d24-2c00-4fff-b753-464d92bed99a">
      <Terms xmlns="http://schemas.microsoft.com/office/infopath/2007/PartnerControls">
        <TermInfo xmlns="http://schemas.microsoft.com/office/infopath/2007/PartnerControls">
          <TermName xmlns="http://schemas.microsoft.com/office/infopath/2007/PartnerControls">Practical tools development</TermName>
          <TermId xmlns="http://schemas.microsoft.com/office/infopath/2007/PartnerControls">900051e4-cbaa-4fd4-8aa7-5c98944c31f4</TermId>
        </TermInfo>
      </Term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https://easo.sharepoint.com/sites/c3akc/_layouts/15/DocIdRedir.aspx?ID=EUAA2025-153028471-141338</Url>
      <Description>EUAA2025-153028471-141338</Description>
    </_dlc_DocIdUrl>
    <TaxCatchAll xmlns="a1af3d24-2c00-4fff-b753-464d92bed99a">
      <Value>162</Value>
      <Value>2</Value>
      <Value>1</Value>
      <Value>105</Value>
    </TaxCatchAl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EUAA2025-153028471-141338</_dlc_Doc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3f8788086f0801e8b8dd8e8871848b50">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fd8f45413528d417a57d5623cf91b5e2"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4C20CD-51F5-4CC5-A037-24D5B7C336FA}">
  <ds:schemaRefs>
    <ds:schemaRef ds:uri="http://schemas.microsoft.com/sharepoint/events"/>
  </ds:schemaRefs>
</ds:datastoreItem>
</file>

<file path=customXml/itemProps2.xml><?xml version="1.0" encoding="utf-8"?>
<ds:datastoreItem xmlns:ds="http://schemas.openxmlformats.org/officeDocument/2006/customXml" ds:itemID="{40EBAB82-E52B-4176-BEDC-EC19D21BD2C1}">
  <ds:schemaRefs>
    <ds:schemaRef ds:uri="http://schemas.microsoft.com/office/2006/documentManagement/types"/>
    <ds:schemaRef ds:uri="http://purl.org/dc/terms/"/>
    <ds:schemaRef ds:uri="a1af3d24-2c00-4fff-b753-464d92bed99a"/>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4d7ceb6b-8af9-43ef-9e73-187d8d6c792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87AB6C9-1DDB-45E8-8FF6-54F0FE032EFE}">
  <ds:schemaRefs>
    <ds:schemaRef ds:uri="http://schemas.microsoft.com/sharepoint/v3/contenttype/forms"/>
  </ds:schemaRefs>
</ds:datastoreItem>
</file>

<file path=customXml/itemProps4.xml><?xml version="1.0" encoding="utf-8"?>
<ds:datastoreItem xmlns:ds="http://schemas.openxmlformats.org/officeDocument/2006/customXml" ds:itemID="{EBE15EC5-3149-498C-956D-72B2CE2F0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2932</Words>
  <Application>Microsoft Office PowerPoint</Application>
  <PresentationFormat>Benutzerdefiniert</PresentationFormat>
  <Paragraphs>201</Paragraphs>
  <Slides>18</Slides>
  <Notes>6</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18</vt:i4>
      </vt:variant>
    </vt:vector>
  </HeadingPairs>
  <TitlesOfParts>
    <vt:vector size="26" baseType="lpstr">
      <vt:lpstr>Aptos</vt:lpstr>
      <vt:lpstr>Aptos Display</vt:lpstr>
      <vt:lpstr>Arial</vt:lpstr>
      <vt:lpstr>Calibri</vt:lpstr>
      <vt:lpstr>Verdana</vt:lpstr>
      <vt:lpstr>Inside</vt:lpstr>
      <vt:lpstr>1_Cover</vt:lpstr>
      <vt:lpstr>2_Cover</vt:lpstr>
      <vt:lpstr>DECKBLATT: DEINE RECHTE UND PFLICHTEN BEI DER AUFNAHME</vt:lpstr>
      <vt:lpstr>INHALT</vt:lpstr>
      <vt:lpstr>DU UND DEINE FAMILIE SEID IN DIESEM LAND SICHER  </vt:lpstr>
      <vt:lpstr>WAS BEKOMMT DEINE FAMILIE UND DU?</vt:lpstr>
      <vt:lpstr>WAS BEKOMMEN DEINE FAMILIE UND DU? (TEIL 2)</vt:lpstr>
      <vt:lpstr>RECHT AUF MEDIZINISCHE VERSORGUNG</vt:lpstr>
      <vt:lpstr>SAG ES DEN MITARBEITENDEN, WENN …</vt:lpstr>
      <vt:lpstr>WAS IST EINE BEURTEILUNG DES KINDESWOHLS? </vt:lpstr>
      <vt:lpstr>RECHT AUF ARBEIT</vt:lpstr>
      <vt:lpstr>WO WIRST DU UND DEINE FAMILIE UNTERGEBRACHT?</vt:lpstr>
      <vt:lpstr>WAS KANNST DU TUN, WENN DICH JEMAND SCHLECHT BEHANDELT?</vt:lpstr>
      <vt:lpstr>WELCHE PFLICHTEN HAST DU UND DEINE FAMILIE BEI DER AUFNAHME?</vt:lpstr>
      <vt:lpstr>WAS PASSIERT, WENN DU ODER DEINE FAMILIE EURE PFLICHTEN NICHT ERFÜLLT? </vt:lpstr>
      <vt:lpstr>REGELN FÜR ASYLANTRÄGE UND REISEN IN EU+-LÄNDER</vt:lpstr>
      <vt:lpstr>WAS PASSIERT, WENN DU UND DEINE FAMILIE IN EIN ANDERES EU+-LAND REIST? </vt:lpstr>
      <vt:lpstr>WER KANN DIR UND DEINER FAMILIE HELFEN, WENN IHR MIT EINER ENTSCHEIDUNG DER BEHÖRDEN NICHT EINVERSTANDEN SEID? </vt:lpstr>
      <vt:lpstr>ANSPRECHPARTNER</vt:lpstr>
      <vt:lpstr>HINTERE UMSCHLAGSEITE</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Harbach, Antonia</cp:lastModifiedBy>
  <cp:revision>61</cp:revision>
  <cp:lastPrinted>2025-07-28T09:59:50Z</cp:lastPrinted>
  <dcterms:created xsi:type="dcterms:W3CDTF">2024-12-17T08:37:06Z</dcterms:created>
  <dcterms:modified xsi:type="dcterms:W3CDTF">2026-06-16T10:39:36Z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b426d1be-e79a-4d68-8c73-ff4206a776c6</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105;#Practical tools development|900051e4-cbaa-4fd4-8aa7-5c98944c31f4</vt:lpwstr>
  </property>
  <property fmtid="{D5CDD505-2E9C-101B-9397-08002B2CF9AE}" pid="18" name="easoSecurityClassification">
    <vt:lpwstr>1;#Internal|d0063956-0b9b-4740-b4be-2689507f2aae</vt:lpwstr>
  </property>
</Properties>
</file>