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modernComment_139_2365C876.xml" ContentType="application/vnd.ms-powerpoint.comments+xml"/>
  <Override PartName="/ppt/notesSlides/notesSlide2.xml" ContentType="application/vnd.openxmlformats-officedocument.presentationml.notesSlide+xml"/>
  <Override PartName="/ppt/comments/modernComment_101_536C849E.xml" ContentType="application/vnd.ms-powerpoint.comments+xml"/>
  <Override PartName="/ppt/notesSlides/notesSlide3.xml" ContentType="application/vnd.openxmlformats-officedocument.presentationml.notesSlide+xml"/>
  <Override PartName="/ppt/comments/modernComment_108_7FCE70D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2_8B034730.xml" ContentType="application/vnd.ms-powerpoint.comments+xml"/>
  <Override PartName="/ppt/notesSlides/notesSlide6.xml" ContentType="application/vnd.openxmlformats-officedocument.presentationml.notesSlide+xml"/>
  <Override PartName="/ppt/comments/modernComment_112_DC646F49.xml" ContentType="application/vnd.ms-powerpoint.comments+xml"/>
  <Override PartName="/ppt/notesSlides/notesSlide7.xml" ContentType="application/vnd.openxmlformats-officedocument.presentationml.notesSlide+xml"/>
  <Override PartName="/ppt/comments/modernComment_138_15AF669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5"/>
    <p:sldMasterId id="2147483743" r:id="rId6"/>
    <p:sldMasterId id="2147483746" r:id="rId7"/>
  </p:sldMasterIdLst>
  <p:notesMasterIdLst>
    <p:notesMasterId r:id="rId29"/>
  </p:notesMasterIdLst>
  <p:handoutMasterIdLst>
    <p:handoutMasterId r:id="rId30"/>
  </p:handoutMasterIdLst>
  <p:sldIdLst>
    <p:sldId id="262" r:id="rId8"/>
    <p:sldId id="313" r:id="rId9"/>
    <p:sldId id="257" r:id="rId10"/>
    <p:sldId id="264" r:id="rId11"/>
    <p:sldId id="307" r:id="rId12"/>
    <p:sldId id="258" r:id="rId13"/>
    <p:sldId id="267" r:id="rId14"/>
    <p:sldId id="268" r:id="rId15"/>
    <p:sldId id="273" r:id="rId16"/>
    <p:sldId id="271" r:id="rId17"/>
    <p:sldId id="274" r:id="rId18"/>
    <p:sldId id="275" r:id="rId19"/>
    <p:sldId id="276" r:id="rId20"/>
    <p:sldId id="298" r:id="rId21"/>
    <p:sldId id="309" r:id="rId22"/>
    <p:sldId id="285" r:id="rId23"/>
    <p:sldId id="286" r:id="rId24"/>
    <p:sldId id="288" r:id="rId25"/>
    <p:sldId id="289" r:id="rId26"/>
    <p:sldId id="314" r:id="rId27"/>
    <p:sldId id="312" r:id="rId28"/>
  </p:sldIdLst>
  <p:sldSz cx="5327650" cy="75596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A5D3E-A33C-DDF3-3488-0F6B9A0D0032}" name="JC" initials="JC" userId="JC" providerId="None"/>
  <p188:author id="{DDF86A71-7BB3-0E61-7DAB-A1AEA3F3FB49}" name="Van Den Berg, Olga" initials="VO" userId="S::olga.vandenberg@euaa.europa.eu::63220f10-5b46-4f26-a2d4-3f4eeccea6a9" providerId="AD"/>
  <p188:author id="{D2FA4E78-05FC-9846-8523-421269E3BA19}" name="Flavia Jerca" initials="FJ" userId="Flavia Jerca" providerId="None"/>
  <p188:author id="{9096F479-5002-8B1D-1E36-2784F5A171E2}" name="Jerca, Flavia" initials="FJ" userId="S::Flavia.Jerca@euaa.europa.eu::6a2b36bf-383a-464e-9f44-485308efb4e0" providerId="AD"/>
  <p188:author id="{A75C117E-146E-B709-C903-EC9C5C32E9FB}" name="Harbach, Antonia" initials="HA" userId="Harbach, Antonia" providerId="None"/>
  <p188:author id="{BBE65D85-E8E0-2ECE-BCEF-F84AC4B72ED2}" name="EUAA" initials="EUAA" userId="EUAA" providerId="None"/>
  <p188:author id="{81502F93-8F36-8783-7BBD-910BAB7C1121}" name="Customisation" initials="FJ" userId="Customisation" providerId="None"/>
  <p188:author id="{41D6A394-B4A8-BC3C-03ED-8B5D6D45F054}" name="CHIAPPARICCI Renato (OP)" initials="RC" userId="S::renato.chiapparicci@publications.europa.eu::5c702fa2-9167-47db-9900-2b9190ecf9cf" providerId="AD"/>
  <p188:author id="{11AFA1AE-B96C-FDBF-85DB-A495D6679FA7}" name="Brancaleoni, Enrica" initials="BE" userId="S::enrica.brancaleoni@euaa.europa.eu::584fc1d0-2aa8-41ac-9214-79f1ffb2d566" providerId="AD"/>
  <p188:author id="{2F9688BF-4DAB-5FF0-8F10-9EEC5D4D655C}" name="FLIES Carole (OP)" initials="" userId="S::Carole.FLIES@ec.europa.eu::db4ca994-da78-49a6-8cab-144c5c0ee1bb" providerId="AD"/>
  <p188:author id="{581814D4-B03A-5F00-D9C8-A75B0AF6E127}" name="Francesca Vietti" initials="FV" userId="Francesca Vietti" providerId="None"/>
  <p188:author id="{486AEAD5-5808-3376-8AFC-36466230B822}" name="Espinos Iglesias, Maria Luisa" initials="EL" userId="S::marialuisa.espinosiglesias@euaa.europa.eu::c4e1e10d-25a8-425f-af78-9fdc6a897d54" providerId="AD"/>
  <p188:author id="{D85DE2DA-81B9-1994-16AE-B51A7661F776}" name="Agathangelou, Helena" initials="AH" userId="S::helena.agathangelou@euaa.europa.eu::321956b6-5b17-435d-b13e-11d8af81b230" providerId="AD"/>
  <p188:author id="{8B5E46FE-F939-C3D3-0B99-08E9AD1168A0}" name="PACIOBE" initials="P" userId="PACIOB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4"/>
    <a:srgbClr val="24234C"/>
    <a:srgbClr val="8EC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995" autoAdjust="0"/>
  </p:normalViewPr>
  <p:slideViewPr>
    <p:cSldViewPr snapToGrid="0">
      <p:cViewPr varScale="1">
        <p:scale>
          <a:sx n="62" d="100"/>
          <a:sy n="62" d="100"/>
        </p:scale>
        <p:origin x="2152" y="60"/>
      </p:cViewPr>
      <p:guideLst>
        <p:guide orient="horz" pos="2381"/>
        <p:guide pos="1678"/>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microsoft.com/office/2018/10/relationships/authors" Target="authors.xml"/></Relationships>
</file>

<file path=ppt/comments/modernComment_101_536C849E.xml><?xml version="1.0" encoding="utf-8"?>
<p188:cmLst xmlns:a="http://schemas.openxmlformats.org/drawingml/2006/main" xmlns:r="http://schemas.openxmlformats.org/officeDocument/2006/relationships" xmlns:p188="http://schemas.microsoft.com/office/powerpoint/2018/8/main">
  <p188:cm id="{D5FF7663-A6E8-4003-A4B5-C3DF07F68E74}" authorId="{81502F93-8F36-8783-7BBD-910BAB7C1121}" created="2025-09-15T16:26:49.884">
    <ac:txMkLst xmlns:ac="http://schemas.microsoft.com/office/drawing/2013/main/command">
      <pc:docMk xmlns:pc="http://schemas.microsoft.com/office/powerpoint/2013/main/command"/>
      <pc:sldMk xmlns:pc="http://schemas.microsoft.com/office/powerpoint/2013/main/command" cId="1399620766" sldId="257"/>
      <ac:spMk id="8" creationId="{22A4D52E-74C1-2BC1-D2B3-048123C58B74}"/>
      <ac:txMk cp="25">
        <ac:context len="211" hash="569721057"/>
      </ac:txMk>
    </ac:txMkLst>
    <p188:pos x="4513478" y="306741"/>
    <p188:txBody>
      <a:bodyPr/>
      <a:lstStyle/>
      <a:p>
        <a:r>
          <a:rPr lang="en-GB"/>
          <a:t>Der Satz in grau ist optional. Er muss entfernt werden, wenn der MS vorsieht, die Broschüre über die Richtlinie über Aufnahmebedingungen zum Thema Antragsstellung auszuhändigen und bei der Übergabe die Antragstellenden aufzufordern, gemäß Artikel 18 Absatz 1 der Verordnung über Asyl- und Migrationsmanagement mit einer Unterschrift zu bestätigen, dass sie die Informationen erhalten haben. </a:t>
        </a:r>
      </a:p>
    </p188:txBody>
  </p188:cm>
</p188:cmLst>
</file>

<file path=ppt/comments/modernComment_102_8B034730.xml><?xml version="1.0" encoding="utf-8"?>
<p188:cmLst xmlns:a="http://schemas.openxmlformats.org/drawingml/2006/main" xmlns:r="http://schemas.openxmlformats.org/officeDocument/2006/relationships" xmlns:p188="http://schemas.microsoft.com/office/powerpoint/2018/8/main">
  <p188:cm id="{DFEB1BE0-30E8-4D44-9264-16FC2A11E29E}" authorId="{81502F93-8F36-8783-7BBD-910BAB7C1121}" created="2025-09-15T16:23:22.030">
    <ac:deMkLst xmlns:ac="http://schemas.microsoft.com/office/drawing/2013/main/command">
      <pc:docMk xmlns:pc="http://schemas.microsoft.com/office/powerpoint/2013/main/command"/>
      <pc:sldMk xmlns:pc="http://schemas.microsoft.com/office/powerpoint/2013/main/command" cId="2332247856" sldId="258"/>
      <ac:spMk id="3" creationId="{D09B31F7-F83E-CEF9-F25C-3E4D27E48BDB}"/>
    </ac:deMkLst>
    <p188:txBody>
      <a:bodyPr/>
      <a:lstStyle/>
      <a:p>
        <a:r>
          <a:rPr lang="en-GB"/>
          <a:t>Passen Sie diesen Abschnitt vorzugsweise anhand von Aufzählungspunkten entsprechend den nationalen Gepflogenheiten an und geben Sie an, ob die im Rahmen der Aufnahme gewährten materiellen Leistungen in Form von Sach- oder Geldleistungen oder Gutscheinen oder einer Kombination davon gewährt werden. Gemäß der Neufassung der Richtlinie über Aufnahmebedingungen müssen die Mitgliedstaaten eine Unterkunft, Verpflegung, Kleidung und Produkte für die persönliche Hygiene sowie Zuwendungen zur Deckung des täglichen Bedarfs bereitstellen, die einen Geldbetrag umfassen müssen. Wenn beispielsweise ein Land Antragstellenden eine Geldleistung für die Anmietung eines Zimmers/einer Wohnung gewährt, könnte der Satz lauten: „Die Behörden geben Ihnen Geld, damit Sie eine Unterkunft mieten können.“</a:t>
        </a:r>
      </a:p>
    </p188:txBody>
  </p188:cm>
</p188:cmLst>
</file>

<file path=ppt/comments/modernComment_108_7FCE70D0.xml><?xml version="1.0" encoding="utf-8"?>
<p188:cmLst xmlns:a="http://schemas.openxmlformats.org/drawingml/2006/main" xmlns:r="http://schemas.openxmlformats.org/officeDocument/2006/relationships" xmlns:p188="http://schemas.microsoft.com/office/powerpoint/2018/8/main">
  <p188:cm id="{EF25CE28-B55C-4D71-BBC4-9CBD62C57D27}" authorId="{A75C117E-146E-B709-C903-EC9C5C32E9FB}" created="2026-06-01T07:48:37.624">
    <ac:txMkLst xmlns:ac="http://schemas.microsoft.com/office/drawing/2013/main/command">
      <pc:docMk xmlns:pc="http://schemas.microsoft.com/office/powerpoint/2013/main/command"/>
      <pc:sldMk xmlns:pc="http://schemas.microsoft.com/office/powerpoint/2013/main/command" cId="2144235728" sldId="264"/>
      <ac:spMk id="7" creationId="{A13FEF8A-7457-B673-F1CA-AE81B0D213C7}"/>
      <ac:txMk cp="0" len="169">
        <ac:context len="170" hash="3663246087"/>
      </ac:txMk>
    </ac:txMkLst>
    <p188:pos x="4528926" y="223025"/>
    <p188:txBody>
      <a:bodyPr/>
      <a:lstStyle/>
      <a:p>
        <a:r>
          <a:rPr lang="de-DE"/>
          <a:t>?</a:t>
        </a:r>
      </a:p>
    </p188:txBody>
  </p188:cm>
</p188:cmLst>
</file>

<file path=ppt/comments/modernComment_112_DC646F49.xml><?xml version="1.0" encoding="utf-8"?>
<p188:cmLst xmlns:a="http://schemas.openxmlformats.org/drawingml/2006/main" xmlns:r="http://schemas.openxmlformats.org/officeDocument/2006/relationships" xmlns:p188="http://schemas.microsoft.com/office/powerpoint/2018/8/main">
  <p188:cm id="{8C3D8DAA-C039-4D21-B981-5336C7C155D4}" authorId="{A75C117E-146E-B709-C903-EC9C5C32E9FB}" created="2026-06-01T07:55:19.167">
    <ac:txMkLst xmlns:ac="http://schemas.microsoft.com/office/drawing/2013/main/command">
      <pc:docMk xmlns:pc="http://schemas.microsoft.com/office/powerpoint/2013/main/command"/>
      <pc:sldMk xmlns:pc="http://schemas.microsoft.com/office/powerpoint/2013/main/command" cId="3697569609" sldId="274"/>
      <ac:spMk id="3" creationId="{D5F41600-C516-3B74-9532-7611A8139447}"/>
      <ac:txMk cp="67" len="2">
        <ac:context len="250" hash="2544122781"/>
      </ac:txMk>
    </ac:txMkLst>
    <p188:pos x="4537983" y="226484"/>
    <p188:txBody>
      <a:bodyPr/>
      <a:lstStyle/>
      <a:p>
        <a:r>
          <a:rPr lang="de-DE"/>
          <a:t>Wie ist hier die Regelung?</a:t>
        </a:r>
      </a:p>
    </p188:txBody>
  </p188:cm>
</p188:cmLst>
</file>

<file path=ppt/comments/modernComment_138_15AF669F.xml><?xml version="1.0" encoding="utf-8"?>
<p188:cmLst xmlns:a="http://schemas.openxmlformats.org/drawingml/2006/main" xmlns:r="http://schemas.openxmlformats.org/officeDocument/2006/relationships" xmlns:p188="http://schemas.microsoft.com/office/powerpoint/2018/8/main">
  <p188:cm id="{818435D9-6371-4BAD-B577-6A5122EF2075}" authorId="{81502F93-8F36-8783-7BBD-910BAB7C1121}" created="2025-09-24T09:41:06.021">
    <ac:deMkLst xmlns:ac="http://schemas.microsoft.com/office/drawing/2013/main/command">
      <pc:docMk xmlns:pc="http://schemas.microsoft.com/office/powerpoint/2013/main/command"/>
      <pc:sldMk xmlns:pc="http://schemas.microsoft.com/office/powerpoint/2013/main/command" cId="363816607" sldId="312"/>
      <ac:spMk id="5" creationId="{39C958E1-CD2D-E713-EEC3-2B6948556D54}"/>
    </ac:deMkLst>
    <p188:txBody>
      <a:bodyPr/>
      <a:lstStyle/>
      <a:p>
        <a:r>
          <a:rPr lang="en-GB"/>
          <a:t>Die MS können ihr Logo einfügen. Es darf jedoch nicht größer sein als das graue Feld. Achten Sie darauf, dass alle Logos visuell gleich auffällig sind (diagonal and horizontal) und dass sie horizontal auf einer Höhe liegen. Rund um das EUAA-Logo befindet sich ein gesperrter Bereich, der freizuhalten ist.
Nach dem Einfügen des Logos:
1) Löschen Sie das graue Kästchen und die Anweisungen.
2) Fügen Sie einen Alternativtext zum Logo hinzu: Klicken Sie mit der rechten Maustaste auf das Logo, wählen Sie „Alt-Text anzeigen“ und geben Sie dann „Logo von …“ in das angezeigte Feld ein.</a:t>
        </a:r>
      </a:p>
    </p188:txBody>
  </p188:cm>
</p188:cmLst>
</file>

<file path=ppt/comments/modernComment_139_2365C876.xml><?xml version="1.0" encoding="utf-8"?>
<p188:cmLst xmlns:a="http://schemas.openxmlformats.org/drawingml/2006/main" xmlns:r="http://schemas.openxmlformats.org/officeDocument/2006/relationships" xmlns:p188="http://schemas.microsoft.com/office/powerpoint/2018/8/main">
  <p188:cm id="{DB4DD1AC-234D-4619-A64E-F5803128C13E}" authorId="{81502F93-8F36-8783-7BBD-910BAB7C1121}" created="2025-09-24T09:39:33.833">
    <pc:sldMkLst xmlns:pc="http://schemas.microsoft.com/office/powerpoint/2013/main/command">
      <pc:docMk/>
      <pc:sldMk cId="593873014" sldId="313"/>
    </pc:sldMkLst>
    <p188:txBody>
      <a:bodyPr/>
      <a:lstStyle/>
      <a:p>
        <a:r>
          <a:rPr lang="en-GB"/>
          <a:t>Bearbeiten Sie die Seitenangabe für jeden Abschnitt manuell, sobald Sie mit der Anpassung der Informationsvorlage fertig sind.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8CFF4-6977-AB53-1D83-FE364DD582F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LU"/>
          </a:p>
        </p:txBody>
      </p:sp>
      <p:sp>
        <p:nvSpPr>
          <p:cNvPr id="3" name="Date Placeholder 2">
            <a:extLst>
              <a:ext uri="{FF2B5EF4-FFF2-40B4-BE49-F238E27FC236}">
                <a16:creationId xmlns:a16="http://schemas.microsoft.com/office/drawing/2014/main" id="{6C6E4097-14D0-CD5B-4FC2-B3B8468CC33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B43E643-9262-164E-A32F-7C2744C9584C}" type="datetimeFigureOut">
              <a:rPr lang="en-LU" smtClean="0"/>
              <a:t>06/12/2026</a:t>
            </a:fld>
            <a:endParaRPr lang="en-LU"/>
          </a:p>
        </p:txBody>
      </p:sp>
      <p:sp>
        <p:nvSpPr>
          <p:cNvPr id="4" name="Footer Placeholder 3">
            <a:extLst>
              <a:ext uri="{FF2B5EF4-FFF2-40B4-BE49-F238E27FC236}">
                <a16:creationId xmlns:a16="http://schemas.microsoft.com/office/drawing/2014/main" id="{256F17D9-2213-41C2-26C5-9B51515D2B3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76FE6E46-28C3-D641-4B2B-3ECA912BE6E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EB5E7B1-AC69-6243-ADCD-2B9EBF2133F9}" type="slidenum">
              <a:rPr lang="en-LU" smtClean="0"/>
              <a:t>‹Nr.›</a:t>
            </a:fld>
            <a:endParaRPr lang="en-LU"/>
          </a:p>
        </p:txBody>
      </p:sp>
    </p:spTree>
    <p:extLst>
      <p:ext uri="{BB962C8B-B14F-4D97-AF65-F5344CB8AC3E}">
        <p14:creationId xmlns:p14="http://schemas.microsoft.com/office/powerpoint/2010/main" val="51178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A04F185-2A15-C843-889E-D4A26B320F17}" type="datetimeFigureOut">
              <a:rPr lang="en-LU" smtClean="0"/>
              <a:t>06/12/2026</a:t>
            </a:fld>
            <a:endParaRPr lang="en-LU"/>
          </a:p>
        </p:txBody>
      </p:sp>
      <p:sp>
        <p:nvSpPr>
          <p:cNvPr id="4" name="Slide Image Placeholder 3"/>
          <p:cNvSpPr>
            <a:spLocks noGrp="1" noRot="1" noChangeAspect="1"/>
          </p:cNvSpPr>
          <p:nvPr>
            <p:ph type="sldImg" idx="2"/>
          </p:nvPr>
        </p:nvSpPr>
        <p:spPr>
          <a:xfrm>
            <a:off x="3756025" y="857250"/>
            <a:ext cx="1631950" cy="2314575"/>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74F1190-8B96-A04F-9F2E-EA31CB0F635F}" type="slidenum">
              <a:rPr lang="en-LU" smtClean="0"/>
              <a:t>‹Nr.›</a:t>
            </a:fld>
            <a:endParaRPr lang="en-LU"/>
          </a:p>
        </p:txBody>
      </p:sp>
    </p:spTree>
    <p:extLst>
      <p:ext uri="{BB962C8B-B14F-4D97-AF65-F5344CB8AC3E}">
        <p14:creationId xmlns:p14="http://schemas.microsoft.com/office/powerpoint/2010/main" val="82954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a:t>
            </a:fld>
            <a:endParaRPr lang="en-LU"/>
          </a:p>
        </p:txBody>
      </p:sp>
    </p:spTree>
    <p:extLst>
      <p:ext uri="{BB962C8B-B14F-4D97-AF65-F5344CB8AC3E}">
        <p14:creationId xmlns:p14="http://schemas.microsoft.com/office/powerpoint/2010/main" val="237270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3</a:t>
            </a:fld>
            <a:endParaRPr lang="en-LU"/>
          </a:p>
        </p:txBody>
      </p:sp>
    </p:spTree>
    <p:extLst>
      <p:ext uri="{BB962C8B-B14F-4D97-AF65-F5344CB8AC3E}">
        <p14:creationId xmlns:p14="http://schemas.microsoft.com/office/powerpoint/2010/main" val="341868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4</a:t>
            </a:fld>
            <a:endParaRPr lang="en-LU"/>
          </a:p>
        </p:txBody>
      </p:sp>
    </p:spTree>
    <p:extLst>
      <p:ext uri="{BB962C8B-B14F-4D97-AF65-F5344CB8AC3E}">
        <p14:creationId xmlns:p14="http://schemas.microsoft.com/office/powerpoint/2010/main" val="408645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5</a:t>
            </a:fld>
            <a:endParaRPr lang="en-LU"/>
          </a:p>
        </p:txBody>
      </p:sp>
    </p:spTree>
    <p:extLst>
      <p:ext uri="{BB962C8B-B14F-4D97-AF65-F5344CB8AC3E}">
        <p14:creationId xmlns:p14="http://schemas.microsoft.com/office/powerpoint/2010/main" val="339361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ts val="1725"/>
              </a:lnSpc>
              <a:buNone/>
            </a:pPr>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6</a:t>
            </a:fld>
            <a:endParaRPr lang="en-LU"/>
          </a:p>
        </p:txBody>
      </p:sp>
    </p:spTree>
    <p:extLst>
      <p:ext uri="{BB962C8B-B14F-4D97-AF65-F5344CB8AC3E}">
        <p14:creationId xmlns:p14="http://schemas.microsoft.com/office/powerpoint/2010/main" val="324773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7</a:t>
            </a:fld>
            <a:endParaRPr lang="en-LU"/>
          </a:p>
        </p:txBody>
      </p:sp>
    </p:spTree>
    <p:extLst>
      <p:ext uri="{BB962C8B-B14F-4D97-AF65-F5344CB8AC3E}">
        <p14:creationId xmlns:p14="http://schemas.microsoft.com/office/powerpoint/2010/main" val="118575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14</a:t>
            </a:fld>
            <a:endParaRPr lang="en-LU"/>
          </a:p>
        </p:txBody>
      </p:sp>
    </p:spTree>
    <p:extLst>
      <p:ext uri="{BB962C8B-B14F-4D97-AF65-F5344CB8AC3E}">
        <p14:creationId xmlns:p14="http://schemas.microsoft.com/office/powerpoint/2010/main" val="407631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pic>
        <p:nvPicPr>
          <p:cNvPr id="11" name="Picture 10">
            <a:extLst>
              <a:ext uri="{FF2B5EF4-FFF2-40B4-BE49-F238E27FC236}">
                <a16:creationId xmlns:a16="http://schemas.microsoft.com/office/drawing/2014/main" id="{F616F629-D017-1B38-0D42-ADDC1D1CD59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5601" y="360001"/>
            <a:ext cx="149980" cy="203198"/>
          </a:xfrm>
          <a:prstGeom prst="rect">
            <a:avLst/>
          </a:prstGeom>
        </p:spPr>
      </p:pic>
    </p:spTree>
    <p:extLst>
      <p:ext uri="{BB962C8B-B14F-4D97-AF65-F5344CB8AC3E}">
        <p14:creationId xmlns:p14="http://schemas.microsoft.com/office/powerpoint/2010/main" val="3920431329"/>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361027502"/>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453846604"/>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41589"/>
            <a:ext cx="4284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
        <p:nvSpPr>
          <p:cNvPr id="4" name="Rectangle 3">
            <a:extLst>
              <a:ext uri="{FF2B5EF4-FFF2-40B4-BE49-F238E27FC236}">
                <a16:creationId xmlns:a16="http://schemas.microsoft.com/office/drawing/2014/main" id="{03EA59C5-51F1-2E1A-921C-FCEB5F8780DA}"/>
              </a:ext>
            </a:extLst>
          </p:cNvPr>
          <p:cNvSpPr/>
          <p:nvPr userDrawn="1"/>
        </p:nvSpPr>
        <p:spPr>
          <a:xfrm>
            <a:off x="180000" y="180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7" name="Rectangle 6">
            <a:extLst>
              <a:ext uri="{FF2B5EF4-FFF2-40B4-BE49-F238E27FC236}">
                <a16:creationId xmlns:a16="http://schemas.microsoft.com/office/drawing/2014/main" id="{D6931E9E-E200-2AF8-B14F-7D50F27FCC91}"/>
              </a:ext>
            </a:extLst>
          </p:cNvPr>
          <p:cNvSpPr/>
          <p:nvPr userDrawn="1"/>
        </p:nvSpPr>
        <p:spPr>
          <a:xfrm>
            <a:off x="180000" y="648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9" name="Picture 8">
            <a:extLst>
              <a:ext uri="{FF2B5EF4-FFF2-40B4-BE49-F238E27FC236}">
                <a16:creationId xmlns:a16="http://schemas.microsoft.com/office/drawing/2014/main" id="{914549CE-D0BE-4F89-995E-A21DAFC9DA9D}"/>
              </a:ext>
            </a:extLst>
          </p:cNvPr>
          <p:cNvPicPr>
            <a:picLocks noChangeAspect="1"/>
          </p:cNvPicPr>
          <p:nvPr userDrawn="1"/>
        </p:nvPicPr>
        <p:blipFill>
          <a:blip r:embed="rId2"/>
          <a:stretch>
            <a:fillRect/>
          </a:stretch>
        </p:blipFill>
        <p:spPr>
          <a:xfrm>
            <a:off x="300810" y="334800"/>
            <a:ext cx="261980" cy="261980"/>
          </a:xfrm>
          <a:prstGeom prst="rect">
            <a:avLst/>
          </a:prstGeom>
        </p:spPr>
      </p:pic>
    </p:spTree>
    <p:extLst>
      <p:ext uri="{BB962C8B-B14F-4D97-AF65-F5344CB8AC3E}">
        <p14:creationId xmlns:p14="http://schemas.microsoft.com/office/powerpoint/2010/main" val="18948019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396000" y="341589"/>
            <a:ext cx="4536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96446226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58227428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pic>
        <p:nvPicPr>
          <p:cNvPr id="11" name="Picture 10">
            <a:extLst>
              <a:ext uri="{FF2B5EF4-FFF2-40B4-BE49-F238E27FC236}">
                <a16:creationId xmlns:a16="http://schemas.microsoft.com/office/drawing/2014/main" id="{F616F629-D017-1B38-0D42-ADDC1D1CD59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5601" y="360001"/>
            <a:ext cx="149980" cy="203198"/>
          </a:xfrm>
          <a:prstGeom prst="rect">
            <a:avLst/>
          </a:prstGeom>
        </p:spPr>
      </p:pic>
    </p:spTree>
    <p:extLst>
      <p:ext uri="{BB962C8B-B14F-4D97-AF65-F5344CB8AC3E}">
        <p14:creationId xmlns:p14="http://schemas.microsoft.com/office/powerpoint/2010/main" val="3188816033"/>
      </p:ext>
    </p:extLst>
  </p:cSld>
  <p:clrMapOvr>
    <a:masterClrMapping/>
  </p:clrMapOvr>
  <p:extLst>
    <p:ext uri="{DCECCB84-F9BA-43D5-87BE-67443E8EF086}">
      <p15:sldGuideLst xmlns:p15="http://schemas.microsoft.com/office/powerpoint/2012/main">
        <p15:guide id="1" orient="horz" pos="2381">
          <p15:clr>
            <a:srgbClr val="FBAE40"/>
          </p15:clr>
        </p15:guide>
        <p15:guide id="3" pos="272">
          <p15:clr>
            <a:srgbClr val="FBAE40"/>
          </p15:clr>
        </p15:guide>
        <p15:guide id="4" pos="1678">
          <p15:clr>
            <a:srgbClr val="FBAE40"/>
          </p15:clr>
        </p15:guide>
        <p15:guide id="5" pos="30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3148143561"/>
      </p:ext>
    </p:extLst>
  </p:cSld>
  <p:clrMapOvr>
    <a:masterClrMapping/>
  </p:clrMapOvr>
  <p:extLst>
    <p:ext uri="{DCECCB84-F9BA-43D5-87BE-67443E8EF086}">
      <p15:sldGuideLst xmlns:p15="http://schemas.microsoft.com/office/powerpoint/2012/main">
        <p15:guide id="1" orient="horz" pos="2381">
          <p15:clr>
            <a:srgbClr val="FBAE40"/>
          </p15:clr>
        </p15:guide>
        <p15:guide id="3" pos="272">
          <p15:clr>
            <a:srgbClr val="FBAE40"/>
          </p15:clr>
        </p15:guide>
        <p15:guide id="4" pos="1678">
          <p15:clr>
            <a:srgbClr val="FBAE40"/>
          </p15:clr>
        </p15:guide>
        <p15:guide id="5" pos="30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41589"/>
            <a:ext cx="4284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
        <p:nvSpPr>
          <p:cNvPr id="4" name="Rectangle 3">
            <a:extLst>
              <a:ext uri="{FF2B5EF4-FFF2-40B4-BE49-F238E27FC236}">
                <a16:creationId xmlns:a16="http://schemas.microsoft.com/office/drawing/2014/main" id="{03EA59C5-51F1-2E1A-921C-FCEB5F8780DA}"/>
              </a:ext>
            </a:extLst>
          </p:cNvPr>
          <p:cNvSpPr/>
          <p:nvPr userDrawn="1"/>
        </p:nvSpPr>
        <p:spPr>
          <a:xfrm>
            <a:off x="180000" y="180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7" name="Rectangle 6">
            <a:extLst>
              <a:ext uri="{FF2B5EF4-FFF2-40B4-BE49-F238E27FC236}">
                <a16:creationId xmlns:a16="http://schemas.microsoft.com/office/drawing/2014/main" id="{D6931E9E-E200-2AF8-B14F-7D50F27FCC91}"/>
              </a:ext>
            </a:extLst>
          </p:cNvPr>
          <p:cNvSpPr/>
          <p:nvPr userDrawn="1"/>
        </p:nvSpPr>
        <p:spPr>
          <a:xfrm>
            <a:off x="180000" y="648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9" name="Picture 8">
            <a:extLst>
              <a:ext uri="{FF2B5EF4-FFF2-40B4-BE49-F238E27FC236}">
                <a16:creationId xmlns:a16="http://schemas.microsoft.com/office/drawing/2014/main" id="{914549CE-D0BE-4F89-995E-A21DAFC9DA9D}"/>
              </a:ext>
            </a:extLst>
          </p:cNvPr>
          <p:cNvPicPr>
            <a:picLocks noChangeAspect="1"/>
          </p:cNvPicPr>
          <p:nvPr userDrawn="1"/>
        </p:nvPicPr>
        <p:blipFill>
          <a:blip r:embed="rId2"/>
          <a:stretch>
            <a:fillRect/>
          </a:stretch>
        </p:blipFill>
        <p:spPr>
          <a:xfrm>
            <a:off x="300810" y="334800"/>
            <a:ext cx="261980" cy="261980"/>
          </a:xfrm>
          <a:prstGeom prst="rect">
            <a:avLst/>
          </a:prstGeom>
        </p:spPr>
      </p:pic>
    </p:spTree>
    <p:extLst>
      <p:ext uri="{BB962C8B-B14F-4D97-AF65-F5344CB8AC3E}">
        <p14:creationId xmlns:p14="http://schemas.microsoft.com/office/powerpoint/2010/main" val="618273586"/>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guide id="3" pos="272">
          <p15:clr>
            <a:srgbClr val="FBAE40"/>
          </p15:clr>
        </p15:guide>
        <p15:guide id="4" pos="30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396000" y="341589"/>
            <a:ext cx="4536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174148579"/>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guide id="3" pos="272">
          <p15:clr>
            <a:srgbClr val="FBAE40"/>
          </p15:clr>
        </p15:guide>
        <p15:guide id="4" pos="30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91861651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0" r:id="rId3"/>
    <p:sldLayoutId id="2147483702" r:id="rId4"/>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16D53C5-F245-8985-7951-C5F874B4FED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939945523"/>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1678" userDrawn="1">
          <p15:clr>
            <a:srgbClr val="F26B43"/>
          </p15:clr>
        </p15:guide>
        <p15:guide id="3" pos="313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13101016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microsoft.com/office/2018/10/relationships/comments" Target="../comments/modernComment_112_DC646F4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39_2365C876.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38_15AF669F.xml"/><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microsoft.com/office/2018/10/relationships/comments" Target="../comments/modernComment_101_536C849E.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8_7FCE70D0.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18/10/relationships/comments" Target="../comments/modernComment_102_8B034730.xml"/><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0C2D99-9F7D-E142-BD3A-3313EC4FC9C4}"/>
              </a:ext>
            </a:extLst>
          </p:cNvPr>
          <p:cNvSpPr>
            <a:spLocks noGrp="1"/>
          </p:cNvSpPr>
          <p:nvPr>
            <p:ph type="title" idx="4294967295"/>
          </p:nvPr>
        </p:nvSpPr>
        <p:spPr>
          <a:xfrm>
            <a:off x="93945" y="-788364"/>
            <a:ext cx="4594225" cy="630546"/>
          </a:xfrm>
          <a:prstGeom prst="rect">
            <a:avLst/>
          </a:prstGeom>
        </p:spPr>
        <p:txBody>
          <a:bodyPr/>
          <a:lstStyle/>
          <a:p>
            <a:r>
              <a:rPr lang="de-DE" sz="2200">
                <a:latin typeface="Calibri" panose="020F0502020204030204" pitchFamily="34" charset="0"/>
                <a:cs typeface="Calibri" panose="020F0502020204030204" pitchFamily="34" charset="0"/>
              </a:rPr>
              <a:t>IHRE RECHTE UND PFLICHTEN BEI DER AUFNAHME</a:t>
            </a:r>
          </a:p>
        </p:txBody>
      </p:sp>
      <p:pic>
        <p:nvPicPr>
          <p:cNvPr id="16" name="Picture 15" descr="Männliche, weibliche und minderjährige Asylsuchende unterhalten sich in der Einrichtung, in der sie untergebracht sind, mit einer Mitarbeiterin und einem Dolmetscher.">
            <a:extLst>
              <a:ext uri="{FF2B5EF4-FFF2-40B4-BE49-F238E27FC236}">
                <a16:creationId xmlns:a16="http://schemas.microsoft.com/office/drawing/2014/main" id="{DD928385-7696-2583-C22A-7D34132A1B7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rcRect t="11639" b="11639"/>
          <a:stretch/>
        </p:blipFill>
        <p:spPr>
          <a:xfrm>
            <a:off x="187890" y="0"/>
            <a:ext cx="5151229" cy="7564771"/>
          </a:xfrm>
          <a:prstGeom prst="rect">
            <a:avLst/>
          </a:prstGeom>
        </p:spPr>
      </p:pic>
      <p:sp>
        <p:nvSpPr>
          <p:cNvPr id="8" name="Rectangle 7">
            <a:extLst>
              <a:ext uri="{FF2B5EF4-FFF2-40B4-BE49-F238E27FC236}">
                <a16:creationId xmlns:a16="http://schemas.microsoft.com/office/drawing/2014/main" id="{609D9C0B-D57A-AD7D-813F-E4918F1AF149}"/>
              </a:ext>
              <a:ext uri="{C183D7F6-B498-43B3-948B-1728B52AA6E4}">
                <adec:decorative xmlns:adec="http://schemas.microsoft.com/office/drawing/2017/decorative" val="1"/>
              </a:ext>
            </a:extLst>
          </p:cNvPr>
          <p:cNvSpPr/>
          <p:nvPr/>
        </p:nvSpPr>
        <p:spPr>
          <a:xfrm>
            <a:off x="0" y="-10190"/>
            <a:ext cx="187890" cy="7569865"/>
          </a:xfrm>
          <a:prstGeom prst="rect">
            <a:avLst/>
          </a:prstGeom>
          <a:solidFill>
            <a:srgbClr val="242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extBox 1">
            <a:extLst>
              <a:ext uri="{FF2B5EF4-FFF2-40B4-BE49-F238E27FC236}">
                <a16:creationId xmlns:a16="http://schemas.microsoft.com/office/drawing/2014/main" id="{F72F05AC-C63F-9C3D-A522-1DC9695CBBDD}"/>
              </a:ext>
            </a:extLst>
          </p:cNvPr>
          <p:cNvSpPr txBox="1"/>
          <p:nvPr/>
        </p:nvSpPr>
        <p:spPr>
          <a:xfrm>
            <a:off x="447979" y="396050"/>
            <a:ext cx="1981859" cy="230832"/>
          </a:xfrm>
          <a:prstGeom prst="rect">
            <a:avLst/>
          </a:prstGeom>
          <a:noFill/>
        </p:spPr>
        <p:txBody>
          <a:bodyPr wrap="square" rtlCol="0">
            <a:spAutoFit/>
          </a:bodyPr>
          <a:lstStyle/>
          <a:p>
            <a:r>
              <a:rPr lang="de-DE" sz="900" dirty="0">
                <a:latin typeface="Calibri" panose="020F0502020204030204" pitchFamily="34" charset="0"/>
                <a:cs typeface="Calibri" panose="020F0502020204030204" pitchFamily="34" charset="0"/>
              </a:rPr>
              <a:t>Bundesrepublik Deutschland </a:t>
            </a:r>
          </a:p>
        </p:txBody>
      </p:sp>
      <p:pic>
        <p:nvPicPr>
          <p:cNvPr id="12" name="Graphic 11" descr="Logo der Asylagentur der Europäischen Union (EUAA)">
            <a:extLst>
              <a:ext uri="{FF2B5EF4-FFF2-40B4-BE49-F238E27FC236}">
                <a16:creationId xmlns:a16="http://schemas.microsoft.com/office/drawing/2014/main" id="{11A7ED47-9818-3F06-ADD0-BB17BB28C7BD}"/>
              </a:ext>
            </a:extLst>
          </p:cNvPr>
          <p:cNvPicPr/>
          <p:nvPr/>
        </p:nvPicPr>
        <p:blipFill>
          <a:blip r:embed="rId4">
            <a:extLst>
              <a:ext uri="{96DAC541-7B7A-43D3-8B79-37D633B846F1}">
                <asvg:svgBlip xmlns:asvg="http://schemas.microsoft.com/office/drawing/2016/SVG/main" r:embed="rId5"/>
              </a:ext>
            </a:extLst>
          </a:blip>
          <a:srcRect l="13876" t="24684" r="18422" b="28311"/>
          <a:stretch>
            <a:fillRect/>
          </a:stretch>
        </p:blipFill>
        <p:spPr>
          <a:xfrm>
            <a:off x="4059697" y="271281"/>
            <a:ext cx="963852" cy="472998"/>
          </a:xfrm>
          <a:prstGeom prst="rect">
            <a:avLst/>
          </a:prstGeom>
        </p:spPr>
      </p:pic>
      <p:pic>
        <p:nvPicPr>
          <p:cNvPr id="9" name="Picture 8">
            <a:extLst>
              <a:ext uri="{FF2B5EF4-FFF2-40B4-BE49-F238E27FC236}">
                <a16:creationId xmlns:a16="http://schemas.microsoft.com/office/drawing/2014/main" id="{91D935F6-5CEC-9535-93A4-86A12C295DA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86218" y="774184"/>
            <a:ext cx="349116" cy="472997"/>
          </a:xfrm>
          <a:prstGeom prst="rect">
            <a:avLst/>
          </a:prstGeom>
        </p:spPr>
      </p:pic>
      <p:sp>
        <p:nvSpPr>
          <p:cNvPr id="7" name="Title 1">
            <a:extLst>
              <a:ext uri="{FF2B5EF4-FFF2-40B4-BE49-F238E27FC236}">
                <a16:creationId xmlns:a16="http://schemas.microsoft.com/office/drawing/2014/main" id="{16196879-C328-8E5D-8103-87F26CEF1DA5}"/>
              </a:ext>
            </a:extLst>
          </p:cNvPr>
          <p:cNvSpPr txBox="1">
            <a:spLocks/>
          </p:cNvSpPr>
          <p:nvPr/>
        </p:nvSpPr>
        <p:spPr>
          <a:xfrm>
            <a:off x="436695" y="812106"/>
            <a:ext cx="4642150" cy="9889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600"/>
              </a:lnSpc>
            </a:pPr>
            <a:r>
              <a:rPr lang="de-DE" sz="2500" b="1">
                <a:solidFill>
                  <a:srgbClr val="24234C"/>
                </a:solidFill>
                <a:latin typeface="Calibri" panose="020F0502020204030204" pitchFamily="34" charset="0"/>
                <a:ea typeface="Calibri"/>
                <a:cs typeface="Arial" panose="020B0604020202020204" pitchFamily="34" charset="0"/>
              </a:rPr>
              <a:t>IHRE RECHTE UND </a:t>
            </a:r>
            <a:br>
              <a:rPr lang="de-DE" sz="2500" b="1">
                <a:solidFill>
                  <a:srgbClr val="24234C"/>
                </a:solidFill>
                <a:latin typeface="Calibri" panose="020F0502020204030204" pitchFamily="34" charset="0"/>
                <a:ea typeface="Calibri"/>
                <a:cs typeface="Arial" panose="020B0604020202020204" pitchFamily="34" charset="0"/>
              </a:rPr>
            </a:br>
            <a:r>
              <a:rPr lang="de-DE" sz="2500" b="1">
                <a:solidFill>
                  <a:srgbClr val="24234C"/>
                </a:solidFill>
                <a:latin typeface="Calibri" panose="020F0502020204030204" pitchFamily="34" charset="0"/>
                <a:ea typeface="Calibri"/>
                <a:cs typeface="Arial" panose="020B0604020202020204" pitchFamily="34" charset="0"/>
              </a:rPr>
              <a:t>PFLICHTEN BEI DER AUFNAHME</a:t>
            </a:r>
          </a:p>
        </p:txBody>
      </p:sp>
      <p:sp>
        <p:nvSpPr>
          <p:cNvPr id="3" name="TextBox 2">
            <a:extLst>
              <a:ext uri="{FF2B5EF4-FFF2-40B4-BE49-F238E27FC236}">
                <a16:creationId xmlns:a16="http://schemas.microsoft.com/office/drawing/2014/main" id="{939F76A5-4011-36B4-0320-4DAAFC98F1EA}"/>
              </a:ext>
            </a:extLst>
          </p:cNvPr>
          <p:cNvSpPr txBox="1"/>
          <p:nvPr/>
        </p:nvSpPr>
        <p:spPr>
          <a:xfrm>
            <a:off x="436695" y="5836540"/>
            <a:ext cx="4529850" cy="292388"/>
          </a:xfrm>
          <a:prstGeom prst="rect">
            <a:avLst/>
          </a:prstGeom>
          <a:noFill/>
        </p:spPr>
        <p:txBody>
          <a:bodyPr wrap="square">
            <a:spAutoFit/>
          </a:bodyPr>
          <a:lstStyle/>
          <a:p>
            <a:pPr algn="l" rtl="0" fontAlgn="base">
              <a:buNone/>
            </a:pPr>
            <a:r>
              <a:rPr lang="de-DE" sz="1300" b="1" i="0">
                <a:solidFill>
                  <a:srgbClr val="24234C"/>
                </a:solidFill>
                <a:effectLst/>
                <a:latin typeface="Calibri" panose="020F0502020204030204" pitchFamily="34" charset="0"/>
                <a:cs typeface="Calibri" panose="020F0502020204030204" pitchFamily="34" charset="0"/>
              </a:rPr>
              <a:t>Diese Informationen sind wichtig für Sie, wenn … </a:t>
            </a:r>
          </a:p>
        </p:txBody>
      </p:sp>
      <p:sp>
        <p:nvSpPr>
          <p:cNvPr id="10" name="TextBox 9">
            <a:extLst>
              <a:ext uri="{FF2B5EF4-FFF2-40B4-BE49-F238E27FC236}">
                <a16:creationId xmlns:a16="http://schemas.microsoft.com/office/drawing/2014/main" id="{3BCFC0FB-BFD0-5655-9E92-77C5B84CA5BD}"/>
              </a:ext>
            </a:extLst>
          </p:cNvPr>
          <p:cNvSpPr txBox="1"/>
          <p:nvPr/>
        </p:nvSpPr>
        <p:spPr>
          <a:xfrm>
            <a:off x="436695" y="6207513"/>
            <a:ext cx="4925175" cy="1010533"/>
          </a:xfrm>
          <a:prstGeom prst="rect">
            <a:avLst/>
          </a:prstGeom>
          <a:noFill/>
        </p:spPr>
        <p:txBody>
          <a:bodyPr wrap="square">
            <a:spAutoFit/>
          </a:bodyPr>
          <a:lstStyle/>
          <a:p>
            <a:pPr marL="285750" indent="-285750" algn="l" rtl="0" fontAlgn="base">
              <a:spcAft>
                <a:spcPts val="800"/>
              </a:spcAft>
              <a:buSzPct val="200000"/>
              <a:buBlip>
                <a:blip r:embed="rId7"/>
              </a:buBlip>
            </a:pPr>
            <a:r>
              <a:rPr lang="de-DE" sz="1300" b="1" dirty="0">
                <a:solidFill>
                  <a:srgbClr val="24234C"/>
                </a:solidFill>
                <a:latin typeface="Calibri" panose="020F0502020204030204" pitchFamily="34" charset="0"/>
                <a:cs typeface="Calibri" panose="020F0502020204030204" pitchFamily="34" charset="0"/>
              </a:rPr>
              <a:t>Sie volljährig (18 Jahre oder älter) sind, </a:t>
            </a:r>
          </a:p>
          <a:p>
            <a:pPr marL="285750" indent="-285750" fontAlgn="base">
              <a:spcAft>
                <a:spcPts val="800"/>
              </a:spcAft>
              <a:buSzPct val="200000"/>
              <a:buBlip>
                <a:blip r:embed="rId7"/>
              </a:buBlip>
            </a:pPr>
            <a:r>
              <a:rPr lang="de-DE" sz="1300" b="1" dirty="0">
                <a:solidFill>
                  <a:srgbClr val="24234C"/>
                </a:solidFill>
                <a:latin typeface="Calibri" panose="020F0502020204030204" pitchFamily="34" charset="0"/>
                <a:cs typeface="Calibri" panose="020F0502020204030204" pitchFamily="34" charset="0"/>
              </a:rPr>
              <a:t>Sie internationalen Schutz (auch „Asyl“ genannt) in </a:t>
            </a:r>
            <a:br>
              <a:rPr lang="ar-EG" sz="1300" b="1" dirty="0">
                <a:solidFill>
                  <a:srgbClr val="24234C"/>
                </a:solidFill>
                <a:latin typeface="Calibri" panose="020F0502020204030204" pitchFamily="34" charset="0"/>
                <a:cs typeface="Calibri" panose="020F0502020204030204" pitchFamily="34" charset="0"/>
              </a:rPr>
            </a:br>
            <a:r>
              <a:rPr lang="de-DE" sz="1300" b="1" dirty="0">
                <a:solidFill>
                  <a:srgbClr val="24234C"/>
                </a:solidFill>
                <a:latin typeface="Calibri" panose="020F0502020204030204" pitchFamily="34" charset="0"/>
                <a:cs typeface="Calibri" panose="020F0502020204030204" pitchFamily="34" charset="0"/>
              </a:rPr>
              <a:t>Deutschland beantragt haben und jetzt Antragstellende oder Antragstellender sind. </a:t>
            </a:r>
          </a:p>
        </p:txBody>
      </p:sp>
      <p:sp>
        <p:nvSpPr>
          <p:cNvPr id="15" name="Title 5">
            <a:extLst>
              <a:ext uri="{FF2B5EF4-FFF2-40B4-BE49-F238E27FC236}">
                <a16:creationId xmlns:a16="http://schemas.microsoft.com/office/drawing/2014/main" id="{65AD4A1E-4868-015B-BFC6-C065D7188555}"/>
              </a:ext>
            </a:extLst>
          </p:cNvPr>
          <p:cNvSpPr txBox="1">
            <a:spLocks/>
          </p:cNvSpPr>
          <p:nvPr/>
        </p:nvSpPr>
        <p:spPr>
          <a:xfrm>
            <a:off x="4326899" y="7199909"/>
            <a:ext cx="796490" cy="2585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0" fontAlgn="base">
              <a:buNone/>
            </a:pPr>
            <a:r>
              <a:rPr lang="de-DE" sz="1200" i="0">
                <a:solidFill>
                  <a:srgbClr val="24234C"/>
                </a:solidFill>
                <a:effectLst/>
                <a:latin typeface="Calibri" panose="020F0502020204030204" pitchFamily="34" charset="0"/>
                <a:cs typeface="Calibri" panose="020F0502020204030204" pitchFamily="34" charset="0"/>
              </a:rPr>
              <a:t>GERMAN</a:t>
            </a:r>
            <a:endParaRPr lang="de-DE" sz="1200" i="0" dirty="0">
              <a:solidFill>
                <a:srgbClr val="24234C"/>
              </a:solidFill>
              <a:effectLst/>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75517BD1-85FE-8881-452D-1C26CE98A291}"/>
              </a:ext>
              <a:ext uri="{C183D7F6-B498-43B3-948B-1728B52AA6E4}">
                <adec:decorative xmlns:adec="http://schemas.microsoft.com/office/drawing/2017/decorative" val="1"/>
              </a:ext>
            </a:extLst>
          </p:cNvPr>
          <p:cNvCxnSpPr>
            <a:cxnSpLocks/>
          </p:cNvCxnSpPr>
          <p:nvPr/>
        </p:nvCxnSpPr>
        <p:spPr>
          <a:xfrm flipV="1">
            <a:off x="4021487"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6CFFF8-C829-9D26-9652-9CDA95DF4195}"/>
              </a:ext>
              <a:ext uri="{C183D7F6-B498-43B3-948B-1728B52AA6E4}">
                <adec:decorative xmlns:adec="http://schemas.microsoft.com/office/drawing/2017/decorative" val="1"/>
              </a:ext>
            </a:extLst>
          </p:cNvPr>
          <p:cNvCxnSpPr>
            <a:cxnSpLocks/>
          </p:cNvCxnSpPr>
          <p:nvPr/>
        </p:nvCxnSpPr>
        <p:spPr>
          <a:xfrm flipV="1">
            <a:off x="5023549"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2F06809-416F-07A7-CC48-F8F115FB0EB6}"/>
              </a:ext>
              <a:ext uri="{C183D7F6-B498-43B3-948B-1728B52AA6E4}">
                <adec:decorative xmlns:adec="http://schemas.microsoft.com/office/drawing/2017/decorative" val="1"/>
              </a:ext>
            </a:extLst>
          </p:cNvPr>
          <p:cNvCxnSpPr>
            <a:cxnSpLocks/>
          </p:cNvCxnSpPr>
          <p:nvPr/>
        </p:nvCxnSpPr>
        <p:spPr>
          <a:xfrm flipV="1">
            <a:off x="3738912"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8757512-E086-4A84-B495-8780D6936725}"/>
              </a:ext>
              <a:ext uri="{C183D7F6-B498-43B3-948B-1728B52AA6E4}">
                <adec:decorative xmlns:adec="http://schemas.microsoft.com/office/drawing/2017/decorative" val="1"/>
              </a:ext>
            </a:extLst>
          </p:cNvPr>
          <p:cNvCxnSpPr>
            <a:cxnSpLocks/>
          </p:cNvCxnSpPr>
          <p:nvPr/>
        </p:nvCxnSpPr>
        <p:spPr>
          <a:xfrm>
            <a:off x="5355150" y="275033"/>
            <a:ext cx="385774"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9992E2C-DCF0-F20B-937D-AF71F2877A11}"/>
              </a:ext>
              <a:ext uri="{C183D7F6-B498-43B3-948B-1728B52AA6E4}">
                <adec:decorative xmlns:adec="http://schemas.microsoft.com/office/drawing/2017/decorative" val="1"/>
              </a:ext>
            </a:extLst>
          </p:cNvPr>
          <p:cNvCxnSpPr>
            <a:cxnSpLocks/>
          </p:cNvCxnSpPr>
          <p:nvPr/>
        </p:nvCxnSpPr>
        <p:spPr>
          <a:xfrm>
            <a:off x="5355150" y="729058"/>
            <a:ext cx="385774"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49419DFF-EB2F-DFCE-87E4-CFE966413A2D}"/>
              </a:ext>
              <a:ext uri="{C183D7F6-B498-43B3-948B-1728B52AA6E4}">
                <adec:decorative xmlns:adec="http://schemas.microsoft.com/office/drawing/2017/decorative" val="1"/>
              </a:ext>
            </a:extLst>
          </p:cNvPr>
          <p:cNvSpPr/>
          <p:nvPr/>
        </p:nvSpPr>
        <p:spPr>
          <a:xfrm>
            <a:off x="3730896" y="-172371"/>
            <a:ext cx="290591" cy="8756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58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A6B4-6E87-0AE4-44E2-76BD18C41D87}"/>
              </a:ext>
            </a:extLst>
          </p:cNvPr>
          <p:cNvSpPr>
            <a:spLocks noGrp="1"/>
          </p:cNvSpPr>
          <p:nvPr>
            <p:ph type="ctrTitle"/>
          </p:nvPr>
        </p:nvSpPr>
        <p:spPr>
          <a:xfrm>
            <a:off x="648000" y="342000"/>
            <a:ext cx="4284000" cy="266602"/>
          </a:xfrm>
        </p:spPr>
        <p:txBody>
          <a:bodyPr/>
          <a:lstStyle/>
          <a:p>
            <a:r>
              <a:rPr lang="de-DE"/>
              <a:t>RECHT AUF BILDUNG FÜR KINDER </a:t>
            </a:r>
          </a:p>
        </p:txBody>
      </p:sp>
      <p:sp>
        <p:nvSpPr>
          <p:cNvPr id="7" name="TextBox 6">
            <a:extLst>
              <a:ext uri="{FF2B5EF4-FFF2-40B4-BE49-F238E27FC236}">
                <a16:creationId xmlns:a16="http://schemas.microsoft.com/office/drawing/2014/main" id="{0B9EBF08-B714-168D-D45E-9BD620CFA5A8}"/>
              </a:ext>
            </a:extLst>
          </p:cNvPr>
          <p:cNvSpPr txBox="1"/>
          <p:nvPr/>
        </p:nvSpPr>
        <p:spPr>
          <a:xfrm>
            <a:off x="396000" y="720000"/>
            <a:ext cx="4536000" cy="435816"/>
          </a:xfrm>
          <a:prstGeom prst="rect">
            <a:avLst/>
          </a:prstGeom>
          <a:noFill/>
        </p:spPr>
        <p:txBody>
          <a:bodyPr wrap="square" lIns="36000" tIns="36000" rIns="36000" bIns="36000">
            <a:spAutoFit/>
          </a:bodyPr>
          <a:lstStyle/>
          <a:p>
            <a:pPr>
              <a:lnSpc>
                <a:spcPct val="110000"/>
              </a:lnSpc>
              <a:spcAft>
                <a:spcPts val="400"/>
              </a:spcAft>
            </a:pPr>
            <a:r>
              <a:rPr lang="de-DE" sz="1100" dirty="0"/>
              <a:t>Alle Kinder (Jungen und Mädchen) unter 18 Jahren haben das Recht auf Bildung. </a:t>
            </a:r>
          </a:p>
        </p:txBody>
      </p:sp>
      <p:sp>
        <p:nvSpPr>
          <p:cNvPr id="9" name="TextBox 8">
            <a:extLst>
              <a:ext uri="{FF2B5EF4-FFF2-40B4-BE49-F238E27FC236}">
                <a16:creationId xmlns:a16="http://schemas.microsoft.com/office/drawing/2014/main" id="{2697EA17-7B8B-0617-6513-B28CA20C2ABD}"/>
              </a:ext>
            </a:extLst>
          </p:cNvPr>
          <p:cNvSpPr txBox="1"/>
          <p:nvPr/>
        </p:nvSpPr>
        <p:spPr>
          <a:xfrm>
            <a:off x="396000" y="1118890"/>
            <a:ext cx="4536000" cy="249611"/>
          </a:xfrm>
          <a:prstGeom prst="rect">
            <a:avLst/>
          </a:prstGeom>
          <a:noFill/>
        </p:spPr>
        <p:txBody>
          <a:bodyPr wrap="square" lIns="36000" tIns="36000" rIns="36000" bIns="36000">
            <a:spAutoFit/>
          </a:bodyPr>
          <a:lstStyle/>
          <a:p>
            <a:pPr>
              <a:lnSpc>
                <a:spcPct val="110000"/>
              </a:lnSpc>
              <a:spcAft>
                <a:spcPts val="400"/>
              </a:spcAft>
            </a:pPr>
            <a:r>
              <a:rPr lang="de-DE" sz="1100" dirty="0"/>
              <a:t>Sie werden unter anderem durch Sprachkurse unterstützt.</a:t>
            </a:r>
          </a:p>
        </p:txBody>
      </p:sp>
      <p:pic>
        <p:nvPicPr>
          <p:cNvPr id="8" name="Picture 7" descr="Ein Mädchen im vorderen Teil eines Klassenzimmers spricht mit seinem Lehrer, der auf die Tafel zeigt. Andere Mitschüler und Mitschülerinnen sind anwesend und sitzen an ihren Schreibtischen.">
            <a:extLst>
              <a:ext uri="{FF2B5EF4-FFF2-40B4-BE49-F238E27FC236}">
                <a16:creationId xmlns:a16="http://schemas.microsoft.com/office/drawing/2014/main" id="{7692F04B-E788-CC5F-A3D6-1CE7DF47175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96000" y="2017057"/>
            <a:ext cx="4535999" cy="3525559"/>
          </a:xfrm>
          <a:prstGeom prst="rect">
            <a:avLst/>
          </a:prstGeom>
        </p:spPr>
      </p:pic>
      <p:sp>
        <p:nvSpPr>
          <p:cNvPr id="3" name="Slide Number Placeholder 5">
            <a:extLst>
              <a:ext uri="{FF2B5EF4-FFF2-40B4-BE49-F238E27FC236}">
                <a16:creationId xmlns:a16="http://schemas.microsoft.com/office/drawing/2014/main" id="{3CA5243C-E5AE-8528-13DC-1FAE13298C60}"/>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10</a:t>
            </a:fld>
            <a:endParaRPr lang="en-LU">
              <a:solidFill>
                <a:schemeClr val="tx1"/>
              </a:solidFill>
            </a:endParaRPr>
          </a:p>
        </p:txBody>
      </p:sp>
      <p:sp>
        <p:nvSpPr>
          <p:cNvPr id="10" name="Subtitle 2">
            <a:extLst>
              <a:ext uri="{FF2B5EF4-FFF2-40B4-BE49-F238E27FC236}">
                <a16:creationId xmlns:a16="http://schemas.microsoft.com/office/drawing/2014/main" id="{BD7B2383-B0D3-EB9D-8053-74DBF1A962EE}"/>
              </a:ext>
            </a:extLst>
          </p:cNvPr>
          <p:cNvSpPr txBox="1">
            <a:spLocks/>
          </p:cNvSpPr>
          <p:nvPr/>
        </p:nvSpPr>
        <p:spPr>
          <a:xfrm>
            <a:off x="395825" y="5755172"/>
            <a:ext cx="4536000" cy="436000"/>
          </a:xfrm>
          <a:prstGeom prst="rect">
            <a:avLst/>
          </a:prstGeom>
        </p:spPr>
        <p:txBody>
          <a:bodyPr lIns="36000" tIns="36000" rIns="36000" bIns="3600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spcBef>
                <a:spcPts val="0"/>
              </a:spcBef>
              <a:spcAft>
                <a:spcPts val="400"/>
              </a:spcAft>
            </a:pPr>
            <a:r>
              <a:rPr lang="de-DE" sz="1100" dirty="0"/>
              <a:t>In Deutschland müssen alle Kinder im Alter zwischen 6 und 18 Jahren zur Schule gehen. </a:t>
            </a:r>
          </a:p>
        </p:txBody>
      </p:sp>
      <p:sp>
        <p:nvSpPr>
          <p:cNvPr id="11" name="Subtitle 2">
            <a:extLst>
              <a:ext uri="{FF2B5EF4-FFF2-40B4-BE49-F238E27FC236}">
                <a16:creationId xmlns:a16="http://schemas.microsoft.com/office/drawing/2014/main" id="{D1EB15BE-468E-78F9-88E0-2027D48816E5}"/>
              </a:ext>
            </a:extLst>
          </p:cNvPr>
          <p:cNvSpPr txBox="1">
            <a:spLocks/>
          </p:cNvSpPr>
          <p:nvPr/>
        </p:nvSpPr>
        <p:spPr>
          <a:xfrm>
            <a:off x="395825" y="6237825"/>
            <a:ext cx="4536000" cy="405919"/>
          </a:xfrm>
          <a:prstGeom prst="rect">
            <a:avLst/>
          </a:prstGeom>
        </p:spPr>
        <p:txBody>
          <a:bodyPr lIns="36000" tIns="36000" rIns="36000" bIns="3600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spcBef>
                <a:spcPts val="0"/>
              </a:spcBef>
              <a:spcAft>
                <a:spcPts val="400"/>
              </a:spcAft>
            </a:pPr>
            <a:r>
              <a:rPr lang="de-DE" sz="1100" b="1" dirty="0"/>
              <a:t>Eltern haben die Pflicht, ihre Kinder zur Schule zu schicken.</a:t>
            </a:r>
          </a:p>
        </p:txBody>
      </p:sp>
    </p:spTree>
    <p:extLst>
      <p:ext uri="{BB962C8B-B14F-4D97-AF65-F5344CB8AC3E}">
        <p14:creationId xmlns:p14="http://schemas.microsoft.com/office/powerpoint/2010/main" val="118775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1192-877D-1092-7E25-69D1D3514E84}"/>
              </a:ext>
            </a:extLst>
          </p:cNvPr>
          <p:cNvSpPr>
            <a:spLocks noGrp="1"/>
          </p:cNvSpPr>
          <p:nvPr>
            <p:ph type="ctrTitle"/>
          </p:nvPr>
        </p:nvSpPr>
        <p:spPr>
          <a:xfrm>
            <a:off x="648000" y="342000"/>
            <a:ext cx="4284000" cy="266602"/>
          </a:xfrm>
        </p:spPr>
        <p:txBody>
          <a:bodyPr/>
          <a:lstStyle/>
          <a:p>
            <a:r>
              <a:rPr lang="de-DE"/>
              <a:t>RECHT AUF ARBEIT</a:t>
            </a:r>
          </a:p>
        </p:txBody>
      </p:sp>
      <p:sp>
        <p:nvSpPr>
          <p:cNvPr id="3" name="Subtitle 2">
            <a:extLst>
              <a:ext uri="{FF2B5EF4-FFF2-40B4-BE49-F238E27FC236}">
                <a16:creationId xmlns:a16="http://schemas.microsoft.com/office/drawing/2014/main" id="{D5F41600-C516-3B74-9532-7611A8139447}"/>
              </a:ext>
            </a:extLst>
          </p:cNvPr>
          <p:cNvSpPr>
            <a:spLocks noGrp="1"/>
          </p:cNvSpPr>
          <p:nvPr>
            <p:ph type="subTitle" idx="1"/>
          </p:nvPr>
        </p:nvSpPr>
        <p:spPr>
          <a:xfrm>
            <a:off x="362880" y="720000"/>
            <a:ext cx="4536000" cy="1014008"/>
          </a:xfrm>
        </p:spPr>
        <p:txBody>
          <a:bodyPr/>
          <a:lstStyle/>
          <a:p>
            <a:pPr>
              <a:spcAft>
                <a:spcPts val="400"/>
              </a:spcAft>
            </a:pPr>
            <a:r>
              <a:rPr lang="de-DE" dirty="0"/>
              <a:t>Je nach Ihrer Situation haben Sie vielleicht das Recht, drei Monate, nachdem Ihr Antrag auf internationalen Schutz in Deutschland registriert wurde, zu arbeiten. </a:t>
            </a:r>
          </a:p>
          <a:p>
            <a:pPr>
              <a:spcAft>
                <a:spcPts val="400"/>
              </a:spcAft>
            </a:pPr>
            <a:r>
              <a:rPr lang="de-DE" dirty="0"/>
              <a:t>Die Mitarbeitenden informieren Sie über die Vorschriften, die in Deutschland gelten. </a:t>
            </a:r>
          </a:p>
          <a:p>
            <a:pPr>
              <a:spcAft>
                <a:spcPts val="400"/>
              </a:spcAft>
            </a:pPr>
            <a:endParaRPr lang="en-LU" dirty="0"/>
          </a:p>
        </p:txBody>
      </p:sp>
      <p:pic>
        <p:nvPicPr>
          <p:cNvPr id="27" name="Picture 26" descr="Ein Mann als Lagerarbeiter.">
            <a:extLst>
              <a:ext uri="{FF2B5EF4-FFF2-40B4-BE49-F238E27FC236}">
                <a16:creationId xmlns:a16="http://schemas.microsoft.com/office/drawing/2014/main" id="{2287133E-6203-7646-8D10-316D42A1E4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000" y="1939379"/>
            <a:ext cx="1204614" cy="1204614"/>
          </a:xfrm>
          <a:prstGeom prst="rect">
            <a:avLst/>
          </a:prstGeom>
        </p:spPr>
      </p:pic>
      <p:pic>
        <p:nvPicPr>
          <p:cNvPr id="23" name="Picture 22" descr="Eine Frau als Callcenter-Mitarbeiterin.">
            <a:extLst>
              <a:ext uri="{FF2B5EF4-FFF2-40B4-BE49-F238E27FC236}">
                <a16:creationId xmlns:a16="http://schemas.microsoft.com/office/drawing/2014/main" id="{A2243C1F-5E02-96AB-4E1C-DBF193B6FFB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89368" y="1955421"/>
            <a:ext cx="1205288" cy="1205288"/>
          </a:xfrm>
          <a:prstGeom prst="rect">
            <a:avLst/>
          </a:prstGeom>
        </p:spPr>
      </p:pic>
      <p:pic>
        <p:nvPicPr>
          <p:cNvPr id="19" name="Picture 18" descr="Eine Frau bei der Arbeit an einer Nähmaschine.">
            <a:extLst>
              <a:ext uri="{FF2B5EF4-FFF2-40B4-BE49-F238E27FC236}">
                <a16:creationId xmlns:a16="http://schemas.microsoft.com/office/drawing/2014/main" id="{9E88B53C-56E1-2462-1CDC-49CEB638B2D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31409" y="1940288"/>
            <a:ext cx="1205288" cy="1205288"/>
          </a:xfrm>
          <a:prstGeom prst="rect">
            <a:avLst/>
          </a:prstGeom>
        </p:spPr>
      </p:pic>
      <p:pic>
        <p:nvPicPr>
          <p:cNvPr id="21" name="Picture 20" descr="Ein Mann als Anstreicher.">
            <a:extLst>
              <a:ext uri="{FF2B5EF4-FFF2-40B4-BE49-F238E27FC236}">
                <a16:creationId xmlns:a16="http://schemas.microsoft.com/office/drawing/2014/main" id="{4D8DA0C2-1750-B77B-3AD3-AE8DA28185D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318684" y="2837931"/>
            <a:ext cx="1204614" cy="1204614"/>
          </a:xfrm>
          <a:prstGeom prst="rect">
            <a:avLst/>
          </a:prstGeom>
        </p:spPr>
      </p:pic>
      <p:pic>
        <p:nvPicPr>
          <p:cNvPr id="25" name="Picture 24" descr="Ein Mann als Kellner in einem Café.">
            <a:extLst>
              <a:ext uri="{FF2B5EF4-FFF2-40B4-BE49-F238E27FC236}">
                <a16:creationId xmlns:a16="http://schemas.microsoft.com/office/drawing/2014/main" id="{DBDC8D8D-7826-8379-43E0-2B9A99926E4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60051" y="2846628"/>
            <a:ext cx="1205288" cy="1205288"/>
          </a:xfrm>
          <a:prstGeom prst="rect">
            <a:avLst/>
          </a:prstGeom>
        </p:spPr>
      </p:pic>
      <p:sp>
        <p:nvSpPr>
          <p:cNvPr id="28" name="Subtitle 2">
            <a:extLst>
              <a:ext uri="{FF2B5EF4-FFF2-40B4-BE49-F238E27FC236}">
                <a16:creationId xmlns:a16="http://schemas.microsoft.com/office/drawing/2014/main" id="{54E778D9-41D7-6E4E-D82A-2EEBB3C4F7EE}"/>
              </a:ext>
            </a:extLst>
          </p:cNvPr>
          <p:cNvSpPr txBox="1">
            <a:spLocks/>
          </p:cNvSpPr>
          <p:nvPr/>
        </p:nvSpPr>
        <p:spPr>
          <a:xfrm>
            <a:off x="396000" y="4124973"/>
            <a:ext cx="4536000" cy="53679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Es gibt einige Ausnahmen, z. B. dürfen Sie nicht arbeiten, wenn Sie nicht mit den Behörden zusammenarbeiten.</a:t>
            </a:r>
          </a:p>
        </p:txBody>
      </p:sp>
      <p:sp>
        <p:nvSpPr>
          <p:cNvPr id="30" name="Subtitle 2">
            <a:extLst>
              <a:ext uri="{FF2B5EF4-FFF2-40B4-BE49-F238E27FC236}">
                <a16:creationId xmlns:a16="http://schemas.microsoft.com/office/drawing/2014/main" id="{CCD07B00-6410-E629-9739-6B24B582F623}"/>
              </a:ext>
            </a:extLst>
          </p:cNvPr>
          <p:cNvSpPr txBox="1">
            <a:spLocks/>
          </p:cNvSpPr>
          <p:nvPr/>
        </p:nvSpPr>
        <p:spPr>
          <a:xfrm>
            <a:off x="1830404" y="5838451"/>
            <a:ext cx="3068476" cy="100122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Jungen und Mädchen unter 18 Jahren dürfen nicht arbeiten. </a:t>
            </a:r>
          </a:p>
        </p:txBody>
      </p:sp>
      <p:pic>
        <p:nvPicPr>
          <p:cNvPr id="31" name="Picture 30" descr="Ein roter durchgestrichener Kreis; dahinter ist ein trauriger Junge zu sehen, der schwere Ziegelsteine trägt.">
            <a:extLst>
              <a:ext uri="{FF2B5EF4-FFF2-40B4-BE49-F238E27FC236}">
                <a16:creationId xmlns:a16="http://schemas.microsoft.com/office/drawing/2014/main" id="{E223A08A-73DE-64D7-D35D-08B801FCF852}"/>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499504" y="5838451"/>
            <a:ext cx="1205288" cy="1205288"/>
          </a:xfrm>
          <a:prstGeom prst="rect">
            <a:avLst/>
          </a:prstGeom>
        </p:spPr>
      </p:pic>
      <p:sp>
        <p:nvSpPr>
          <p:cNvPr id="5" name="Slide Number Placeholder 5">
            <a:extLst>
              <a:ext uri="{FF2B5EF4-FFF2-40B4-BE49-F238E27FC236}">
                <a16:creationId xmlns:a16="http://schemas.microsoft.com/office/drawing/2014/main" id="{0CD8BAA6-17B6-1626-6B6A-5AEFC5EE3389}"/>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11</a:t>
            </a:fld>
            <a:endParaRPr lang="en-LU">
              <a:solidFill>
                <a:schemeClr val="tx1"/>
              </a:solidFill>
            </a:endParaRPr>
          </a:p>
        </p:txBody>
      </p:sp>
      <p:sp>
        <p:nvSpPr>
          <p:cNvPr id="15" name="Subtitle 2">
            <a:extLst>
              <a:ext uri="{FF2B5EF4-FFF2-40B4-BE49-F238E27FC236}">
                <a16:creationId xmlns:a16="http://schemas.microsoft.com/office/drawing/2014/main" id="{68908FE7-3CFD-FCB7-A784-34DBFB1996E4}"/>
              </a:ext>
            </a:extLst>
          </p:cNvPr>
          <p:cNvSpPr txBox="1">
            <a:spLocks/>
          </p:cNvSpPr>
          <p:nvPr/>
        </p:nvSpPr>
        <p:spPr>
          <a:xfrm>
            <a:off x="396000" y="4744191"/>
            <a:ext cx="4536000" cy="447912"/>
          </a:xfrm>
          <a:prstGeom prst="rect">
            <a:avLst/>
          </a:prstGeom>
        </p:spPr>
        <p:txBody>
          <a:bodyPr lIns="36000" tIns="36000" rIns="36000" bIns="3600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de-DE" sz="1100" dirty="0">
                <a:latin typeface="Calibri" panose="020F0502020204030204" pitchFamily="34" charset="0"/>
                <a:cs typeface="Calibri" panose="020F0502020204030204" pitchFamily="34" charset="0"/>
              </a:rPr>
              <a:t>Wenn Sie arbeiten und in einer Aufnahmeeinrichtung untergebracht sind oder eine Geldleistung für die Unterbringung in einer privaten Unterkunft erhalten, müssen Sie vielleicht einen Teil der Kosten dafür selbst tragen. </a:t>
            </a:r>
          </a:p>
        </p:txBody>
      </p:sp>
    </p:spTree>
    <p:extLst>
      <p:ext uri="{BB962C8B-B14F-4D97-AF65-F5344CB8AC3E}">
        <p14:creationId xmlns:p14="http://schemas.microsoft.com/office/powerpoint/2010/main" val="3697569609"/>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4A84-1178-9B39-D0F6-2A550AC8391E}"/>
              </a:ext>
            </a:extLst>
          </p:cNvPr>
          <p:cNvSpPr>
            <a:spLocks noGrp="1"/>
          </p:cNvSpPr>
          <p:nvPr>
            <p:ph type="ctrTitle"/>
          </p:nvPr>
        </p:nvSpPr>
        <p:spPr>
          <a:xfrm>
            <a:off x="648000" y="342000"/>
            <a:ext cx="4284000" cy="266602"/>
          </a:xfrm>
        </p:spPr>
        <p:txBody>
          <a:bodyPr/>
          <a:lstStyle/>
          <a:p>
            <a:r>
              <a:rPr lang="de-DE"/>
              <a:t>SPRACHKURSE UND BERUFSAUSBILDUNG</a:t>
            </a:r>
          </a:p>
        </p:txBody>
      </p:sp>
      <p:sp>
        <p:nvSpPr>
          <p:cNvPr id="3" name="Subtitle 2">
            <a:extLst>
              <a:ext uri="{FF2B5EF4-FFF2-40B4-BE49-F238E27FC236}">
                <a16:creationId xmlns:a16="http://schemas.microsoft.com/office/drawing/2014/main" id="{03A00A33-5660-F7A0-B35A-B224E93E7204}"/>
              </a:ext>
            </a:extLst>
          </p:cNvPr>
          <p:cNvSpPr>
            <a:spLocks noGrp="1"/>
          </p:cNvSpPr>
          <p:nvPr>
            <p:ph type="subTitle" idx="1"/>
          </p:nvPr>
        </p:nvSpPr>
        <p:spPr>
          <a:xfrm>
            <a:off x="396000" y="720001"/>
            <a:ext cx="4536000" cy="1895878"/>
          </a:xfrm>
        </p:spPr>
        <p:txBody>
          <a:bodyPr/>
          <a:lstStyle/>
          <a:p>
            <a:pPr>
              <a:spcAft>
                <a:spcPts val="200"/>
              </a:spcAft>
            </a:pPr>
            <a:r>
              <a:rPr lang="de-DE" dirty="0"/>
              <a:t>Je nach Ihrer Situation können die Behörden Sie auffordern, an folgenden Kursen teilzunehmen: </a:t>
            </a:r>
          </a:p>
          <a:p>
            <a:pPr marL="171450" indent="-171450">
              <a:spcAft>
                <a:spcPts val="200"/>
              </a:spcAft>
              <a:buFont typeface="Arial" panose="020B0604020202020204" pitchFamily="34" charset="0"/>
              <a:buChar char="•"/>
            </a:pPr>
            <a:r>
              <a:rPr lang="de-DE" dirty="0"/>
              <a:t>Sprachkurse </a:t>
            </a:r>
          </a:p>
          <a:p>
            <a:pPr marL="171450" indent="-171450">
              <a:spcAft>
                <a:spcPts val="200"/>
              </a:spcAft>
              <a:buFont typeface="Arial" panose="020B0604020202020204" pitchFamily="34" charset="0"/>
              <a:buChar char="•"/>
            </a:pPr>
            <a:r>
              <a:rPr lang="de-DE" dirty="0"/>
              <a:t>landeskundliche Kurse über die Gesellschaft, in der Sie leben (Gesetze, Regeln und Kultur) </a:t>
            </a:r>
          </a:p>
          <a:p>
            <a:pPr marL="171450" indent="-171450">
              <a:spcAft>
                <a:spcPts val="200"/>
              </a:spcAft>
              <a:buFont typeface="Arial" panose="020B0604020202020204" pitchFamily="34" charset="0"/>
              <a:buChar char="•"/>
            </a:pPr>
            <a:r>
              <a:rPr lang="de-DE" dirty="0"/>
              <a:t>Kurse zum Erlernen neuer Fähigkeiten (Berufsausbildung)</a:t>
            </a:r>
          </a:p>
          <a:p>
            <a:pPr>
              <a:spcBef>
                <a:spcPts val="400"/>
              </a:spcBef>
              <a:spcAft>
                <a:spcPts val="200"/>
              </a:spcAft>
            </a:pPr>
            <a:r>
              <a:rPr lang="de-DE" dirty="0"/>
              <a:t>Sie können folgende Kurse besuchen: </a:t>
            </a:r>
          </a:p>
          <a:p>
            <a:pPr marL="171450" indent="-171450">
              <a:spcAft>
                <a:spcPts val="200"/>
              </a:spcAft>
              <a:buFont typeface="Arial" panose="020B0604020202020204" pitchFamily="34" charset="0"/>
              <a:buChar char="•"/>
            </a:pPr>
            <a:r>
              <a:rPr lang="de-DE" dirty="0"/>
              <a:t>Sprachkurse </a:t>
            </a:r>
          </a:p>
          <a:p>
            <a:pPr marL="171450" indent="-171450">
              <a:spcAft>
                <a:spcPts val="200"/>
              </a:spcAft>
              <a:buFont typeface="Arial" panose="020B0604020202020204" pitchFamily="34" charset="0"/>
              <a:buChar char="•"/>
            </a:pPr>
            <a:r>
              <a:rPr lang="de-DE" dirty="0"/>
              <a:t>landeskundliche Kurse über die Gesellschaft, in der Sie leben (Gesetze, Regeln und Kultur) </a:t>
            </a:r>
          </a:p>
          <a:p>
            <a:pPr marL="171450" indent="-171450">
              <a:spcAft>
                <a:spcPts val="200"/>
              </a:spcAft>
              <a:buFont typeface="Arial" panose="020B0604020202020204" pitchFamily="34" charset="0"/>
              <a:buChar char="•"/>
            </a:pPr>
            <a:r>
              <a:rPr lang="de-DE" dirty="0"/>
              <a:t>Kurse zum Erlernen neuer Fähigkeiten (Berufsausbildung)</a:t>
            </a:r>
          </a:p>
        </p:txBody>
      </p:sp>
      <p:pic>
        <p:nvPicPr>
          <p:cNvPr id="9" name="Picture 8" descr="Ein Lehrer steht vor einer Tafel und unterrichtet.">
            <a:extLst>
              <a:ext uri="{FF2B5EF4-FFF2-40B4-BE49-F238E27FC236}">
                <a16:creationId xmlns:a16="http://schemas.microsoft.com/office/drawing/2014/main" id="{22CA745E-43BB-BCCE-48FF-DCAB980B4FE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619885" y="3206610"/>
            <a:ext cx="1905000" cy="1905000"/>
          </a:xfrm>
          <a:prstGeom prst="rect">
            <a:avLst/>
          </a:prstGeom>
        </p:spPr>
      </p:pic>
      <p:sp>
        <p:nvSpPr>
          <p:cNvPr id="5" name="Subtitle 2">
            <a:extLst>
              <a:ext uri="{FF2B5EF4-FFF2-40B4-BE49-F238E27FC236}">
                <a16:creationId xmlns:a16="http://schemas.microsoft.com/office/drawing/2014/main" id="{D51826B1-5B38-27A7-013B-F9A9F39CB78F}"/>
              </a:ext>
            </a:extLst>
          </p:cNvPr>
          <p:cNvSpPr txBox="1">
            <a:spLocks/>
          </p:cNvSpPr>
          <p:nvPr/>
        </p:nvSpPr>
        <p:spPr>
          <a:xfrm>
            <a:off x="396000" y="5557299"/>
            <a:ext cx="4536000" cy="118143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Die Mitarbeitenden informieren Sie über diese Kurse und sagen Ihnen, ab wann Sie teilnehmen dürfen.</a:t>
            </a:r>
          </a:p>
        </p:txBody>
      </p:sp>
      <p:sp>
        <p:nvSpPr>
          <p:cNvPr id="6" name="Slide Number Placeholder 5">
            <a:extLst>
              <a:ext uri="{FF2B5EF4-FFF2-40B4-BE49-F238E27FC236}">
                <a16:creationId xmlns:a16="http://schemas.microsoft.com/office/drawing/2014/main" id="{06F56366-3382-4C69-CEFD-9BD812A8CF7F}"/>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12</a:t>
            </a:fld>
            <a:endParaRPr lang="en-LU">
              <a:solidFill>
                <a:schemeClr val="tx1"/>
              </a:solidFill>
            </a:endParaRPr>
          </a:p>
        </p:txBody>
      </p:sp>
    </p:spTree>
    <p:extLst>
      <p:ext uri="{BB962C8B-B14F-4D97-AF65-F5344CB8AC3E}">
        <p14:creationId xmlns:p14="http://schemas.microsoft.com/office/powerpoint/2010/main" val="218303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A4F9-0251-6BDE-1EDB-4F1250CCB95F}"/>
              </a:ext>
            </a:extLst>
          </p:cNvPr>
          <p:cNvSpPr>
            <a:spLocks noGrp="1"/>
          </p:cNvSpPr>
          <p:nvPr>
            <p:ph type="ctrTitle"/>
          </p:nvPr>
        </p:nvSpPr>
        <p:spPr>
          <a:xfrm>
            <a:off x="648000" y="324000"/>
            <a:ext cx="4284000" cy="460502"/>
          </a:xfrm>
        </p:spPr>
        <p:txBody>
          <a:bodyPr/>
          <a:lstStyle/>
          <a:p>
            <a:r>
              <a:rPr lang="de-DE" dirty="0"/>
              <a:t>DOKUMENT, AUS DEM HERVORGEHT, DASS SIE INTERNATIONALEN SCHUTZ BEANTRAGT HABEN</a:t>
            </a:r>
          </a:p>
        </p:txBody>
      </p:sp>
      <p:sp>
        <p:nvSpPr>
          <p:cNvPr id="3" name="Subtitle 2">
            <a:extLst>
              <a:ext uri="{FF2B5EF4-FFF2-40B4-BE49-F238E27FC236}">
                <a16:creationId xmlns:a16="http://schemas.microsoft.com/office/drawing/2014/main" id="{3887C63B-9CE5-43BB-E288-0FBE9C87F399}"/>
              </a:ext>
            </a:extLst>
          </p:cNvPr>
          <p:cNvSpPr>
            <a:spLocks noGrp="1"/>
          </p:cNvSpPr>
          <p:nvPr>
            <p:ph type="subTitle" idx="1"/>
          </p:nvPr>
        </p:nvSpPr>
        <p:spPr>
          <a:xfrm>
            <a:off x="1800225" y="900000"/>
            <a:ext cx="3131426" cy="1274423"/>
          </a:xfrm>
        </p:spPr>
        <p:txBody>
          <a:bodyPr/>
          <a:lstStyle/>
          <a:p>
            <a:pPr>
              <a:lnSpc>
                <a:spcPct val="100000"/>
              </a:lnSpc>
              <a:spcAft>
                <a:spcPts val="400"/>
              </a:spcAft>
            </a:pPr>
            <a:r>
              <a:rPr lang="de-DE" sz="1050" dirty="0"/>
              <a:t>Sie bekommen ein offizielles Dokument, der „Ankunftsnachweis“ heißt und aus dem hervorgeht, dass Sie internationalen Schutz beantragt haben. Dieses Dokument enthält Ihren Namen und Ihre personenbezogenen Daten. Sie müssen es jederzeit bei sich tragen. </a:t>
            </a:r>
          </a:p>
          <a:p>
            <a:pPr>
              <a:lnSpc>
                <a:spcPct val="100000"/>
              </a:lnSpc>
              <a:spcAft>
                <a:spcPts val="400"/>
              </a:spcAft>
            </a:pPr>
            <a:r>
              <a:rPr lang="de-DE" sz="1050" dirty="0"/>
              <a:t>Dieses Dokument ist kein Reisedokument. </a:t>
            </a:r>
          </a:p>
        </p:txBody>
      </p:sp>
      <p:pic>
        <p:nvPicPr>
          <p:cNvPr id="10" name="Picture 9" descr="Einem Asylsuchenden wird das offizielle Dokument ausgehändigt. Das Dokument enthält einen Text und ein Foto des Asylsuchenden.">
            <a:extLst>
              <a:ext uri="{FF2B5EF4-FFF2-40B4-BE49-F238E27FC236}">
                <a16:creationId xmlns:a16="http://schemas.microsoft.com/office/drawing/2014/main" id="{650DC106-4523-1EFD-8996-9C2EA8BBE1C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96000" y="990640"/>
            <a:ext cx="1093692" cy="1093692"/>
          </a:xfrm>
          <a:prstGeom prst="rect">
            <a:avLst/>
          </a:prstGeom>
        </p:spPr>
      </p:pic>
      <p:sp>
        <p:nvSpPr>
          <p:cNvPr id="5" name="Subtitle 2">
            <a:extLst>
              <a:ext uri="{FF2B5EF4-FFF2-40B4-BE49-F238E27FC236}">
                <a16:creationId xmlns:a16="http://schemas.microsoft.com/office/drawing/2014/main" id="{E73E67B4-4523-E0C1-3534-DEC7CA90DCF5}"/>
              </a:ext>
            </a:extLst>
          </p:cNvPr>
          <p:cNvSpPr txBox="1">
            <a:spLocks/>
          </p:cNvSpPr>
          <p:nvPr/>
        </p:nvSpPr>
        <p:spPr>
          <a:xfrm>
            <a:off x="396000" y="2218384"/>
            <a:ext cx="4535650" cy="46050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endParaRPr lang="de-DE" sz="1050" dirty="0">
              <a:solidFill>
                <a:schemeClr val="bg1"/>
              </a:solidFill>
              <a:highlight>
                <a:srgbClr val="808080"/>
              </a:highlight>
            </a:endParaRPr>
          </a:p>
        </p:txBody>
      </p:sp>
      <p:sp>
        <p:nvSpPr>
          <p:cNvPr id="7" name="Rectangle 6">
            <a:extLst>
              <a:ext uri="{FF2B5EF4-FFF2-40B4-BE49-F238E27FC236}">
                <a16:creationId xmlns:a16="http://schemas.microsoft.com/office/drawing/2014/main" id="{A65D0C07-5738-906C-3BBB-5330AC552CC8}"/>
              </a:ext>
              <a:ext uri="{C183D7F6-B498-43B3-948B-1728B52AA6E4}">
                <adec:decorative xmlns:adec="http://schemas.microsoft.com/office/drawing/2017/decorative" val="1"/>
              </a:ext>
            </a:extLst>
          </p:cNvPr>
          <p:cNvSpPr/>
          <p:nvPr/>
        </p:nvSpPr>
        <p:spPr>
          <a:xfrm>
            <a:off x="216000" y="2918697"/>
            <a:ext cx="4896000" cy="52859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6" name="Subtitle 2">
            <a:extLst>
              <a:ext uri="{FF2B5EF4-FFF2-40B4-BE49-F238E27FC236}">
                <a16:creationId xmlns:a16="http://schemas.microsoft.com/office/drawing/2014/main" id="{F920DF05-977B-E1A1-9D17-2E0489D61990}"/>
              </a:ext>
            </a:extLst>
          </p:cNvPr>
          <p:cNvSpPr txBox="1">
            <a:spLocks/>
          </p:cNvSpPr>
          <p:nvPr/>
        </p:nvSpPr>
        <p:spPr>
          <a:xfrm>
            <a:off x="395650" y="2964017"/>
            <a:ext cx="4536000" cy="15609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50" b="1">
                <a:solidFill>
                  <a:srgbClr val="C00000"/>
                </a:solidFill>
              </a:rPr>
              <a:t>Achtung! </a:t>
            </a:r>
            <a:r>
              <a:rPr lang="de-DE" sz="1050"/>
              <a:t>Sie dürfen das Dokument nicht verlieren. Geben Sie es nicht an andere weiter. </a:t>
            </a:r>
          </a:p>
        </p:txBody>
      </p:sp>
      <p:pic>
        <p:nvPicPr>
          <p:cNvPr id="12" name="Picture 11">
            <a:extLst>
              <a:ext uri="{FF2B5EF4-FFF2-40B4-BE49-F238E27FC236}">
                <a16:creationId xmlns:a16="http://schemas.microsoft.com/office/drawing/2014/main" id="{83146499-BE84-0F9B-7F4E-EF84F27787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35602" y="3831044"/>
            <a:ext cx="149980" cy="203200"/>
          </a:xfrm>
          <a:prstGeom prst="rect">
            <a:avLst/>
          </a:prstGeom>
        </p:spPr>
      </p:pic>
      <p:sp>
        <p:nvSpPr>
          <p:cNvPr id="8" name="Title 1">
            <a:extLst>
              <a:ext uri="{FF2B5EF4-FFF2-40B4-BE49-F238E27FC236}">
                <a16:creationId xmlns:a16="http://schemas.microsoft.com/office/drawing/2014/main" id="{F038F324-F09F-6EF7-8AE5-D7D36FAF9C9F}"/>
              </a:ext>
            </a:extLst>
          </p:cNvPr>
          <p:cNvSpPr txBox="1">
            <a:spLocks/>
          </p:cNvSpPr>
          <p:nvPr/>
        </p:nvSpPr>
        <p:spPr>
          <a:xfrm>
            <a:off x="648000" y="3813121"/>
            <a:ext cx="4283650" cy="267693"/>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WO WERDEN SIE UNTERGEBRACHT?</a:t>
            </a:r>
          </a:p>
        </p:txBody>
      </p:sp>
      <p:sp>
        <p:nvSpPr>
          <p:cNvPr id="11" name="Subtitle 2">
            <a:extLst>
              <a:ext uri="{FF2B5EF4-FFF2-40B4-BE49-F238E27FC236}">
                <a16:creationId xmlns:a16="http://schemas.microsoft.com/office/drawing/2014/main" id="{6D46A3AA-FA8C-8790-540E-53045A7E31EC}"/>
              </a:ext>
            </a:extLst>
          </p:cNvPr>
          <p:cNvSpPr txBox="1">
            <a:spLocks/>
          </p:cNvSpPr>
          <p:nvPr/>
        </p:nvSpPr>
        <p:spPr>
          <a:xfrm>
            <a:off x="397802" y="4231593"/>
            <a:ext cx="4533848" cy="148915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050" dirty="0"/>
              <a:t>Die zuständige Behörde teilt Ihnen mit, wo Sie untergebracht werden, und erklärt Ihnen die Bedingungen. Wo Sie untergebracht werden, während die Behörden Ihren Antrag auf internationalen Schutz prüfen, hängt von vielen Faktoren ab. </a:t>
            </a:r>
          </a:p>
          <a:p>
            <a:pPr>
              <a:spcAft>
                <a:spcPts val="400"/>
              </a:spcAft>
            </a:pPr>
            <a:r>
              <a:rPr lang="de-DE" sz="1050" dirty="0"/>
              <a:t>Sie werden in einer Aufnahmeeinrichtung untergebracht.</a:t>
            </a:r>
          </a:p>
        </p:txBody>
      </p:sp>
      <p:sp>
        <p:nvSpPr>
          <p:cNvPr id="9" name="Slide Number Placeholder 5">
            <a:extLst>
              <a:ext uri="{FF2B5EF4-FFF2-40B4-BE49-F238E27FC236}">
                <a16:creationId xmlns:a16="http://schemas.microsoft.com/office/drawing/2014/main" id="{0EAFEF25-929D-E856-482D-8F90B422F1C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13</a:t>
            </a:fld>
            <a:endParaRPr lang="en-LU">
              <a:solidFill>
                <a:schemeClr val="tx1"/>
              </a:solidFill>
            </a:endParaRPr>
          </a:p>
        </p:txBody>
      </p:sp>
    </p:spTree>
    <p:extLst>
      <p:ext uri="{BB962C8B-B14F-4D97-AF65-F5344CB8AC3E}">
        <p14:creationId xmlns:p14="http://schemas.microsoft.com/office/powerpoint/2010/main" val="263550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E91CB-D1CA-C9BE-DE43-0DF96AC326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F449EC-E82A-225B-1F36-84DA374C7207}"/>
              </a:ext>
            </a:extLst>
          </p:cNvPr>
          <p:cNvSpPr>
            <a:spLocks noGrp="1"/>
          </p:cNvSpPr>
          <p:nvPr>
            <p:ph type="title" idx="4294967295"/>
          </p:nvPr>
        </p:nvSpPr>
        <p:spPr>
          <a:xfrm>
            <a:off x="366713" y="-1460500"/>
            <a:ext cx="4594225" cy="1460500"/>
          </a:xfrm>
          <a:prstGeom prst="rect">
            <a:avLst/>
          </a:prstGeom>
        </p:spPr>
        <p:txBody>
          <a:bodyPr anchor="b"/>
          <a:lstStyle/>
          <a:p>
            <a:r>
              <a:rPr lang="de-DE" b="0">
                <a:latin typeface="+mj-lt"/>
              </a:rPr>
              <a:t>WO WERDEN SIE UNTERGEBRACHT? TEIL 2</a:t>
            </a:r>
          </a:p>
        </p:txBody>
      </p:sp>
      <p:sp>
        <p:nvSpPr>
          <p:cNvPr id="2" name="Subtitle 1">
            <a:extLst>
              <a:ext uri="{FF2B5EF4-FFF2-40B4-BE49-F238E27FC236}">
                <a16:creationId xmlns:a16="http://schemas.microsoft.com/office/drawing/2014/main" id="{2B1B743B-FEE1-9A12-F2EB-668FD3D0DF4C}"/>
              </a:ext>
            </a:extLst>
          </p:cNvPr>
          <p:cNvSpPr>
            <a:spLocks noGrp="1"/>
          </p:cNvSpPr>
          <p:nvPr>
            <p:ph type="subTitle" idx="1"/>
          </p:nvPr>
        </p:nvSpPr>
        <p:spPr/>
        <p:txBody>
          <a:bodyPr/>
          <a:lstStyle/>
          <a:p>
            <a:pPr>
              <a:spcAft>
                <a:spcPts val="200"/>
              </a:spcAft>
            </a:pPr>
            <a:r>
              <a:rPr lang="de-DE" sz="1050" b="1" dirty="0"/>
              <a:t>Ganz egal, wo Sie untergebracht sind: Sie haben das Recht auf … </a:t>
            </a:r>
          </a:p>
        </p:txBody>
      </p:sp>
      <p:sp>
        <p:nvSpPr>
          <p:cNvPr id="4" name="Subtitle 2">
            <a:extLst>
              <a:ext uri="{FF2B5EF4-FFF2-40B4-BE49-F238E27FC236}">
                <a16:creationId xmlns:a16="http://schemas.microsoft.com/office/drawing/2014/main" id="{6567C70D-7C59-AD1E-C13C-771187E18B14}"/>
              </a:ext>
            </a:extLst>
          </p:cNvPr>
          <p:cNvSpPr txBox="1">
            <a:spLocks/>
          </p:cNvSpPr>
          <p:nvPr/>
        </p:nvSpPr>
        <p:spPr>
          <a:xfrm>
            <a:off x="1553029" y="962079"/>
            <a:ext cx="3378970" cy="356973"/>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defTabSz="360000">
              <a:lnSpc>
                <a:spcPct val="100000"/>
              </a:lnSpc>
              <a:spcBef>
                <a:spcPts val="0"/>
              </a:spcBef>
              <a:spcAft>
                <a:spcPts val="200"/>
              </a:spcAft>
              <a:buFont typeface="Arial" panose="020B0604020202020204" pitchFamily="34" charset="0"/>
              <a:buChar char="•"/>
            </a:pPr>
            <a:r>
              <a:rPr lang="de-DE" sz="1050" b="1" dirty="0"/>
              <a:t>Sicherheit: </a:t>
            </a:r>
            <a:r>
              <a:rPr lang="de-DE" sz="1050" dirty="0"/>
              <a:t>niemand, auch nicht das Personal, darf Sie bedrohen, beleidigen oder verletzen, </a:t>
            </a:r>
          </a:p>
        </p:txBody>
      </p:sp>
      <p:pic>
        <p:nvPicPr>
          <p:cNvPr id="5" name="Picture 4" descr="Ein durchgestrichener roter Kreis; dahinter ist ein Mitarbeiter zu sehen, der einen Asylsuchenden anschreit und schlecht behandelt.">
            <a:extLst>
              <a:ext uri="{FF2B5EF4-FFF2-40B4-BE49-F238E27FC236}">
                <a16:creationId xmlns:a16="http://schemas.microsoft.com/office/drawing/2014/main" id="{36D1180D-271A-7924-644A-B29153EE05B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51112" y="670523"/>
            <a:ext cx="940084" cy="940084"/>
          </a:xfrm>
          <a:prstGeom prst="rect">
            <a:avLst/>
          </a:prstGeom>
        </p:spPr>
      </p:pic>
      <p:sp>
        <p:nvSpPr>
          <p:cNvPr id="6" name="Subtitle 2">
            <a:extLst>
              <a:ext uri="{FF2B5EF4-FFF2-40B4-BE49-F238E27FC236}">
                <a16:creationId xmlns:a16="http://schemas.microsoft.com/office/drawing/2014/main" id="{1C56CDFA-B1ED-45C5-2587-AD4EB8017753}"/>
              </a:ext>
            </a:extLst>
          </p:cNvPr>
          <p:cNvSpPr txBox="1">
            <a:spLocks/>
          </p:cNvSpPr>
          <p:nvPr/>
        </p:nvSpPr>
        <p:spPr>
          <a:xfrm>
            <a:off x="1553029" y="1804320"/>
            <a:ext cx="3342821" cy="739059"/>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defTabSz="360000">
              <a:lnSpc>
                <a:spcPct val="100000"/>
              </a:lnSpc>
              <a:spcBef>
                <a:spcPts val="0"/>
              </a:spcBef>
              <a:spcAft>
                <a:spcPts val="200"/>
              </a:spcAft>
              <a:buFont typeface="Arial" panose="020B0604020202020204" pitchFamily="34" charset="0"/>
              <a:buChar char="•"/>
            </a:pPr>
            <a:r>
              <a:rPr lang="de-DE" sz="1050" b="1" dirty="0"/>
              <a:t>gemeinsame Unterbringung mit Ihrem Ehemann, Ihrer Ehefrau, Ihren Kindern und Geschwistern unter 18 Jahren oder einem erwachsenen Angehörigen, der tägliche Pflege benötigt,</a:t>
            </a:r>
          </a:p>
          <a:p>
            <a:pPr marL="108000" indent="-108000" defTabSz="360000">
              <a:lnSpc>
                <a:spcPct val="100000"/>
              </a:lnSpc>
              <a:spcBef>
                <a:spcPts val="0"/>
              </a:spcBef>
              <a:spcAft>
                <a:spcPts val="200"/>
              </a:spcAft>
              <a:buFont typeface="Arial" panose="020B0604020202020204" pitchFamily="34" charset="0"/>
              <a:buChar char="•"/>
            </a:pPr>
            <a:r>
              <a:rPr lang="de-DE" sz="1050" b="1" dirty="0"/>
              <a:t>gemeinsame Unterbringung mit Ihren Angehörigen</a:t>
            </a:r>
            <a:r>
              <a:rPr lang="de-DE" sz="1050" dirty="0"/>
              <a:t>, wenn Sie ein Erwachsener sind, der tägliche Pflege benötigt. </a:t>
            </a:r>
          </a:p>
        </p:txBody>
      </p:sp>
      <p:pic>
        <p:nvPicPr>
          <p:cNvPr id="7" name="Picture 6" descr="Ein Mann im Rollstuhl, dem eine Angehörige hilft.">
            <a:extLst>
              <a:ext uri="{FF2B5EF4-FFF2-40B4-BE49-F238E27FC236}">
                <a16:creationId xmlns:a16="http://schemas.microsoft.com/office/drawing/2014/main" id="{618FF378-AF02-192D-EC3E-9AA04CA6F9B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51111" y="1703807"/>
            <a:ext cx="940084" cy="940084"/>
          </a:xfrm>
          <a:prstGeom prst="rect">
            <a:avLst/>
          </a:prstGeom>
        </p:spPr>
      </p:pic>
      <p:sp>
        <p:nvSpPr>
          <p:cNvPr id="8" name="Subtitle 2">
            <a:extLst>
              <a:ext uri="{FF2B5EF4-FFF2-40B4-BE49-F238E27FC236}">
                <a16:creationId xmlns:a16="http://schemas.microsoft.com/office/drawing/2014/main" id="{643C1F89-437C-7F76-A094-FE39A95851FB}"/>
              </a:ext>
            </a:extLst>
          </p:cNvPr>
          <p:cNvSpPr txBox="1">
            <a:spLocks/>
          </p:cNvSpPr>
          <p:nvPr/>
        </p:nvSpPr>
        <p:spPr>
          <a:xfrm>
            <a:off x="1553029" y="2947257"/>
            <a:ext cx="3342822" cy="512616"/>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defTabSz="360000">
              <a:lnSpc>
                <a:spcPct val="100000"/>
              </a:lnSpc>
              <a:spcBef>
                <a:spcPts val="0"/>
              </a:spcBef>
              <a:spcAft>
                <a:spcPts val="200"/>
              </a:spcAft>
              <a:buFont typeface="Arial" panose="020B0604020202020204" pitchFamily="34" charset="0"/>
              <a:buChar char="•"/>
            </a:pPr>
            <a:r>
              <a:rPr lang="de-DE" sz="1050" dirty="0"/>
              <a:t>Hilfe bei der </a:t>
            </a:r>
            <a:r>
              <a:rPr lang="de-DE" sz="1050" b="1" dirty="0"/>
              <a:t>Kontaktaufnahme</a:t>
            </a:r>
            <a:r>
              <a:rPr lang="de-DE" sz="1050" dirty="0"/>
              <a:t> mit Ihren Familienangehörigen und bei der </a:t>
            </a:r>
            <a:r>
              <a:rPr lang="de-DE" sz="1050" b="1" dirty="0"/>
              <a:t>Suche nach Ihren Familienangehörigen, wenn Sie nicht wissen, wo sie sind.</a:t>
            </a:r>
            <a:r>
              <a:rPr lang="de-DE" sz="1050" dirty="0"/>
              <a:t> </a:t>
            </a:r>
          </a:p>
        </p:txBody>
      </p:sp>
      <p:pic>
        <p:nvPicPr>
          <p:cNvPr id="10" name="Picture 9" descr="Eine Frau, die einen Mitarbeiter an einem Schreibtisch um Hilfe bei der Suche nach ihrer Familie bittet.">
            <a:extLst>
              <a:ext uri="{FF2B5EF4-FFF2-40B4-BE49-F238E27FC236}">
                <a16:creationId xmlns:a16="http://schemas.microsoft.com/office/drawing/2014/main" id="{FAE757DC-0E26-2156-033E-C755DADF50F5}"/>
              </a:ext>
            </a:extLst>
          </p:cNvPr>
          <p:cNvPicPr>
            <a:picLocks noChangeAspect="1"/>
          </p:cNvPicPr>
          <p:nvPr/>
        </p:nvPicPr>
        <p:blipFill>
          <a:blip r:embed="rId5"/>
          <a:srcRect l="23844" t="22978" r="23870" b="21558"/>
          <a:stretch>
            <a:fillRect/>
          </a:stretch>
        </p:blipFill>
        <p:spPr>
          <a:xfrm>
            <a:off x="366713" y="2710202"/>
            <a:ext cx="1108341" cy="1069635"/>
          </a:xfrm>
          <a:prstGeom prst="rect">
            <a:avLst/>
          </a:prstGeom>
        </p:spPr>
      </p:pic>
      <p:sp>
        <p:nvSpPr>
          <p:cNvPr id="9" name="Subtitle 1">
            <a:extLst>
              <a:ext uri="{FF2B5EF4-FFF2-40B4-BE49-F238E27FC236}">
                <a16:creationId xmlns:a16="http://schemas.microsoft.com/office/drawing/2014/main" id="{C16917A9-524C-5023-4033-29ACC590C157}"/>
              </a:ext>
            </a:extLst>
          </p:cNvPr>
          <p:cNvSpPr txBox="1">
            <a:spLocks/>
          </p:cNvSpPr>
          <p:nvPr/>
        </p:nvSpPr>
        <p:spPr>
          <a:xfrm>
            <a:off x="396000" y="3899014"/>
            <a:ext cx="4536000" cy="20320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50" b="1"/>
              <a:t>Sie können eine förmliche Beschwerde einreichen, wenn Sie der Meinung sind, dass:</a:t>
            </a:r>
          </a:p>
        </p:txBody>
      </p:sp>
      <p:sp>
        <p:nvSpPr>
          <p:cNvPr id="11" name="Subtitle 2">
            <a:extLst>
              <a:ext uri="{FF2B5EF4-FFF2-40B4-BE49-F238E27FC236}">
                <a16:creationId xmlns:a16="http://schemas.microsoft.com/office/drawing/2014/main" id="{DEFBC7F3-CFD0-6371-5EF5-F51885E56E1E}"/>
              </a:ext>
            </a:extLst>
          </p:cNvPr>
          <p:cNvSpPr txBox="1">
            <a:spLocks/>
          </p:cNvSpPr>
          <p:nvPr/>
        </p:nvSpPr>
        <p:spPr>
          <a:xfrm>
            <a:off x="1553029" y="4436695"/>
            <a:ext cx="3342821" cy="1280455"/>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defTabSz="360000">
              <a:lnSpc>
                <a:spcPct val="100000"/>
              </a:lnSpc>
              <a:spcBef>
                <a:spcPts val="0"/>
              </a:spcBef>
              <a:spcAft>
                <a:spcPts val="200"/>
              </a:spcAft>
              <a:buFont typeface="Arial" panose="020B0604020202020204" pitchFamily="34" charset="0"/>
              <a:buChar char="•"/>
            </a:pPr>
            <a:r>
              <a:rPr lang="de-DE" sz="1050" dirty="0"/>
              <a:t>einer der Mitarbeitenden Sie bedroht, beleidigt oder verletzt hat. </a:t>
            </a:r>
          </a:p>
          <a:p>
            <a:pPr marL="108000" indent="-108000" defTabSz="360000">
              <a:lnSpc>
                <a:spcPct val="100000"/>
              </a:lnSpc>
              <a:spcBef>
                <a:spcPts val="0"/>
              </a:spcBef>
              <a:spcAft>
                <a:spcPts val="200"/>
              </a:spcAft>
              <a:buFont typeface="Arial" panose="020B0604020202020204" pitchFamily="34" charset="0"/>
              <a:buChar char="•"/>
            </a:pPr>
            <a:r>
              <a:rPr lang="de-DE" sz="1050" dirty="0"/>
              <a:t>Sie aufgrund Ihrer ethnischen Zugehörigkeit, Religion oder Weltanschauung, Behinderung, Geschlechtsidentität und sexuellen Orientierung anders behandelt werden. </a:t>
            </a:r>
          </a:p>
        </p:txBody>
      </p:sp>
      <p:pic>
        <p:nvPicPr>
          <p:cNvPr id="13" name="Picture 12" descr="Ein junger Mann wirft ein Beschwerdeschreiben in einen Briefkasten.">
            <a:extLst>
              <a:ext uri="{FF2B5EF4-FFF2-40B4-BE49-F238E27FC236}">
                <a16:creationId xmlns:a16="http://schemas.microsoft.com/office/drawing/2014/main" id="{98C02141-307C-E57A-54C0-E92AEA21560B}"/>
              </a:ext>
            </a:extLst>
          </p:cNvPr>
          <p:cNvPicPr>
            <a:picLocks noChangeAspect="1"/>
          </p:cNvPicPr>
          <p:nvPr/>
        </p:nvPicPr>
        <p:blipFill>
          <a:blip r:embed="rId6">
            <a:extLst>
              <a:ext uri="{28A0092B-C50C-407E-A947-70E740481C1C}">
                <a14:useLocalDpi xmlns:a14="http://schemas.microsoft.com/office/drawing/2010/main"/>
              </a:ext>
            </a:extLst>
          </a:blip>
          <a:srcRect l="15376" r="2911"/>
          <a:stretch/>
        </p:blipFill>
        <p:spPr>
          <a:xfrm>
            <a:off x="395651" y="4436695"/>
            <a:ext cx="1007815" cy="1280455"/>
          </a:xfrm>
          <a:prstGeom prst="rect">
            <a:avLst/>
          </a:prstGeom>
        </p:spPr>
      </p:pic>
      <p:sp>
        <p:nvSpPr>
          <p:cNvPr id="12" name="Subtitle 1">
            <a:extLst>
              <a:ext uri="{FF2B5EF4-FFF2-40B4-BE49-F238E27FC236}">
                <a16:creationId xmlns:a16="http://schemas.microsoft.com/office/drawing/2014/main" id="{1CFA31CC-8539-4682-F40B-06485543AAD2}"/>
              </a:ext>
            </a:extLst>
          </p:cNvPr>
          <p:cNvSpPr txBox="1">
            <a:spLocks/>
          </p:cNvSpPr>
          <p:nvPr/>
        </p:nvSpPr>
        <p:spPr>
          <a:xfrm>
            <a:off x="396000" y="6021688"/>
            <a:ext cx="4536000" cy="79772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050" dirty="0"/>
              <a:t>Die zuständige Behörde teilt Ihnen mit, wie Sie eine förmliche Beschwerde einreichen können. </a:t>
            </a:r>
          </a:p>
          <a:p>
            <a:pPr>
              <a:spcAft>
                <a:spcPts val="200"/>
              </a:spcAft>
            </a:pPr>
            <a:r>
              <a:rPr lang="de-DE" sz="1050" dirty="0"/>
              <a:t>Sie können jederzeit die Behörden, gemeinnützige Vereine oder das Flüchtlingskommissariat der Vereinten Nationen (UNHCR) um weitere Informationen bitten.</a:t>
            </a:r>
          </a:p>
        </p:txBody>
      </p:sp>
      <p:sp>
        <p:nvSpPr>
          <p:cNvPr id="14" name="Slide Number Placeholder 5">
            <a:extLst>
              <a:ext uri="{FF2B5EF4-FFF2-40B4-BE49-F238E27FC236}">
                <a16:creationId xmlns:a16="http://schemas.microsoft.com/office/drawing/2014/main" id="{FE72EC84-E204-5D48-6269-C586368C729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14</a:t>
            </a:fld>
            <a:endParaRPr lang="en-LU">
              <a:solidFill>
                <a:schemeClr val="tx1"/>
              </a:solidFill>
            </a:endParaRPr>
          </a:p>
        </p:txBody>
      </p:sp>
    </p:spTree>
    <p:extLst>
      <p:ext uri="{BB962C8B-B14F-4D97-AF65-F5344CB8AC3E}">
        <p14:creationId xmlns:p14="http://schemas.microsoft.com/office/powerpoint/2010/main" val="382968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BD84-D7AE-E0BC-7C6C-B72121DCB34A}"/>
              </a:ext>
            </a:extLst>
          </p:cNvPr>
          <p:cNvSpPr>
            <a:spLocks noGrp="1"/>
          </p:cNvSpPr>
          <p:nvPr>
            <p:ph type="title" idx="4294967295"/>
          </p:nvPr>
        </p:nvSpPr>
        <p:spPr>
          <a:xfrm>
            <a:off x="366713" y="-1460500"/>
            <a:ext cx="4594225" cy="1460500"/>
          </a:xfrm>
          <a:prstGeom prst="rect">
            <a:avLst/>
          </a:prstGeom>
        </p:spPr>
        <p:txBody>
          <a:bodyPr anchor="b"/>
          <a:lstStyle/>
          <a:p>
            <a:r>
              <a:rPr lang="de-DE" b="0">
                <a:latin typeface="+mj-lt"/>
              </a:rPr>
              <a:t>BEDINGUNGEN, UNTER DENEN ASYLSUCHENDE IN HAFT GENOMMEN WERDEN KÖNNEN</a:t>
            </a:r>
          </a:p>
        </p:txBody>
      </p:sp>
      <p:sp>
        <p:nvSpPr>
          <p:cNvPr id="8" name="Rectangle 7">
            <a:extLst>
              <a:ext uri="{FF2B5EF4-FFF2-40B4-BE49-F238E27FC236}">
                <a16:creationId xmlns:a16="http://schemas.microsoft.com/office/drawing/2014/main" id="{A9DDD809-C91B-4B92-31F5-6F309BAA2260}"/>
              </a:ext>
              <a:ext uri="{C183D7F6-B498-43B3-948B-1728B52AA6E4}">
                <adec:decorative xmlns:adec="http://schemas.microsoft.com/office/drawing/2017/decorative" val="1"/>
              </a:ext>
            </a:extLst>
          </p:cNvPr>
          <p:cNvSpPr/>
          <p:nvPr/>
        </p:nvSpPr>
        <p:spPr>
          <a:xfrm>
            <a:off x="218660" y="215999"/>
            <a:ext cx="4892989" cy="862849"/>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9" name="Subtitle 2">
            <a:extLst>
              <a:ext uri="{FF2B5EF4-FFF2-40B4-BE49-F238E27FC236}">
                <a16:creationId xmlns:a16="http://schemas.microsoft.com/office/drawing/2014/main" id="{29426427-9DFB-AEFD-9B03-AB1044BA9CF2}"/>
              </a:ext>
            </a:extLst>
          </p:cNvPr>
          <p:cNvSpPr txBox="1">
            <a:spLocks/>
          </p:cNvSpPr>
          <p:nvPr/>
        </p:nvSpPr>
        <p:spPr>
          <a:xfrm>
            <a:off x="396000" y="272642"/>
            <a:ext cx="4536000" cy="54903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b="1" dirty="0">
                <a:solidFill>
                  <a:srgbClr val="C00000"/>
                </a:solidFill>
              </a:rPr>
              <a:t>Achtung! </a:t>
            </a:r>
            <a:r>
              <a:rPr lang="de-DE" dirty="0"/>
              <a:t>Wenn Sie die Entscheidung, sich an dem bestimmten Ort aufzuhalten, und die auferlegten Einschränkungen nicht einhalten und die Gefahr besteht, dass Sie den zugewiesenen Aufenthaltsort erneut verlassen könnten, können Sie in Haft genommen werden.</a:t>
            </a:r>
          </a:p>
        </p:txBody>
      </p:sp>
      <p:pic>
        <p:nvPicPr>
          <p:cNvPr id="13" name="Picture 12">
            <a:extLst>
              <a:ext uri="{FF2B5EF4-FFF2-40B4-BE49-F238E27FC236}">
                <a16:creationId xmlns:a16="http://schemas.microsoft.com/office/drawing/2014/main" id="{3D4B83AC-5F65-8029-7E6A-F067B849A72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35602" y="1279219"/>
            <a:ext cx="149980" cy="203200"/>
          </a:xfrm>
          <a:prstGeom prst="rect">
            <a:avLst/>
          </a:prstGeom>
        </p:spPr>
      </p:pic>
      <p:sp>
        <p:nvSpPr>
          <p:cNvPr id="14" name="Title 1">
            <a:extLst>
              <a:ext uri="{FF2B5EF4-FFF2-40B4-BE49-F238E27FC236}">
                <a16:creationId xmlns:a16="http://schemas.microsoft.com/office/drawing/2014/main" id="{E58965AE-AAC4-783A-82D8-E67D28E93D59}"/>
              </a:ext>
            </a:extLst>
          </p:cNvPr>
          <p:cNvSpPr txBox="1">
            <a:spLocks/>
          </p:cNvSpPr>
          <p:nvPr/>
        </p:nvSpPr>
        <p:spPr>
          <a:xfrm>
            <a:off x="648000" y="1260808"/>
            <a:ext cx="4283650" cy="4605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BEDINGUNGEN, UNTER DENEN ASYLSUCHENDE IN HAFT GENOMMEN WERDEN KÖNNEN</a:t>
            </a:r>
          </a:p>
        </p:txBody>
      </p:sp>
      <p:sp>
        <p:nvSpPr>
          <p:cNvPr id="4" name="Subtitle 2">
            <a:extLst>
              <a:ext uri="{FF2B5EF4-FFF2-40B4-BE49-F238E27FC236}">
                <a16:creationId xmlns:a16="http://schemas.microsoft.com/office/drawing/2014/main" id="{D044134D-BEE9-23DD-3113-AFF552B3680A}"/>
              </a:ext>
            </a:extLst>
          </p:cNvPr>
          <p:cNvSpPr>
            <a:spLocks noGrp="1"/>
          </p:cNvSpPr>
          <p:nvPr>
            <p:ph type="subTitle" idx="1"/>
          </p:nvPr>
        </p:nvSpPr>
        <p:spPr>
          <a:xfrm>
            <a:off x="396001" y="1810856"/>
            <a:ext cx="2152546" cy="1983442"/>
          </a:xfrm>
        </p:spPr>
        <p:txBody>
          <a:bodyPr/>
          <a:lstStyle/>
          <a:p>
            <a:pPr>
              <a:spcAft>
                <a:spcPts val="400"/>
              </a:spcAft>
            </a:pPr>
            <a:r>
              <a:rPr lang="de-DE" dirty="0"/>
              <a:t>Inhaftnahme bedeutet, dass Sie in einer speziellen Einrichtung untergebracht werden, die Sie nicht frei verlassen dürfen. Die Behörden müssen einen guten Grund haben, um Sie in Haft zu nehmen. Sie müssen sich sicher sein, dass es in Ihrem Fall keine andere Möglichkeit gibt. Die zuständigen Behörden prüfen Ihre persönliche Situation, bevor sie eine Entscheidung treffen. </a:t>
            </a:r>
          </a:p>
        </p:txBody>
      </p:sp>
      <p:pic>
        <p:nvPicPr>
          <p:cNvPr id="6" name="Picture 5" descr="Eine Gruppe von Asylsuchenden im Gespräch mit einem Mitarbeiter und einer Sicherheitsbediensteten im Innenhof einer Hafteinrichtung. Die Hafteinrichtung ist von einem Zaun umgeben.">
            <a:extLst>
              <a:ext uri="{FF2B5EF4-FFF2-40B4-BE49-F238E27FC236}">
                <a16:creationId xmlns:a16="http://schemas.microsoft.com/office/drawing/2014/main" id="{C5F002A5-0EE2-0E98-935E-3D738AE6108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548547" y="1623155"/>
            <a:ext cx="2313996" cy="2280460"/>
          </a:xfrm>
          <a:prstGeom prst="rect">
            <a:avLst/>
          </a:prstGeom>
        </p:spPr>
      </p:pic>
      <p:sp>
        <p:nvSpPr>
          <p:cNvPr id="5" name="Subtitle 2">
            <a:extLst>
              <a:ext uri="{FF2B5EF4-FFF2-40B4-BE49-F238E27FC236}">
                <a16:creationId xmlns:a16="http://schemas.microsoft.com/office/drawing/2014/main" id="{08083484-B3D3-5704-61E4-D180492C535A}"/>
              </a:ext>
            </a:extLst>
          </p:cNvPr>
          <p:cNvSpPr txBox="1">
            <a:spLocks/>
          </p:cNvSpPr>
          <p:nvPr/>
        </p:nvSpPr>
        <p:spPr>
          <a:xfrm>
            <a:off x="396000" y="4143999"/>
            <a:ext cx="4564938" cy="206601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Beispiele für Gründe für die Inhaftnahme: </a:t>
            </a:r>
          </a:p>
          <a:p>
            <a:pPr marL="108000" indent="-108000">
              <a:spcAft>
                <a:spcPts val="200"/>
              </a:spcAft>
              <a:buFont typeface="Arial" panose="020B0604020202020204" pitchFamily="34" charset="0"/>
              <a:buChar char="•"/>
            </a:pPr>
            <a:r>
              <a:rPr lang="de-DE" dirty="0"/>
              <a:t>wichtige Aspekte Ihres Asylantrags (z. B. Ihre Identität) können nicht ohne eine Inhaftnahme überprüft werden, </a:t>
            </a:r>
          </a:p>
          <a:p>
            <a:pPr marL="108000" indent="-108000">
              <a:spcAft>
                <a:spcPts val="200"/>
              </a:spcAft>
              <a:buFont typeface="Arial" panose="020B0604020202020204" pitchFamily="34" charset="0"/>
              <a:buChar char="•"/>
            </a:pPr>
            <a:r>
              <a:rPr lang="de-DE" dirty="0"/>
              <a:t>Sie haben die Pflicht, an einem bestimmten Ort zu bleiben, nicht erfüllt, und es besteht die Gefahr, dass Sie erneut den zugewiesenen Aufenthaltsort verlassen und die Behörden Sie nicht erreichen können, </a:t>
            </a:r>
          </a:p>
          <a:p>
            <a:pPr marL="108000" indent="-108000">
              <a:spcAft>
                <a:spcPts val="200"/>
              </a:spcAft>
              <a:buFont typeface="Arial" panose="020B0604020202020204" pitchFamily="34" charset="0"/>
              <a:buChar char="•"/>
            </a:pPr>
            <a:r>
              <a:rPr lang="de-DE" dirty="0"/>
              <a:t>Sie haben eine Entscheidung erhalten, dass Sie in das für die Prüfung Ihres Asylantrags zuständige EU+-Land überstellt werden sollen, und es besteht die Gefahr, dass Sie vor der Überstellung den zugewiesenen Aufenthaltsort verlassen, </a:t>
            </a:r>
          </a:p>
          <a:p>
            <a:pPr marL="108000" indent="-108000">
              <a:spcAft>
                <a:spcPts val="200"/>
              </a:spcAft>
              <a:buFont typeface="Arial" panose="020B0604020202020204" pitchFamily="34" charset="0"/>
              <a:buChar char="•"/>
            </a:pPr>
            <a:r>
              <a:rPr lang="de-DE" dirty="0"/>
              <a:t>Sie stellen ein Sicherheitsrisiko dar.</a:t>
            </a:r>
          </a:p>
        </p:txBody>
      </p:sp>
      <p:sp>
        <p:nvSpPr>
          <p:cNvPr id="7" name="Subtitle 2">
            <a:extLst>
              <a:ext uri="{FF2B5EF4-FFF2-40B4-BE49-F238E27FC236}">
                <a16:creationId xmlns:a16="http://schemas.microsoft.com/office/drawing/2014/main" id="{9C505284-F3B3-2127-B61B-FFA0725A71A8}"/>
              </a:ext>
            </a:extLst>
          </p:cNvPr>
          <p:cNvSpPr txBox="1">
            <a:spLocks/>
          </p:cNvSpPr>
          <p:nvPr/>
        </p:nvSpPr>
        <p:spPr>
          <a:xfrm>
            <a:off x="396000" y="6410382"/>
            <a:ext cx="4536000" cy="435006"/>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Wenn Sie in Haft genommen werden, können Sie einen Rechtsbehelf gegen diese Entscheidung einlegen. Sie können kostenlose Rechtsberatung und -vertretung verlangen. </a:t>
            </a:r>
          </a:p>
        </p:txBody>
      </p:sp>
      <p:sp>
        <p:nvSpPr>
          <p:cNvPr id="3" name="Slide Number Placeholder 2">
            <a:extLst>
              <a:ext uri="{FF2B5EF4-FFF2-40B4-BE49-F238E27FC236}">
                <a16:creationId xmlns:a16="http://schemas.microsoft.com/office/drawing/2014/main" id="{EC17D012-0DD2-9340-5A48-2F1070597050}"/>
              </a:ext>
            </a:extLst>
          </p:cNvPr>
          <p:cNvSpPr>
            <a:spLocks noGrp="1"/>
          </p:cNvSpPr>
          <p:nvPr>
            <p:ph type="sldNum" sz="quarter" idx="4"/>
          </p:nvPr>
        </p:nvSpPr>
        <p:spPr/>
        <p:txBody>
          <a:bodyPr/>
          <a:lstStyle/>
          <a:p>
            <a:r>
              <a:rPr lang="de-DE"/>
              <a:t>19</a:t>
            </a:r>
          </a:p>
        </p:txBody>
      </p:sp>
    </p:spTree>
    <p:extLst>
      <p:ext uri="{BB962C8B-B14F-4D97-AF65-F5344CB8AC3E}">
        <p14:creationId xmlns:p14="http://schemas.microsoft.com/office/powerpoint/2010/main" val="2257276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2B56-7522-D53F-2CF2-77AF32227E0C}"/>
              </a:ext>
            </a:extLst>
          </p:cNvPr>
          <p:cNvSpPr>
            <a:spLocks noGrp="1"/>
          </p:cNvSpPr>
          <p:nvPr>
            <p:ph type="ctrTitle"/>
          </p:nvPr>
        </p:nvSpPr>
        <p:spPr>
          <a:xfrm>
            <a:off x="648000" y="342000"/>
            <a:ext cx="4284000" cy="266602"/>
          </a:xfrm>
        </p:spPr>
        <p:txBody>
          <a:bodyPr/>
          <a:lstStyle/>
          <a:p>
            <a:r>
              <a:rPr lang="de-DE"/>
              <a:t>WELCHE PFLICHTEN HABEN SIE BEI DER AUFNAHME? </a:t>
            </a:r>
          </a:p>
        </p:txBody>
      </p:sp>
      <p:pic>
        <p:nvPicPr>
          <p:cNvPr id="6" name="Picture 5" descr="Eine Polizistin, die auf eine Liste von erlaubten und verbotenen Handlungen in dem Land zeigt.">
            <a:extLst>
              <a:ext uri="{FF2B5EF4-FFF2-40B4-BE49-F238E27FC236}">
                <a16:creationId xmlns:a16="http://schemas.microsoft.com/office/drawing/2014/main" id="{A4FA8B5A-2983-5D30-713A-40AFCE6DC4A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047968" y="663145"/>
            <a:ext cx="1326574" cy="1326574"/>
          </a:xfrm>
          <a:prstGeom prst="rect">
            <a:avLst/>
          </a:prstGeom>
        </p:spPr>
      </p:pic>
      <p:pic>
        <p:nvPicPr>
          <p:cNvPr id="5" name="Picture 4" descr="Eine Mitarbeiterin und eine Asylsuchende schütteln sich die Hände als Zeichen der Zusammenarbeit.">
            <a:extLst>
              <a:ext uri="{FF2B5EF4-FFF2-40B4-BE49-F238E27FC236}">
                <a16:creationId xmlns:a16="http://schemas.microsoft.com/office/drawing/2014/main" id="{043BE20D-D35C-98CF-0414-F67BDFBF9BD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767" y="663145"/>
            <a:ext cx="1326574" cy="1326574"/>
          </a:xfrm>
          <a:prstGeom prst="rect">
            <a:avLst/>
          </a:prstGeom>
        </p:spPr>
      </p:pic>
      <p:sp>
        <p:nvSpPr>
          <p:cNvPr id="11" name="Subtitle 2">
            <a:extLst>
              <a:ext uri="{FF2B5EF4-FFF2-40B4-BE49-F238E27FC236}">
                <a16:creationId xmlns:a16="http://schemas.microsoft.com/office/drawing/2014/main" id="{C919E8AA-3370-E4E7-65F1-6D47EB80FD6D}"/>
              </a:ext>
            </a:extLst>
          </p:cNvPr>
          <p:cNvSpPr txBox="1">
            <a:spLocks/>
          </p:cNvSpPr>
          <p:nvPr/>
        </p:nvSpPr>
        <p:spPr>
          <a:xfrm>
            <a:off x="395650" y="2131756"/>
            <a:ext cx="4536000" cy="24740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b="1"/>
              <a:t>Nachstehend sind einige der Pflichten aufgeführt, die Sie erfüllen müssen.</a:t>
            </a:r>
          </a:p>
        </p:txBody>
      </p:sp>
      <p:sp>
        <p:nvSpPr>
          <p:cNvPr id="3" name="Subtitle 2">
            <a:extLst>
              <a:ext uri="{FF2B5EF4-FFF2-40B4-BE49-F238E27FC236}">
                <a16:creationId xmlns:a16="http://schemas.microsoft.com/office/drawing/2014/main" id="{0406B143-8338-E425-1EEC-B456EE1D8A38}"/>
              </a:ext>
            </a:extLst>
          </p:cNvPr>
          <p:cNvSpPr>
            <a:spLocks noGrp="1"/>
          </p:cNvSpPr>
          <p:nvPr>
            <p:ph type="subTitle" idx="1"/>
          </p:nvPr>
        </p:nvSpPr>
        <p:spPr>
          <a:xfrm>
            <a:off x="395650" y="2470135"/>
            <a:ext cx="4536351" cy="4426395"/>
          </a:xfrm>
        </p:spPr>
        <p:txBody>
          <a:bodyPr/>
          <a:lstStyle/>
          <a:p>
            <a:pPr marL="252000" indent="-252000">
              <a:lnSpc>
                <a:spcPct val="100000"/>
              </a:lnSpc>
              <a:spcAft>
                <a:spcPts val="1000"/>
              </a:spcAft>
              <a:buSzPct val="170000"/>
              <a:buBlip>
                <a:blip r:embed="rId4"/>
              </a:buBlip>
            </a:pPr>
            <a:r>
              <a:rPr lang="de-DE" dirty="0"/>
              <a:t>Halten Sie sich an die Gesetze dieses Landes.</a:t>
            </a:r>
          </a:p>
          <a:p>
            <a:pPr marL="252000" indent="-252000">
              <a:lnSpc>
                <a:spcPct val="100000"/>
              </a:lnSpc>
              <a:spcAft>
                <a:spcPts val="1000"/>
              </a:spcAft>
              <a:buSzPct val="170000"/>
              <a:buBlip>
                <a:blip r:embed="rId4"/>
              </a:buBlip>
            </a:pPr>
            <a:r>
              <a:rPr lang="de-DE" dirty="0"/>
              <a:t>Bleiben Sie in [Deutschland] und reisen Sie nicht ohne Genehmigung der Behörden in ein anderes EU+-Land. </a:t>
            </a:r>
          </a:p>
          <a:p>
            <a:pPr marL="252000" indent="-252000">
              <a:lnSpc>
                <a:spcPct val="100000"/>
              </a:lnSpc>
              <a:spcAft>
                <a:spcPts val="1000"/>
              </a:spcAft>
              <a:buSzPct val="170000"/>
              <a:buBlip>
                <a:blip r:embed="rId5"/>
              </a:buBlip>
            </a:pPr>
            <a:r>
              <a:rPr lang="de-DE" dirty="0"/>
              <a:t>Verlassen Sie nicht ohne Erlaubnis das geografische Gebiet oder den von den Behörden festgelegten Ort, an dem Sie bleiben müssen. </a:t>
            </a:r>
          </a:p>
          <a:p>
            <a:pPr marL="252000" indent="-252000">
              <a:lnSpc>
                <a:spcPct val="100000"/>
              </a:lnSpc>
              <a:spcAft>
                <a:spcPts val="1000"/>
              </a:spcAft>
              <a:buSzPct val="170000"/>
              <a:buBlip>
                <a:blip r:embed="rId4"/>
              </a:buBlip>
            </a:pPr>
            <a:r>
              <a:rPr lang="de-DE" dirty="0"/>
              <a:t>Arbeiten Sie uneingeschränkt mit den Behörden zusammen und befolgen Sie deren Anweisungen.</a:t>
            </a:r>
          </a:p>
          <a:p>
            <a:pPr marL="252000" indent="-252000">
              <a:lnSpc>
                <a:spcPct val="100000"/>
              </a:lnSpc>
              <a:spcAft>
                <a:spcPts val="1000"/>
              </a:spcAft>
              <a:buSzPct val="170000"/>
              <a:buBlip>
                <a:blip r:embed="rId4"/>
              </a:buBlip>
            </a:pPr>
            <a:r>
              <a:rPr lang="de-DE" dirty="0"/>
              <a:t>Beachten Sie die Regeln der Unterkunft. </a:t>
            </a:r>
          </a:p>
          <a:p>
            <a:pPr marL="252000" indent="-252000">
              <a:lnSpc>
                <a:spcPct val="100000"/>
              </a:lnSpc>
              <a:spcAft>
                <a:spcPts val="1000"/>
              </a:spcAft>
              <a:buSzPct val="170000"/>
              <a:buBlip>
                <a:blip r:embed="rId4"/>
              </a:buBlip>
            </a:pPr>
            <a:r>
              <a:rPr lang="de-DE" dirty="0"/>
              <a:t>Respektieren Sie die anderen Bewohnerinnen und Bewohner, die Mitarbeitenden und andere Personen. </a:t>
            </a:r>
          </a:p>
          <a:p>
            <a:pPr marL="252000" indent="-252000">
              <a:lnSpc>
                <a:spcPct val="100000"/>
              </a:lnSpc>
              <a:spcAft>
                <a:spcPts val="1000"/>
              </a:spcAft>
              <a:buSzPct val="170000"/>
              <a:buBlip>
                <a:blip r:embed="rId4"/>
              </a:buBlip>
            </a:pPr>
            <a:r>
              <a:rPr lang="de-DE" dirty="0"/>
              <a:t>Informieren Sie die Behörden über Ihre finanziellen Mittel.</a:t>
            </a:r>
          </a:p>
          <a:p>
            <a:pPr marL="252000" indent="-252000">
              <a:lnSpc>
                <a:spcPct val="100000"/>
              </a:lnSpc>
              <a:spcAft>
                <a:spcPts val="1000"/>
              </a:spcAft>
              <a:buSzPct val="170000"/>
              <a:buBlip>
                <a:blip r:embed="rId4"/>
              </a:buBlip>
            </a:pPr>
            <a:r>
              <a:rPr lang="de-DE" dirty="0"/>
              <a:t>Teilen Sie den Behörden Ihre aktuelle Adresse und Ihre Kontaktdaten (Telefonnummer, E-Mail-Adresse) sowie alle Änderungen mit, damit sie Sie jederzeit erreichen können. </a:t>
            </a:r>
          </a:p>
        </p:txBody>
      </p:sp>
      <p:sp>
        <p:nvSpPr>
          <p:cNvPr id="7" name="Slide Number Placeholder 5">
            <a:extLst>
              <a:ext uri="{FF2B5EF4-FFF2-40B4-BE49-F238E27FC236}">
                <a16:creationId xmlns:a16="http://schemas.microsoft.com/office/drawing/2014/main" id="{1D11474C-2620-4A5E-6B54-F7BC06EA19DC}"/>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16</a:t>
            </a:fld>
            <a:endParaRPr lang="en-LU">
              <a:solidFill>
                <a:schemeClr val="tx1"/>
              </a:solidFill>
            </a:endParaRPr>
          </a:p>
        </p:txBody>
      </p:sp>
    </p:spTree>
    <p:extLst>
      <p:ext uri="{BB962C8B-B14F-4D97-AF65-F5344CB8AC3E}">
        <p14:creationId xmlns:p14="http://schemas.microsoft.com/office/powerpoint/2010/main" val="421234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1949-A62B-ACED-C79E-F4876E019A49}"/>
              </a:ext>
            </a:extLst>
          </p:cNvPr>
          <p:cNvSpPr>
            <a:spLocks noGrp="1"/>
          </p:cNvSpPr>
          <p:nvPr>
            <p:ph type="ctrTitle"/>
          </p:nvPr>
        </p:nvSpPr>
        <p:spPr>
          <a:xfrm>
            <a:off x="648000" y="324000"/>
            <a:ext cx="4284000" cy="460502"/>
          </a:xfrm>
        </p:spPr>
        <p:txBody>
          <a:bodyPr/>
          <a:lstStyle/>
          <a:p>
            <a:pPr>
              <a:lnSpc>
                <a:spcPct val="90000"/>
              </a:lnSpc>
            </a:pPr>
            <a:r>
              <a:rPr lang="de-DE"/>
              <a:t>WAS PASSIERT, WENN SIE IHRE PFLICHTEN NICHT ERFÜLLEN?</a:t>
            </a:r>
          </a:p>
        </p:txBody>
      </p:sp>
      <p:sp>
        <p:nvSpPr>
          <p:cNvPr id="15" name="Subtitle 2">
            <a:extLst>
              <a:ext uri="{FF2B5EF4-FFF2-40B4-BE49-F238E27FC236}">
                <a16:creationId xmlns:a16="http://schemas.microsoft.com/office/drawing/2014/main" id="{E09BB2CC-8C13-175A-4428-8C28C8345644}"/>
              </a:ext>
            </a:extLst>
          </p:cNvPr>
          <p:cNvSpPr>
            <a:spLocks noGrp="1"/>
          </p:cNvSpPr>
          <p:nvPr>
            <p:ph type="subTitle" idx="1"/>
          </p:nvPr>
        </p:nvSpPr>
        <p:spPr>
          <a:xfrm>
            <a:off x="396000" y="900000"/>
            <a:ext cx="2728200" cy="610301"/>
          </a:xfrm>
        </p:spPr>
        <p:txBody>
          <a:bodyPr/>
          <a:lstStyle/>
          <a:p>
            <a:pPr>
              <a:spcAft>
                <a:spcPts val="400"/>
              </a:spcAft>
            </a:pPr>
            <a:r>
              <a:rPr lang="de-DE" dirty="0"/>
              <a:t>Die zuständige Behörde bewertet Ihre Situation und kann beschließen, eine bestimmte Form der Unterstützung zu kürzen oder zu streichen. Die zuständige Behörde informiert Sie schriftlich über eine solche Entscheidung und gibt an, welche Unterstützung sie kürzen oder streichen wird. </a:t>
            </a:r>
          </a:p>
        </p:txBody>
      </p:sp>
      <p:pic>
        <p:nvPicPr>
          <p:cNvPr id="21" name="Picture 20" descr="Ein durchgestrichener roter Kreis; dahinter sind ein Kalender und eine Hand zu erkennen, die Geld entgegennimmt, was darauf hindeutet, dass die Person keine finanzielle Unterstützung erhält.">
            <a:extLst>
              <a:ext uri="{FF2B5EF4-FFF2-40B4-BE49-F238E27FC236}">
                <a16:creationId xmlns:a16="http://schemas.microsoft.com/office/drawing/2014/main" id="{6B307B5B-AC9E-A5E4-EBAC-86E6773656E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310649" y="823918"/>
            <a:ext cx="1331177" cy="1331177"/>
          </a:xfrm>
          <a:prstGeom prst="rect">
            <a:avLst/>
          </a:prstGeom>
        </p:spPr>
      </p:pic>
      <p:sp>
        <p:nvSpPr>
          <p:cNvPr id="14" name="Rectangle 13">
            <a:extLst>
              <a:ext uri="{FF2B5EF4-FFF2-40B4-BE49-F238E27FC236}">
                <a16:creationId xmlns:a16="http://schemas.microsoft.com/office/drawing/2014/main" id="{1E003ADD-4DE8-19B6-D459-65721480E9C7}"/>
              </a:ext>
              <a:ext uri="{C183D7F6-B498-43B3-948B-1728B52AA6E4}">
                <adec:decorative xmlns:adec="http://schemas.microsoft.com/office/drawing/2017/decorative" val="1"/>
              </a:ext>
            </a:extLst>
          </p:cNvPr>
          <p:cNvSpPr/>
          <p:nvPr/>
        </p:nvSpPr>
        <p:spPr>
          <a:xfrm>
            <a:off x="216000" y="2427890"/>
            <a:ext cx="4896000" cy="4622800"/>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3" name="Title 1">
            <a:extLst>
              <a:ext uri="{FF2B5EF4-FFF2-40B4-BE49-F238E27FC236}">
                <a16:creationId xmlns:a16="http://schemas.microsoft.com/office/drawing/2014/main" id="{20E6C1BD-1352-370C-6995-3354128C66D7}"/>
              </a:ext>
            </a:extLst>
          </p:cNvPr>
          <p:cNvSpPr txBox="1">
            <a:spLocks/>
          </p:cNvSpPr>
          <p:nvPr/>
        </p:nvSpPr>
        <p:spPr>
          <a:xfrm>
            <a:off x="395825" y="2566893"/>
            <a:ext cx="4536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solidFill>
                  <a:srgbClr val="C00000"/>
                </a:solidFill>
              </a:rPr>
              <a:t>Achtung!</a:t>
            </a:r>
          </a:p>
        </p:txBody>
      </p:sp>
      <p:sp>
        <p:nvSpPr>
          <p:cNvPr id="17" name="Subtitle 2">
            <a:extLst>
              <a:ext uri="{FF2B5EF4-FFF2-40B4-BE49-F238E27FC236}">
                <a16:creationId xmlns:a16="http://schemas.microsoft.com/office/drawing/2014/main" id="{9AE98E42-5475-6C13-0F65-AC30863AE941}"/>
              </a:ext>
            </a:extLst>
          </p:cNvPr>
          <p:cNvSpPr txBox="1">
            <a:spLocks/>
          </p:cNvSpPr>
          <p:nvPr/>
        </p:nvSpPr>
        <p:spPr>
          <a:xfrm>
            <a:off x="395999" y="2843882"/>
            <a:ext cx="4536001" cy="107330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dirty="0"/>
              <a:t>Sie bekommen in den folgenden Fällen vielleicht weniger Unterstützung</a:t>
            </a:r>
            <a:r>
              <a:rPr lang="de-DE" dirty="0"/>
              <a:t>: </a:t>
            </a:r>
          </a:p>
          <a:p>
            <a:pPr marL="108000" indent="-108000">
              <a:spcAft>
                <a:spcPts val="200"/>
              </a:spcAft>
              <a:buFont typeface="Arial" panose="020B0604020202020204" pitchFamily="34" charset="0"/>
              <a:buChar char="•"/>
            </a:pPr>
            <a:r>
              <a:rPr lang="de-DE" dirty="0"/>
              <a:t>Sie verlassen ohne Erlaubnis das geografische Gebiet oder den von den Behörden festgelegten Ort, an dem Sie sich aufhalten müssen. </a:t>
            </a:r>
          </a:p>
          <a:p>
            <a:pPr marL="108000" indent="-108000">
              <a:spcAft>
                <a:spcPts val="200"/>
              </a:spcAft>
              <a:buFont typeface="Arial" panose="020B0604020202020204" pitchFamily="34" charset="0"/>
              <a:buChar char="•"/>
            </a:pPr>
            <a:r>
              <a:rPr lang="de-DE" dirty="0"/>
              <a:t>Sie arbeiten nicht mit den Behörden zusammen.</a:t>
            </a:r>
          </a:p>
          <a:p>
            <a:pPr marL="108000" indent="-108000">
              <a:spcAft>
                <a:spcPts val="200"/>
              </a:spcAft>
              <a:buFont typeface="Arial" panose="020B0604020202020204" pitchFamily="34" charset="0"/>
              <a:buChar char="•"/>
            </a:pPr>
            <a:r>
              <a:rPr lang="de-DE" dirty="0"/>
              <a:t>Sie machen falsche Angaben über Ihr Einkommen und Vermögen.</a:t>
            </a:r>
          </a:p>
        </p:txBody>
      </p:sp>
      <p:sp>
        <p:nvSpPr>
          <p:cNvPr id="22" name="Subtitle 2">
            <a:extLst>
              <a:ext uri="{FF2B5EF4-FFF2-40B4-BE49-F238E27FC236}">
                <a16:creationId xmlns:a16="http://schemas.microsoft.com/office/drawing/2014/main" id="{C9AD5FDC-6EA1-D01D-324D-4F97E43BE718}"/>
              </a:ext>
            </a:extLst>
          </p:cNvPr>
          <p:cNvSpPr txBox="1">
            <a:spLocks/>
          </p:cNvSpPr>
          <p:nvPr/>
        </p:nvSpPr>
        <p:spPr>
          <a:xfrm>
            <a:off x="395825" y="4102312"/>
            <a:ext cx="4536000" cy="1623377"/>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de-DE" dirty="0"/>
              <a:t>Sie verstoßen gegen die Regeln Ihrer Unterkunft.</a:t>
            </a:r>
          </a:p>
          <a:p>
            <a:pPr marL="108000" indent="-108000">
              <a:spcAft>
                <a:spcPts val="200"/>
              </a:spcAft>
              <a:buFont typeface="Arial" panose="020B0604020202020204" pitchFamily="34" charset="0"/>
              <a:buChar char="•"/>
            </a:pPr>
            <a:r>
              <a:rPr lang="de-DE" dirty="0"/>
              <a:t>Sie nehmen nicht an den vorgeschriebenen Kursen teil.</a:t>
            </a:r>
          </a:p>
          <a:p>
            <a:pPr marL="108000" indent="-108000">
              <a:spcAft>
                <a:spcPts val="200"/>
              </a:spcAft>
              <a:buFont typeface="Arial" panose="020B0604020202020204" pitchFamily="34" charset="0"/>
              <a:buChar char="•"/>
            </a:pPr>
            <a:r>
              <a:rPr lang="de-DE" dirty="0"/>
              <a:t>Sie haben bereits in einem anderen EU+-Land Asyl beantragt und dieses Land verlassen. </a:t>
            </a:r>
          </a:p>
        </p:txBody>
      </p:sp>
      <p:sp>
        <p:nvSpPr>
          <p:cNvPr id="19" name="Subtitle 2">
            <a:extLst>
              <a:ext uri="{FF2B5EF4-FFF2-40B4-BE49-F238E27FC236}">
                <a16:creationId xmlns:a16="http://schemas.microsoft.com/office/drawing/2014/main" id="{7AD02677-BDFB-24CB-2EDD-3ADE5C03761D}"/>
              </a:ext>
            </a:extLst>
          </p:cNvPr>
          <p:cNvSpPr txBox="1">
            <a:spLocks/>
          </p:cNvSpPr>
          <p:nvPr/>
        </p:nvSpPr>
        <p:spPr>
          <a:xfrm>
            <a:off x="395825" y="5721450"/>
            <a:ext cx="3043114" cy="1095636"/>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b="1" dirty="0"/>
              <a:t>Sie könnten die Unterstützung verlieren, die Sie bekommen</a:t>
            </a:r>
            <a:r>
              <a:rPr lang="de-DE" dirty="0"/>
              <a:t>, wenn Sie sich gewalttätig verhalten, andere bedrohen oder wenn Sie die Regeln des Ortes, in dem Sie untergebracht sind, wiederholt oder schwerwiegend verletzen.</a:t>
            </a:r>
            <a:r>
              <a:rPr lang="de-DE" b="1" dirty="0"/>
              <a:t> </a:t>
            </a:r>
            <a:r>
              <a:rPr lang="de-DE" dirty="0"/>
              <a:t>In diesem Fall könnte auch die Polizei gerufen werden. </a:t>
            </a:r>
          </a:p>
        </p:txBody>
      </p:sp>
      <p:pic>
        <p:nvPicPr>
          <p:cNvPr id="20" name="Picture 19">
            <a:extLst>
              <a:ext uri="{FF2B5EF4-FFF2-40B4-BE49-F238E27FC236}">
                <a16:creationId xmlns:a16="http://schemas.microsoft.com/office/drawing/2014/main" id="{75D56ADB-A86F-0687-A41F-1D55D7406B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568773" y="5687202"/>
            <a:ext cx="1008478" cy="1008478"/>
          </a:xfrm>
          <a:prstGeom prst="rect">
            <a:avLst/>
          </a:prstGeom>
        </p:spPr>
      </p:pic>
      <p:sp>
        <p:nvSpPr>
          <p:cNvPr id="3" name="Slide Number Placeholder 5">
            <a:extLst>
              <a:ext uri="{FF2B5EF4-FFF2-40B4-BE49-F238E27FC236}">
                <a16:creationId xmlns:a16="http://schemas.microsoft.com/office/drawing/2014/main" id="{8C338ADD-B6B8-0EE7-3383-34C4379424DC}"/>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17</a:t>
            </a:fld>
            <a:endParaRPr lang="en-LU">
              <a:solidFill>
                <a:schemeClr val="tx1"/>
              </a:solidFill>
            </a:endParaRPr>
          </a:p>
        </p:txBody>
      </p:sp>
    </p:spTree>
    <p:extLst>
      <p:ext uri="{BB962C8B-B14F-4D97-AF65-F5344CB8AC3E}">
        <p14:creationId xmlns:p14="http://schemas.microsoft.com/office/powerpoint/2010/main" val="3630232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670E-7450-0B1C-CAD0-116EF95035FF}"/>
              </a:ext>
            </a:extLst>
          </p:cNvPr>
          <p:cNvSpPr>
            <a:spLocks noGrp="1"/>
          </p:cNvSpPr>
          <p:nvPr>
            <p:ph type="ctrTitle"/>
          </p:nvPr>
        </p:nvSpPr>
        <p:spPr>
          <a:xfrm>
            <a:off x="648000" y="324000"/>
            <a:ext cx="4283650" cy="654401"/>
          </a:xfrm>
        </p:spPr>
        <p:txBody>
          <a:bodyPr/>
          <a:lstStyle/>
          <a:p>
            <a:r>
              <a:rPr lang="de-DE"/>
              <a:t>WAS PASSIERT, WENN SIE OHNE ERLAUBNIS DER BEHÖRDEN IN EIN ANDERES EU+-LAND REISEN?</a:t>
            </a:r>
          </a:p>
        </p:txBody>
      </p:sp>
      <p:pic>
        <p:nvPicPr>
          <p:cNvPr id="9" name="Picture 8">
            <a:extLst>
              <a:ext uri="{FF2B5EF4-FFF2-40B4-BE49-F238E27FC236}">
                <a16:creationId xmlns:a16="http://schemas.microsoft.com/office/drawing/2014/main" id="{2FCE2889-9C1B-568F-16A9-6DCA640640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82356" y="899458"/>
            <a:ext cx="2784206" cy="3287531"/>
          </a:xfrm>
          <a:prstGeom prst="rect">
            <a:avLst/>
          </a:prstGeom>
        </p:spPr>
      </p:pic>
      <p:sp>
        <p:nvSpPr>
          <p:cNvPr id="10" name="Subtitle 2">
            <a:extLst>
              <a:ext uri="{FF2B5EF4-FFF2-40B4-BE49-F238E27FC236}">
                <a16:creationId xmlns:a16="http://schemas.microsoft.com/office/drawing/2014/main" id="{627AED94-921B-1D02-3CA8-9D087F1D3AF2}"/>
              </a:ext>
              <a:ext uri="{C183D7F6-B498-43B3-948B-1728B52AA6E4}">
                <adec:decorative xmlns:adec="http://schemas.microsoft.com/office/drawing/2017/decorative" val="1"/>
              </a:ext>
            </a:extLst>
          </p:cNvPr>
          <p:cNvSpPr txBox="1">
            <a:spLocks/>
          </p:cNvSpPr>
          <p:nvPr/>
        </p:nvSpPr>
        <p:spPr>
          <a:xfrm>
            <a:off x="585582" y="1067593"/>
            <a:ext cx="742488" cy="32585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de-DE" sz="850" dirty="0">
                <a:latin typeface="+mn-lt"/>
                <a:cs typeface="+mn-cs"/>
              </a:rPr>
              <a:t>Deutschland</a:t>
            </a:r>
          </a:p>
        </p:txBody>
      </p:sp>
      <p:sp>
        <p:nvSpPr>
          <p:cNvPr id="15" name="Subtitle 2">
            <a:extLst>
              <a:ext uri="{FF2B5EF4-FFF2-40B4-BE49-F238E27FC236}">
                <a16:creationId xmlns:a16="http://schemas.microsoft.com/office/drawing/2014/main" id="{AD6A95F4-5ABE-97F6-3F06-F28C651130EC}"/>
              </a:ext>
              <a:ext uri="{C183D7F6-B498-43B3-948B-1728B52AA6E4}">
                <adec:decorative xmlns:adec="http://schemas.microsoft.com/office/drawing/2017/decorative" val="1"/>
              </a:ext>
            </a:extLst>
          </p:cNvPr>
          <p:cNvSpPr txBox="1">
            <a:spLocks/>
          </p:cNvSpPr>
          <p:nvPr/>
        </p:nvSpPr>
        <p:spPr>
          <a:xfrm>
            <a:off x="1921337" y="1072159"/>
            <a:ext cx="742488" cy="321288"/>
          </a:xfrm>
          <a:prstGeom prst="rect">
            <a:avLst/>
          </a:prstGeom>
          <a:solidFill>
            <a:schemeClr val="accent5">
              <a:lumMod val="20000"/>
              <a:lumOff val="80000"/>
            </a:schemeClr>
          </a:soli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80000"/>
              </a:lnSpc>
            </a:pPr>
            <a:r>
              <a:rPr lang="de-DE" sz="850" b="1"/>
              <a:t>Anderes EU+-Land</a:t>
            </a:r>
          </a:p>
        </p:txBody>
      </p:sp>
      <p:sp>
        <p:nvSpPr>
          <p:cNvPr id="4" name="Subtitle 2">
            <a:extLst>
              <a:ext uri="{FF2B5EF4-FFF2-40B4-BE49-F238E27FC236}">
                <a16:creationId xmlns:a16="http://schemas.microsoft.com/office/drawing/2014/main" id="{671CA51D-8425-925C-A762-539986FBCC06}"/>
              </a:ext>
            </a:extLst>
          </p:cNvPr>
          <p:cNvSpPr txBox="1">
            <a:spLocks/>
          </p:cNvSpPr>
          <p:nvPr/>
        </p:nvSpPr>
        <p:spPr>
          <a:xfrm>
            <a:off x="2952933" y="1067592"/>
            <a:ext cx="2082781" cy="26759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000"/>
              </a:spcAft>
            </a:pPr>
            <a:r>
              <a:rPr lang="de-DE" b="1" dirty="0"/>
              <a:t>In Deutschland:</a:t>
            </a:r>
          </a:p>
        </p:txBody>
      </p:sp>
      <p:sp>
        <p:nvSpPr>
          <p:cNvPr id="6" name="Subtitle 2">
            <a:extLst>
              <a:ext uri="{FF2B5EF4-FFF2-40B4-BE49-F238E27FC236}">
                <a16:creationId xmlns:a16="http://schemas.microsoft.com/office/drawing/2014/main" id="{F04C76EC-E520-A505-2F5D-A835DC8B0FB4}"/>
              </a:ext>
            </a:extLst>
          </p:cNvPr>
          <p:cNvSpPr txBox="1">
            <a:spLocks/>
          </p:cNvSpPr>
          <p:nvPr/>
        </p:nvSpPr>
        <p:spPr>
          <a:xfrm>
            <a:off x="2952933" y="1251477"/>
            <a:ext cx="1978891" cy="128241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indent="-109728">
              <a:spcAft>
                <a:spcPts val="1000"/>
              </a:spcAft>
              <a:buFont typeface="Arial" panose="020B0604020202020204" pitchFamily="34" charset="0"/>
              <a:buChar char="•"/>
            </a:pPr>
            <a:r>
              <a:rPr lang="de-DE" dirty="0"/>
              <a:t>Ihr Asylverfahren kann eingestellt werden.</a:t>
            </a:r>
            <a:br>
              <a:rPr lang="de-DE" dirty="0"/>
            </a:br>
            <a:br>
              <a:rPr lang="de-DE" dirty="0"/>
            </a:br>
            <a:endParaRPr lang="de-DE" dirty="0"/>
          </a:p>
          <a:p>
            <a:pPr>
              <a:spcAft>
                <a:spcPts val="400"/>
              </a:spcAft>
            </a:pPr>
            <a:r>
              <a:rPr lang="de-DE" b="1" dirty="0"/>
              <a:t>In dem EU+-Land, in das Sie ohne Erlaubnis gereist sind:</a:t>
            </a:r>
          </a:p>
        </p:txBody>
      </p:sp>
      <p:sp>
        <p:nvSpPr>
          <p:cNvPr id="17" name="TextBox 16">
            <a:extLst>
              <a:ext uri="{FF2B5EF4-FFF2-40B4-BE49-F238E27FC236}">
                <a16:creationId xmlns:a16="http://schemas.microsoft.com/office/drawing/2014/main" id="{95F2880F-990D-20B3-D6BC-83A31D8CA100}"/>
              </a:ext>
            </a:extLst>
          </p:cNvPr>
          <p:cNvSpPr txBox="1"/>
          <p:nvPr/>
        </p:nvSpPr>
        <p:spPr>
          <a:xfrm>
            <a:off x="2952933" y="2492265"/>
            <a:ext cx="1978717" cy="769441"/>
          </a:xfrm>
          <a:prstGeom prst="rect">
            <a:avLst/>
          </a:prstGeom>
          <a:noFill/>
        </p:spPr>
        <p:txBody>
          <a:bodyPr wrap="square">
            <a:spAutoFit/>
          </a:bodyPr>
          <a:lstStyle/>
          <a:p>
            <a:pPr marL="171450" indent="-171450">
              <a:buFont typeface="Arial" panose="020B0604020202020204" pitchFamily="34" charset="0"/>
              <a:buChar char="•"/>
            </a:pPr>
            <a:r>
              <a:rPr lang="de-DE" sz="1100" dirty="0"/>
              <a:t>Die Behörden können Sie in das Land zurückschicken, dass Sie ohne Erlaubnis verlassen haben.</a:t>
            </a:r>
          </a:p>
        </p:txBody>
      </p:sp>
      <p:sp>
        <p:nvSpPr>
          <p:cNvPr id="12" name="Subtitle 2">
            <a:extLst>
              <a:ext uri="{FF2B5EF4-FFF2-40B4-BE49-F238E27FC236}">
                <a16:creationId xmlns:a16="http://schemas.microsoft.com/office/drawing/2014/main" id="{32FBD866-3593-EA93-E8CD-947600618F57}"/>
              </a:ext>
            </a:extLst>
          </p:cNvPr>
          <p:cNvSpPr txBox="1">
            <a:spLocks/>
          </p:cNvSpPr>
          <p:nvPr/>
        </p:nvSpPr>
        <p:spPr>
          <a:xfrm>
            <a:off x="396000" y="3261706"/>
            <a:ext cx="4536000" cy="128241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Ab dem Zeitpunkt, an dem die Behörden Sie über die Entscheidung informieren, Sie zurückzuschicken, verlieren Sie bestimmte Rechte, zum Beispiel: </a:t>
            </a:r>
          </a:p>
          <a:p>
            <a:pPr marL="108000" indent="-108000">
              <a:spcAft>
                <a:spcPts val="200"/>
              </a:spcAft>
              <a:buFont typeface="Arial" panose="020B0604020202020204" pitchFamily="34" charset="0"/>
              <a:buChar char="•"/>
            </a:pPr>
            <a:r>
              <a:rPr lang="de-DE" dirty="0"/>
              <a:t>Sie werden </a:t>
            </a:r>
            <a:r>
              <a:rPr lang="de-DE" b="1" dirty="0"/>
              <a:t>viele Dienstleistungen und Formen der Unterstützung nicht erhalten. </a:t>
            </a:r>
          </a:p>
          <a:p>
            <a:pPr marL="108000" indent="-108000">
              <a:spcAft>
                <a:spcPts val="200"/>
              </a:spcAft>
              <a:buFont typeface="Arial" panose="020B0604020202020204" pitchFamily="34" charset="0"/>
              <a:buChar char="•"/>
            </a:pPr>
            <a:r>
              <a:rPr lang="de-DE" dirty="0"/>
              <a:t>Sie </a:t>
            </a:r>
            <a:r>
              <a:rPr lang="de-DE" b="1" dirty="0"/>
              <a:t>dürfen nicht arbeiten</a:t>
            </a:r>
            <a:r>
              <a:rPr lang="de-DE" dirty="0"/>
              <a:t>.</a:t>
            </a:r>
            <a:r>
              <a:rPr lang="de-DE" b="1" dirty="0"/>
              <a:t> </a:t>
            </a:r>
          </a:p>
          <a:p>
            <a:pPr marL="108000" indent="-108000">
              <a:spcAft>
                <a:spcPts val="200"/>
              </a:spcAft>
              <a:buFont typeface="Arial" panose="020B0604020202020204" pitchFamily="34" charset="0"/>
              <a:buChar char="•"/>
            </a:pPr>
            <a:r>
              <a:rPr lang="de-DE" dirty="0"/>
              <a:t>Sie </a:t>
            </a:r>
            <a:r>
              <a:rPr lang="de-DE" b="1" dirty="0"/>
              <a:t>dürfen nicht an Sprach- oder Ausbildungskursen teilnehmen. </a:t>
            </a:r>
          </a:p>
        </p:txBody>
      </p:sp>
      <p:pic>
        <p:nvPicPr>
          <p:cNvPr id="16" name="Picture 15">
            <a:extLst>
              <a:ext uri="{FF2B5EF4-FFF2-40B4-BE49-F238E27FC236}">
                <a16:creationId xmlns:a16="http://schemas.microsoft.com/office/drawing/2014/main" id="{3EC4423E-D724-D999-14DB-33B88341E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35602" y="4865190"/>
            <a:ext cx="149980" cy="203200"/>
          </a:xfrm>
          <a:prstGeom prst="rect">
            <a:avLst/>
          </a:prstGeom>
        </p:spPr>
      </p:pic>
      <p:sp>
        <p:nvSpPr>
          <p:cNvPr id="7" name="Title 1">
            <a:extLst>
              <a:ext uri="{FF2B5EF4-FFF2-40B4-BE49-F238E27FC236}">
                <a16:creationId xmlns:a16="http://schemas.microsoft.com/office/drawing/2014/main" id="{36EEF1A9-1855-1A01-2943-AAD8C63308C9}"/>
              </a:ext>
            </a:extLst>
          </p:cNvPr>
          <p:cNvSpPr txBox="1">
            <a:spLocks/>
          </p:cNvSpPr>
          <p:nvPr/>
        </p:nvSpPr>
        <p:spPr>
          <a:xfrm>
            <a:off x="648000" y="4847267"/>
            <a:ext cx="4283650" cy="654401"/>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WAS PASSIERT, WENN SIE IN DAS EU+LAND ZURÜCKGESCHICKT WERDEN, DAS SIE OHNE ERLAUBNIS VERLASSEN HABEN? </a:t>
            </a:r>
          </a:p>
        </p:txBody>
      </p:sp>
      <p:sp>
        <p:nvSpPr>
          <p:cNvPr id="8" name="Subtitle 2">
            <a:extLst>
              <a:ext uri="{FF2B5EF4-FFF2-40B4-BE49-F238E27FC236}">
                <a16:creationId xmlns:a16="http://schemas.microsoft.com/office/drawing/2014/main" id="{8BD6D435-010E-AC57-A405-FB21D0F385D0}"/>
              </a:ext>
            </a:extLst>
          </p:cNvPr>
          <p:cNvSpPr txBox="1">
            <a:spLocks/>
          </p:cNvSpPr>
          <p:nvPr/>
        </p:nvSpPr>
        <p:spPr>
          <a:xfrm>
            <a:off x="2374543" y="5612555"/>
            <a:ext cx="2557108" cy="128241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Die Behörden können beschließen, dass Sie an einem bestimmten Ort bleiben müssen. Ihre Anwesenheit wird dort regelmäßig überprüft. Sie können die Einrichtung mit bestimmten Einschränkungen verlassen. </a:t>
            </a:r>
          </a:p>
        </p:txBody>
      </p:sp>
      <p:pic>
        <p:nvPicPr>
          <p:cNvPr id="5" name="Picture 4" descr="Bunte Gebäude im oberen Teil des Bildes. Darunter ist eine vergrößerte Aufnahme eines Mitarbeiters an einem Tor zu sehen, der die Dokumente einer Person überprüft, die die Aufnahmeeinrichtung verlässt.">
            <a:extLst>
              <a:ext uri="{FF2B5EF4-FFF2-40B4-BE49-F238E27FC236}">
                <a16:creationId xmlns:a16="http://schemas.microsoft.com/office/drawing/2014/main" id="{89FB2C41-AD47-4C4E-17F2-4C79FA48610A}"/>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5602" y="5543294"/>
            <a:ext cx="1700596" cy="1471736"/>
          </a:xfrm>
          <a:prstGeom prst="rect">
            <a:avLst/>
          </a:prstGeom>
        </p:spPr>
      </p:pic>
      <p:sp>
        <p:nvSpPr>
          <p:cNvPr id="3" name="Slide Number Placeholder 5">
            <a:extLst>
              <a:ext uri="{FF2B5EF4-FFF2-40B4-BE49-F238E27FC236}">
                <a16:creationId xmlns:a16="http://schemas.microsoft.com/office/drawing/2014/main" id="{8B475C15-53D7-5C1E-4114-BAB91FF9A22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18</a:t>
            </a:fld>
            <a:endParaRPr lang="en-LU">
              <a:solidFill>
                <a:schemeClr val="tx1"/>
              </a:solidFill>
            </a:endParaRPr>
          </a:p>
        </p:txBody>
      </p:sp>
    </p:spTree>
    <p:extLst>
      <p:ext uri="{BB962C8B-B14F-4D97-AF65-F5344CB8AC3E}">
        <p14:creationId xmlns:p14="http://schemas.microsoft.com/office/powerpoint/2010/main" val="830752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A7ED6-5DBE-41FF-5AE9-879413D1B99B}"/>
              </a:ext>
            </a:extLst>
          </p:cNvPr>
          <p:cNvSpPr>
            <a:spLocks noGrp="1"/>
          </p:cNvSpPr>
          <p:nvPr>
            <p:ph type="ctrTitle"/>
          </p:nvPr>
        </p:nvSpPr>
        <p:spPr>
          <a:xfrm>
            <a:off x="648000" y="342000"/>
            <a:ext cx="4679650" cy="266602"/>
          </a:xfrm>
        </p:spPr>
        <p:txBody>
          <a:bodyPr/>
          <a:lstStyle/>
          <a:p>
            <a:r>
              <a:rPr lang="de-DE" dirty="0"/>
              <a:t>SIE KÖNNEN EINE ENTSCHEIDUNG DER BEHÖRDE ANFECHTEN </a:t>
            </a:r>
          </a:p>
        </p:txBody>
      </p:sp>
      <p:sp>
        <p:nvSpPr>
          <p:cNvPr id="3" name="Subtitle 2">
            <a:extLst>
              <a:ext uri="{FF2B5EF4-FFF2-40B4-BE49-F238E27FC236}">
                <a16:creationId xmlns:a16="http://schemas.microsoft.com/office/drawing/2014/main" id="{2AAE7F1D-7298-2BFC-61A1-9C4DE897FB7E}"/>
              </a:ext>
            </a:extLst>
          </p:cNvPr>
          <p:cNvSpPr>
            <a:spLocks noGrp="1"/>
          </p:cNvSpPr>
          <p:nvPr>
            <p:ph type="subTitle" idx="1"/>
          </p:nvPr>
        </p:nvSpPr>
        <p:spPr>
          <a:xfrm>
            <a:off x="2953108" y="720000"/>
            <a:ext cx="1978892" cy="2038248"/>
          </a:xfrm>
        </p:spPr>
        <p:txBody>
          <a:bodyPr/>
          <a:lstStyle/>
          <a:p>
            <a:pPr>
              <a:spcAft>
                <a:spcPts val="400"/>
              </a:spcAft>
            </a:pPr>
            <a:r>
              <a:rPr lang="de-DE" dirty="0"/>
              <a:t>Wenn die zuständige Behörde beschließt, Ihre Rechte als Antragstellende(r) einzuschränken, und Sie dies für ungerecht halten, </a:t>
            </a:r>
            <a:r>
              <a:rPr lang="de-DE" b="1" dirty="0"/>
              <a:t>können Sie gegen diese Entscheidung einen Rechtsbehelf einlegen</a:t>
            </a:r>
            <a:r>
              <a:rPr lang="de-DE" dirty="0"/>
              <a:t>.</a:t>
            </a:r>
          </a:p>
        </p:txBody>
      </p:sp>
      <p:pic>
        <p:nvPicPr>
          <p:cNvPr id="7" name="Picture 6" descr="Ein Asylsuchender und sein Anwalt stehen neben einem Richter in einem Gerichtsgebäude.">
            <a:extLst>
              <a:ext uri="{FF2B5EF4-FFF2-40B4-BE49-F238E27FC236}">
                <a16:creationId xmlns:a16="http://schemas.microsoft.com/office/drawing/2014/main" id="{D34140D9-3379-6021-271F-05B3E4EDE22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6124" y="773213"/>
            <a:ext cx="2313876" cy="2124094"/>
          </a:xfrm>
          <a:prstGeom prst="rect">
            <a:avLst/>
          </a:prstGeom>
        </p:spPr>
      </p:pic>
      <p:sp>
        <p:nvSpPr>
          <p:cNvPr id="5" name="Subtitle 2">
            <a:extLst>
              <a:ext uri="{FF2B5EF4-FFF2-40B4-BE49-F238E27FC236}">
                <a16:creationId xmlns:a16="http://schemas.microsoft.com/office/drawing/2014/main" id="{F4CDFD29-6639-CF56-334C-7A8A3A5F64BB}"/>
              </a:ext>
            </a:extLst>
          </p:cNvPr>
          <p:cNvSpPr txBox="1">
            <a:spLocks/>
          </p:cNvSpPr>
          <p:nvPr/>
        </p:nvSpPr>
        <p:spPr>
          <a:xfrm>
            <a:off x="396000" y="3014092"/>
            <a:ext cx="4536000" cy="276439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200"/>
              </a:spcAft>
            </a:pPr>
            <a:r>
              <a:rPr lang="de-DE" sz="1000" dirty="0"/>
              <a:t>Sie können einen Rechtsbehelf einlegen, wenn die zuständige Behörde entscheidet, dass: </a:t>
            </a:r>
          </a:p>
          <a:p>
            <a:pPr marL="108000" indent="-108000">
              <a:lnSpc>
                <a:spcPct val="100000"/>
              </a:lnSpc>
              <a:spcAft>
                <a:spcPts val="200"/>
              </a:spcAft>
              <a:buFont typeface="Arial" panose="020B0604020202020204" pitchFamily="34" charset="0"/>
              <a:buChar char="•"/>
            </a:pPr>
            <a:r>
              <a:rPr lang="de-DE" sz="1000" dirty="0"/>
              <a:t>Sie kein Recht auf eine Unterkunft und andere Unterstützungsleistungen bei der Aufnahme haben,</a:t>
            </a:r>
          </a:p>
          <a:p>
            <a:pPr marL="108000" indent="-108000">
              <a:lnSpc>
                <a:spcPct val="100000"/>
              </a:lnSpc>
              <a:spcAft>
                <a:spcPts val="200"/>
              </a:spcAft>
              <a:buFont typeface="Arial" panose="020B0604020202020204" pitchFamily="34" charset="0"/>
              <a:buChar char="•"/>
            </a:pPr>
            <a:r>
              <a:rPr lang="de-DE" sz="1000" dirty="0"/>
              <a:t>die Unterstützung, die Sie im Zusammenhang mit der Aufnahme erhalten, gekürzt oder gestrichen wird,</a:t>
            </a:r>
          </a:p>
          <a:p>
            <a:pPr marL="108000" indent="-108000">
              <a:lnSpc>
                <a:spcPct val="100000"/>
              </a:lnSpc>
              <a:spcAft>
                <a:spcPts val="200"/>
              </a:spcAft>
              <a:buFont typeface="Arial" panose="020B0604020202020204" pitchFamily="34" charset="0"/>
              <a:buChar char="•"/>
            </a:pPr>
            <a:r>
              <a:rPr lang="de-DE" sz="1000" dirty="0"/>
              <a:t>Sie verpflichtet sind, sich an einem bestimmten Ort aufzuhalten (z. B. in einer bestimmten Aufnahmeeinrichtung) und Sie Ihn nur mit bestimmten Einschränkungen verlassen dürfen. </a:t>
            </a:r>
          </a:p>
          <a:p>
            <a:pPr marL="108000" indent="-108000">
              <a:lnSpc>
                <a:spcPct val="100000"/>
              </a:lnSpc>
              <a:spcAft>
                <a:spcPts val="400"/>
              </a:spcAft>
              <a:buFont typeface="Arial" panose="020B0604020202020204" pitchFamily="34" charset="0"/>
              <a:buChar char="•"/>
            </a:pPr>
            <a:r>
              <a:rPr lang="de-DE" sz="1000" dirty="0"/>
              <a:t>Sie in Haft genommen werden.</a:t>
            </a:r>
            <a:r>
              <a:rPr lang="de-DE" sz="1000" dirty="0">
                <a:highlight>
                  <a:srgbClr val="808080"/>
                </a:highlight>
              </a:rPr>
              <a:t> </a:t>
            </a:r>
          </a:p>
          <a:p>
            <a:pPr>
              <a:lnSpc>
                <a:spcPct val="100000"/>
              </a:lnSpc>
              <a:spcAft>
                <a:spcPts val="400"/>
              </a:spcAft>
            </a:pPr>
            <a:endParaRPr lang="de-DE" sz="1000" dirty="0"/>
          </a:p>
          <a:p>
            <a:pPr>
              <a:lnSpc>
                <a:spcPct val="100000"/>
              </a:lnSpc>
              <a:spcAft>
                <a:spcPts val="400"/>
              </a:spcAft>
            </a:pPr>
            <a:r>
              <a:rPr lang="de-DE" sz="1000" dirty="0"/>
              <a:t>In der Entscheidung der Behörde wird Ihnen mitgeteilt, bei welcher Stelle ein Rechtsbehelf eingelegt werden kann.</a:t>
            </a:r>
          </a:p>
          <a:p>
            <a:pPr marL="108000" indent="-108000">
              <a:lnSpc>
                <a:spcPct val="100000"/>
              </a:lnSpc>
              <a:spcAft>
                <a:spcPts val="400"/>
              </a:spcAft>
              <a:buFont typeface="Arial" panose="020B0604020202020204" pitchFamily="34" charset="0"/>
              <a:buChar char="•"/>
            </a:pPr>
            <a:endParaRPr lang="de-DE" sz="1000" dirty="0">
              <a:highlight>
                <a:srgbClr val="808080"/>
              </a:highlight>
            </a:endParaRPr>
          </a:p>
        </p:txBody>
      </p:sp>
      <p:sp>
        <p:nvSpPr>
          <p:cNvPr id="8" name="Rectangle 7">
            <a:extLst>
              <a:ext uri="{FF2B5EF4-FFF2-40B4-BE49-F238E27FC236}">
                <a16:creationId xmlns:a16="http://schemas.microsoft.com/office/drawing/2014/main" id="{FCE3F0BF-2996-9BE3-D8E1-D990C57E23F5}"/>
              </a:ext>
              <a:ext uri="{C183D7F6-B498-43B3-948B-1728B52AA6E4}">
                <adec:decorative xmlns:adec="http://schemas.microsoft.com/office/drawing/2017/decorative" val="1"/>
              </a:ext>
            </a:extLst>
          </p:cNvPr>
          <p:cNvSpPr/>
          <p:nvPr/>
        </p:nvSpPr>
        <p:spPr>
          <a:xfrm>
            <a:off x="218660" y="6231596"/>
            <a:ext cx="4892989" cy="862887"/>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0" name="Subtitle 2">
            <a:extLst>
              <a:ext uri="{FF2B5EF4-FFF2-40B4-BE49-F238E27FC236}">
                <a16:creationId xmlns:a16="http://schemas.microsoft.com/office/drawing/2014/main" id="{0D082D3D-D3CB-274C-EAA0-CD1A80736950}"/>
              </a:ext>
            </a:extLst>
          </p:cNvPr>
          <p:cNvSpPr txBox="1">
            <a:spLocks/>
          </p:cNvSpPr>
          <p:nvPr/>
        </p:nvSpPr>
        <p:spPr>
          <a:xfrm>
            <a:off x="396000" y="6314478"/>
            <a:ext cx="4536000" cy="54501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de-DE" dirty="0"/>
              <a:t>Wenn Sie ohne Erlaubnis der Behörden in ein anderes EU+-Land gereist sind und dort bestimmte Rechte im Zusammenhang mit der Aufnahme verloren haben, können Sie in diesem Land einen Rechtsbehelf gegen diese Entscheidung einlegen. </a:t>
            </a:r>
          </a:p>
        </p:txBody>
      </p:sp>
      <p:sp>
        <p:nvSpPr>
          <p:cNvPr id="6" name="Slide Number Placeholder 5">
            <a:extLst>
              <a:ext uri="{FF2B5EF4-FFF2-40B4-BE49-F238E27FC236}">
                <a16:creationId xmlns:a16="http://schemas.microsoft.com/office/drawing/2014/main" id="{383A5A4B-3DD8-DCF6-BF55-D71A7FD15D51}"/>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19</a:t>
            </a:fld>
            <a:endParaRPr lang="en-LU">
              <a:solidFill>
                <a:schemeClr val="tx1"/>
              </a:solidFill>
            </a:endParaRPr>
          </a:p>
        </p:txBody>
      </p:sp>
    </p:spTree>
    <p:extLst>
      <p:ext uri="{BB962C8B-B14F-4D97-AF65-F5344CB8AC3E}">
        <p14:creationId xmlns:p14="http://schemas.microsoft.com/office/powerpoint/2010/main" val="213833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752419-41B1-48F1-1BBE-06665043F97A}"/>
              </a:ext>
            </a:extLst>
          </p:cNvPr>
          <p:cNvSpPr>
            <a:spLocks noGrp="1"/>
          </p:cNvSpPr>
          <p:nvPr>
            <p:ph type="ctrTitle"/>
          </p:nvPr>
        </p:nvSpPr>
        <p:spPr>
          <a:xfrm>
            <a:off x="648000" y="342000"/>
            <a:ext cx="4284000" cy="266602"/>
          </a:xfrm>
        </p:spPr>
        <p:txBody>
          <a:bodyPr/>
          <a:lstStyle/>
          <a:p>
            <a:r>
              <a:rPr lang="de-DE" b="1"/>
              <a:t>INHALT</a:t>
            </a:r>
          </a:p>
        </p:txBody>
      </p:sp>
      <p:sp>
        <p:nvSpPr>
          <p:cNvPr id="6" name="Subtitle 2">
            <a:extLst>
              <a:ext uri="{FF2B5EF4-FFF2-40B4-BE49-F238E27FC236}">
                <a16:creationId xmlns:a16="http://schemas.microsoft.com/office/drawing/2014/main" id="{50787F6D-79CE-784A-7AF0-2AB245CAD867}"/>
              </a:ext>
            </a:extLst>
          </p:cNvPr>
          <p:cNvSpPr>
            <a:spLocks noGrp="1"/>
          </p:cNvSpPr>
          <p:nvPr>
            <p:ph type="subTitle" idx="1"/>
          </p:nvPr>
        </p:nvSpPr>
        <p:spPr>
          <a:xfrm>
            <a:off x="396000" y="740096"/>
            <a:ext cx="4536000" cy="5668608"/>
          </a:xfrm>
        </p:spPr>
        <p:txBody>
          <a:bodyPr/>
          <a:lstStyle/>
          <a:p>
            <a:pPr>
              <a:spcAft>
                <a:spcPts val="800"/>
              </a:spcAft>
              <a:tabLst>
                <a:tab pos="5400000" algn="r"/>
              </a:tabLst>
            </a:pPr>
            <a:r>
              <a:rPr lang="de-DE" sz="1000" dirty="0"/>
              <a:t>Was bedeutet „Aufnahme“? 	3</a:t>
            </a:r>
          </a:p>
          <a:p>
            <a:pPr>
              <a:spcAft>
                <a:spcPts val="800"/>
              </a:spcAft>
              <a:tabLst>
                <a:tab pos="5400000" algn="r"/>
              </a:tabLst>
            </a:pPr>
            <a:r>
              <a:rPr lang="de-DE" sz="1000" dirty="0"/>
              <a:t>Was werden Sie bekommen? 	6</a:t>
            </a:r>
          </a:p>
          <a:p>
            <a:pPr>
              <a:spcAft>
                <a:spcPts val="800"/>
              </a:spcAft>
              <a:tabLst>
                <a:tab pos="5400000" algn="r"/>
              </a:tabLst>
            </a:pPr>
            <a:r>
              <a:rPr lang="de-DE" sz="1000" dirty="0"/>
              <a:t>Recht auf medizinische Versorgung	7</a:t>
            </a:r>
          </a:p>
          <a:p>
            <a:pPr>
              <a:spcAft>
                <a:spcPts val="800"/>
              </a:spcAft>
              <a:tabLst>
                <a:tab pos="5400000" algn="r"/>
              </a:tabLst>
            </a:pPr>
            <a:r>
              <a:rPr lang="de-DE" sz="1000" dirty="0"/>
              <a:t>Recht auf Bildung für Kinder 	10</a:t>
            </a:r>
          </a:p>
          <a:p>
            <a:pPr>
              <a:spcAft>
                <a:spcPts val="800"/>
              </a:spcAft>
              <a:tabLst>
                <a:tab pos="5400000" algn="r"/>
              </a:tabLst>
            </a:pPr>
            <a:r>
              <a:rPr lang="de-DE" sz="1000" dirty="0"/>
              <a:t>Recht auf Arbeit 	11</a:t>
            </a:r>
          </a:p>
          <a:p>
            <a:pPr>
              <a:spcAft>
                <a:spcPts val="800"/>
              </a:spcAft>
              <a:tabLst>
                <a:tab pos="5400000" algn="r"/>
              </a:tabLst>
            </a:pPr>
            <a:r>
              <a:rPr lang="de-DE" sz="1000" dirty="0"/>
              <a:t>Sprachkurse und Berufsausbildung	12</a:t>
            </a:r>
          </a:p>
          <a:p>
            <a:pPr>
              <a:spcAft>
                <a:spcPts val="800"/>
              </a:spcAft>
              <a:tabLst>
                <a:tab pos="5400000" algn="r"/>
              </a:tabLst>
            </a:pPr>
            <a:r>
              <a:rPr lang="de-DE" sz="1000" dirty="0"/>
              <a:t>Dokument, aus dem hervorgeht, dass Sie internationalen Schutz beantragt haben 	13</a:t>
            </a:r>
          </a:p>
          <a:p>
            <a:pPr>
              <a:spcAft>
                <a:spcPts val="800"/>
              </a:spcAft>
              <a:tabLst>
                <a:tab pos="5400000" algn="r"/>
              </a:tabLst>
            </a:pPr>
            <a:r>
              <a:rPr lang="de-DE" sz="1000" dirty="0"/>
              <a:t>Wo werden Sie untergebracht? 	13</a:t>
            </a:r>
          </a:p>
          <a:p>
            <a:pPr>
              <a:spcAft>
                <a:spcPts val="800"/>
              </a:spcAft>
              <a:tabLst>
                <a:tab pos="4403725" algn="l"/>
                <a:tab pos="5399088" algn="r"/>
              </a:tabLst>
            </a:pPr>
            <a:r>
              <a:rPr lang="de-DE" sz="1000" dirty="0"/>
              <a:t>Bedingungen, unter denen Asylsuchende in Haft genommen werden können             </a:t>
            </a:r>
            <a:r>
              <a:rPr lang="en-US" sz="1000" dirty="0"/>
              <a:t>15</a:t>
            </a:r>
            <a:endParaRPr lang="de-DE" sz="1000" dirty="0"/>
          </a:p>
          <a:p>
            <a:pPr>
              <a:spcAft>
                <a:spcPts val="800"/>
              </a:spcAft>
              <a:tabLst>
                <a:tab pos="5400000" algn="r"/>
              </a:tabLst>
            </a:pPr>
            <a:r>
              <a:rPr lang="de-DE" sz="1000" dirty="0"/>
              <a:t>Welche Pflichten haben Sie bei der Aufnahme?</a:t>
            </a:r>
            <a:r>
              <a:rPr lang="ar-EG" sz="1000" dirty="0"/>
              <a:t>	</a:t>
            </a:r>
            <a:r>
              <a:rPr lang="de-DE" sz="1000" dirty="0"/>
              <a:t>16</a:t>
            </a:r>
          </a:p>
          <a:p>
            <a:pPr>
              <a:spcAft>
                <a:spcPts val="800"/>
              </a:spcAft>
              <a:tabLst>
                <a:tab pos="5400000" algn="r"/>
              </a:tabLst>
            </a:pPr>
            <a:r>
              <a:rPr lang="de-DE" sz="1000" dirty="0"/>
              <a:t>Was passiert, wenn Sie Ihre Pflichten nicht erfüllen? 	17</a:t>
            </a:r>
          </a:p>
          <a:p>
            <a:pPr>
              <a:spcAft>
                <a:spcPts val="800"/>
              </a:spcAft>
              <a:tabLst>
                <a:tab pos="5400000" algn="r"/>
              </a:tabLst>
            </a:pPr>
            <a:r>
              <a:rPr lang="de-DE" sz="1000" dirty="0"/>
              <a:t>Was passiert, wenn Sie ohne Genehmigung der Behörden in ein anderes </a:t>
            </a:r>
            <a:br>
              <a:rPr lang="ar-EG" sz="1000" dirty="0"/>
            </a:br>
            <a:r>
              <a:rPr lang="de-DE" sz="1000" dirty="0"/>
              <a:t>EU+-Land reisen?	18</a:t>
            </a:r>
          </a:p>
          <a:p>
            <a:pPr>
              <a:spcAft>
                <a:spcPts val="800"/>
              </a:spcAft>
              <a:tabLst>
                <a:tab pos="5400000" algn="r"/>
              </a:tabLst>
            </a:pPr>
            <a:r>
              <a:rPr lang="de-DE" sz="1000" dirty="0"/>
              <a:t>Was passiert, wenn Sie in das EU+-Land zurückgeschickt werden, das Sie </a:t>
            </a:r>
            <a:br>
              <a:rPr lang="ar-EG" sz="1000" dirty="0"/>
            </a:br>
            <a:r>
              <a:rPr lang="de-DE" sz="1000" dirty="0"/>
              <a:t>unerlaubt verlassen haben?	18</a:t>
            </a:r>
          </a:p>
          <a:p>
            <a:pPr>
              <a:spcAft>
                <a:spcPts val="800"/>
              </a:spcAft>
              <a:tabLst>
                <a:tab pos="5400000" algn="r"/>
              </a:tabLst>
            </a:pPr>
            <a:r>
              <a:rPr lang="de-DE" sz="1000" dirty="0"/>
              <a:t>Sie können eine Entscheidung der Behörde anfechten 	19</a:t>
            </a:r>
          </a:p>
        </p:txBody>
      </p:sp>
      <p:sp>
        <p:nvSpPr>
          <p:cNvPr id="4" name="Slide Number Placeholder 3">
            <a:extLst>
              <a:ext uri="{FF2B5EF4-FFF2-40B4-BE49-F238E27FC236}">
                <a16:creationId xmlns:a16="http://schemas.microsoft.com/office/drawing/2014/main" id="{19BAFB2C-C238-12F7-D450-BB895FEBE643}"/>
              </a:ext>
            </a:extLst>
          </p:cNvPr>
          <p:cNvSpPr>
            <a:spLocks noGrp="1"/>
          </p:cNvSpPr>
          <p:nvPr>
            <p:ph type="sldNum" sz="quarter" idx="4"/>
          </p:nvPr>
        </p:nvSpPr>
        <p:spPr/>
        <p:txBody>
          <a:bodyPr/>
          <a:lstStyle/>
          <a:p>
            <a:fld id="{40D27072-F98D-D44B-838D-C2300481805D}" type="slidenum">
              <a:rPr lang="en-LU" smtClean="0"/>
              <a:pPr/>
              <a:t>2</a:t>
            </a:fld>
            <a:endParaRPr lang="en-LU"/>
          </a:p>
        </p:txBody>
      </p:sp>
    </p:spTree>
    <p:extLst>
      <p:ext uri="{BB962C8B-B14F-4D97-AF65-F5344CB8AC3E}">
        <p14:creationId xmlns:p14="http://schemas.microsoft.com/office/powerpoint/2010/main" val="593873014"/>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90622-4880-8280-5FC5-32E5A977B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05272-6935-EC00-B056-7F0A5CC71FE8}"/>
              </a:ext>
            </a:extLst>
          </p:cNvPr>
          <p:cNvSpPr>
            <a:spLocks noGrp="1"/>
          </p:cNvSpPr>
          <p:nvPr>
            <p:ph type="title" idx="4294967295"/>
          </p:nvPr>
        </p:nvSpPr>
        <p:spPr>
          <a:xfrm>
            <a:off x="362631" y="-1509298"/>
            <a:ext cx="4594225" cy="1295719"/>
          </a:xfrm>
          <a:prstGeom prst="rect">
            <a:avLst/>
          </a:prstGeom>
        </p:spPr>
        <p:txBody>
          <a:bodyPr anchor="b"/>
          <a:lstStyle/>
          <a:p>
            <a:r>
              <a:rPr lang="de-DE" sz="1100" b="0">
                <a:latin typeface="+mj-lt"/>
              </a:rPr>
              <a:t>PLATZ FÜR EIGENE NOTIZEN</a:t>
            </a:r>
          </a:p>
        </p:txBody>
      </p:sp>
      <p:sp>
        <p:nvSpPr>
          <p:cNvPr id="18" name="Title 1">
            <a:extLst>
              <a:ext uri="{FF2B5EF4-FFF2-40B4-BE49-F238E27FC236}">
                <a16:creationId xmlns:a16="http://schemas.microsoft.com/office/drawing/2014/main" id="{200AE6F9-7C93-5E94-EDD3-21C980D2A4C6}"/>
              </a:ext>
            </a:extLst>
          </p:cNvPr>
          <p:cNvSpPr txBox="1">
            <a:spLocks/>
          </p:cNvSpPr>
          <p:nvPr/>
        </p:nvSpPr>
        <p:spPr>
          <a:xfrm>
            <a:off x="395999" y="342000"/>
            <a:ext cx="428365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400" b="1" i="0" u="none" strike="noStrike" cap="none" normalizeH="0" baseline="0" noProof="0">
                <a:ln>
                  <a:noFill/>
                </a:ln>
                <a:solidFill>
                  <a:srgbClr val="002060"/>
                </a:solidFill>
                <a:effectLst/>
                <a:uLnTx/>
                <a:uFillTx/>
                <a:latin typeface="Calibri" panose="020F0502020204030204" pitchFamily="34" charset="0"/>
                <a:ea typeface="Calibri"/>
                <a:cs typeface="Calibri" panose="020F0502020204030204" pitchFamily="34" charset="0"/>
              </a:rPr>
              <a:t>PLATZ FÜR EIGENE NOTIZEN</a:t>
            </a:r>
          </a:p>
        </p:txBody>
      </p:sp>
      <p:sp>
        <p:nvSpPr>
          <p:cNvPr id="4" name="Slide Number Placeholder 5">
            <a:extLst>
              <a:ext uri="{FF2B5EF4-FFF2-40B4-BE49-F238E27FC236}">
                <a16:creationId xmlns:a16="http://schemas.microsoft.com/office/drawing/2014/main" id="{CA33980A-0ECE-3ADA-B4CF-1688C9D18E30}"/>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20</a:t>
            </a:fld>
            <a:endParaRPr lang="en-LU">
              <a:solidFill>
                <a:schemeClr val="tx1"/>
              </a:solidFill>
            </a:endParaRPr>
          </a:p>
        </p:txBody>
      </p:sp>
    </p:spTree>
    <p:extLst>
      <p:ext uri="{BB962C8B-B14F-4D97-AF65-F5344CB8AC3E}">
        <p14:creationId xmlns:p14="http://schemas.microsoft.com/office/powerpoint/2010/main" val="2993292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CD0DD4-80C8-E5E8-5A90-1FE94529087C}"/>
              </a:ext>
            </a:extLst>
          </p:cNvPr>
          <p:cNvSpPr>
            <a:spLocks noGrp="1"/>
          </p:cNvSpPr>
          <p:nvPr>
            <p:ph type="title" idx="4294967295"/>
          </p:nvPr>
        </p:nvSpPr>
        <p:spPr>
          <a:xfrm>
            <a:off x="366713" y="-1460500"/>
            <a:ext cx="4594225" cy="1460500"/>
          </a:xfrm>
          <a:prstGeom prst="rect">
            <a:avLst/>
          </a:prstGeom>
        </p:spPr>
        <p:txBody>
          <a:bodyPr anchor="b"/>
          <a:lstStyle/>
          <a:p>
            <a:r>
              <a:rPr lang="de-DE" b="0">
                <a:latin typeface="+mj-lt"/>
              </a:rPr>
              <a:t>HINTERE UMSCHLAGSEITE</a:t>
            </a:r>
          </a:p>
        </p:txBody>
      </p:sp>
      <p:sp>
        <p:nvSpPr>
          <p:cNvPr id="3" name="Rectangle 2">
            <a:extLst>
              <a:ext uri="{FF2B5EF4-FFF2-40B4-BE49-F238E27FC236}">
                <a16:creationId xmlns:a16="http://schemas.microsoft.com/office/drawing/2014/main" id="{FB297700-C7D3-588C-7AD1-B0334E33BF7E}"/>
              </a:ext>
              <a:ext uri="{C183D7F6-B498-43B3-948B-1728B52AA6E4}">
                <adec:decorative xmlns:adec="http://schemas.microsoft.com/office/drawing/2017/decorative" val="1"/>
              </a:ext>
            </a:extLst>
          </p:cNvPr>
          <p:cNvSpPr/>
          <p:nvPr/>
        </p:nvSpPr>
        <p:spPr>
          <a:xfrm>
            <a:off x="0" y="0"/>
            <a:ext cx="5327650" cy="755967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Logo der Asylagentur der Europäischen Union (EUAA)">
            <a:extLst>
              <a:ext uri="{FF2B5EF4-FFF2-40B4-BE49-F238E27FC236}">
                <a16:creationId xmlns:a16="http://schemas.microsoft.com/office/drawing/2014/main" id="{83D61828-9D18-C017-0DA9-10ACCE711D5E}"/>
              </a:ext>
            </a:extLst>
          </p:cNvPr>
          <p:cNvPicPr>
            <a:picLocks noChangeAspect="1"/>
          </p:cNvPicPr>
          <p:nvPr/>
        </p:nvPicPr>
        <p:blipFill>
          <a:blip r:embed="rId3">
            <a:extLst>
              <a:ext uri="{96DAC541-7B7A-43D3-8B79-37D633B846F1}">
                <asvg:svgBlip xmlns:asvg="http://schemas.microsoft.com/office/drawing/2016/SVG/main" r:embed="rId4"/>
              </a:ext>
            </a:extLst>
          </a:blip>
          <a:srcRect l="13876" t="24684" r="18422" b="28311"/>
          <a:stretch>
            <a:fillRect/>
          </a:stretch>
        </p:blipFill>
        <p:spPr>
          <a:xfrm>
            <a:off x="395999" y="3880894"/>
            <a:ext cx="963852" cy="472998"/>
          </a:xfrm>
          <a:prstGeom prst="rect">
            <a:avLst/>
          </a:prstGeom>
        </p:spPr>
      </p:pic>
      <p:sp>
        <p:nvSpPr>
          <p:cNvPr id="7" name="Subtitle 1">
            <a:extLst>
              <a:ext uri="{FF2B5EF4-FFF2-40B4-BE49-F238E27FC236}">
                <a16:creationId xmlns:a16="http://schemas.microsoft.com/office/drawing/2014/main" id="{D12A99C4-6E99-34BA-28AC-1D5FB9B718D9}"/>
              </a:ext>
            </a:extLst>
          </p:cNvPr>
          <p:cNvSpPr txBox="1">
            <a:spLocks/>
          </p:cNvSpPr>
          <p:nvPr/>
        </p:nvSpPr>
        <p:spPr>
          <a:xfrm>
            <a:off x="395999" y="4700596"/>
            <a:ext cx="4627550" cy="1695349"/>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900" dirty="0"/>
              <a:t>Diese Broschüre dient nur Informationszwecken. Sie begründet keine Rechte oder Pflichten. Die Asylagentur der Europäischen Union (EUAA) hat den Hauptteil dieses Materials zur Verfügung gestellt. Die EUAA gestattet die Vervielfältigung und Änderung dieser Broschüre ausschließlich den EU-Mitgliedstaaten. Die EUAA übernimmt keine Verantwortung oder Haftung für die Richtigkeit, den Inhalt, die Vollständigkeit, die Rechtmäßigkeit oder die Zuverlässigkeit der Informationen, die von den Mitgliedstaaten oder anderen zuständigen Dritten in dieser Broschüre bereitgestellt werden. Weder die EUAA noch Personen, die im Namen der EUAA handeln, sind für die Verwendung der in dieser Broschüre enthaltenen Informationen verantwortlich. </a:t>
            </a:r>
          </a:p>
          <a:p>
            <a:pPr marL="0" indent="0">
              <a:buNone/>
            </a:pPr>
            <a:endParaRPr lang="en-US" sz="900" dirty="0"/>
          </a:p>
          <a:p>
            <a:pPr marL="0" indent="0">
              <a:buNone/>
            </a:pPr>
            <a:r>
              <a:rPr lang="de-DE" sz="900" dirty="0"/>
              <a:t>© Asylagentur der Europäischen Union, 2025</a:t>
            </a:r>
          </a:p>
        </p:txBody>
      </p:sp>
    </p:spTree>
    <p:extLst>
      <p:ext uri="{BB962C8B-B14F-4D97-AF65-F5344CB8AC3E}">
        <p14:creationId xmlns:p14="http://schemas.microsoft.com/office/powerpoint/2010/main" val="363816607"/>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E7B4-4963-3FF4-6E43-5727E71BB571}"/>
              </a:ext>
            </a:extLst>
          </p:cNvPr>
          <p:cNvSpPr>
            <a:spLocks noGrp="1"/>
          </p:cNvSpPr>
          <p:nvPr>
            <p:ph type="ctrTitle"/>
          </p:nvPr>
        </p:nvSpPr>
        <p:spPr>
          <a:xfrm>
            <a:off x="647489" y="342000"/>
            <a:ext cx="4284000" cy="267372"/>
          </a:xfrm>
        </p:spPr>
        <p:txBody>
          <a:bodyPr/>
          <a:lstStyle/>
          <a:p>
            <a:r>
              <a:rPr lang="de-DE" sz="1400" b="1">
                <a:effectLst/>
                <a:latin typeface="Calibri" panose="020F0502020204030204" pitchFamily="34" charset="0"/>
                <a:ea typeface="Calibri"/>
                <a:cs typeface="Arial" panose="020B0604020202020204" pitchFamily="34" charset="0"/>
              </a:rPr>
              <a:t>WAS BEDEUTET „AUFNAHME“?</a:t>
            </a:r>
          </a:p>
        </p:txBody>
      </p:sp>
      <p:sp>
        <p:nvSpPr>
          <p:cNvPr id="3" name="Subtitle 2">
            <a:extLst>
              <a:ext uri="{FF2B5EF4-FFF2-40B4-BE49-F238E27FC236}">
                <a16:creationId xmlns:a16="http://schemas.microsoft.com/office/drawing/2014/main" id="{8568C13E-503C-BE87-C340-3C42B21CD258}"/>
              </a:ext>
            </a:extLst>
          </p:cNvPr>
          <p:cNvSpPr>
            <a:spLocks noGrp="1"/>
          </p:cNvSpPr>
          <p:nvPr>
            <p:ph type="subTitle" idx="1"/>
          </p:nvPr>
        </p:nvSpPr>
        <p:spPr>
          <a:xfrm>
            <a:off x="396001" y="720000"/>
            <a:ext cx="4535488" cy="788188"/>
          </a:xfrm>
        </p:spPr>
        <p:txBody>
          <a:bodyPr>
            <a:noAutofit/>
          </a:bodyPr>
          <a:lstStyle/>
          <a:p>
            <a:pPr>
              <a:lnSpc>
                <a:spcPct val="110000"/>
              </a:lnSpc>
              <a:spcBef>
                <a:spcPts val="0"/>
              </a:spcBef>
              <a:buNone/>
            </a:pPr>
            <a:r>
              <a:rPr lang="de-DE" sz="1100">
                <a:effectLst/>
                <a:ea typeface=""/>
              </a:rPr>
              <a:t>Unter Aufnahme versteht man die Unterstützung, die Sie als Antragstellende(r) erhalten, während die Behörden Ihren Antrag auf internationalen Schutz prüfen. Dazu gehören die Rechte und Pflichten bei der Aufnahme, die in dieser Broschüre erklärt werden.</a:t>
            </a:r>
          </a:p>
        </p:txBody>
      </p:sp>
      <p:sp>
        <p:nvSpPr>
          <p:cNvPr id="8" name="Subtitle 2">
            <a:extLst>
              <a:ext uri="{FF2B5EF4-FFF2-40B4-BE49-F238E27FC236}">
                <a16:creationId xmlns:a16="http://schemas.microsoft.com/office/drawing/2014/main" id="{22A4D52E-74C1-2BC1-D2B3-048123C58B74}"/>
              </a:ext>
            </a:extLst>
          </p:cNvPr>
          <p:cNvSpPr txBox="1">
            <a:spLocks/>
          </p:cNvSpPr>
          <p:nvPr/>
        </p:nvSpPr>
        <p:spPr>
          <a:xfrm>
            <a:off x="442344" y="2375396"/>
            <a:ext cx="4535489" cy="788188"/>
          </a:xfrm>
          <a:prstGeom prst="rect">
            <a:avLst/>
          </a:prstGeom>
        </p:spPr>
        <p:txBody>
          <a:bodyPr lIns="36000" tIns="36000" rIns="36000" bIns="3600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de-DE" sz="1100" dirty="0"/>
              <a:t>Die Mitarbeitenden werden Sie auffordern, mit einer Unterschrift zu bestätigen, dass Sie die Informationen in dieser Broschüre erhalten haben. Wenden Sie sich bei Fragen oder Unklarheiten an die Mitarbeitenden.</a:t>
            </a:r>
          </a:p>
        </p:txBody>
      </p:sp>
      <p:sp>
        <p:nvSpPr>
          <p:cNvPr id="5" name="Rectangle 4">
            <a:extLst>
              <a:ext uri="{FF2B5EF4-FFF2-40B4-BE49-F238E27FC236}">
                <a16:creationId xmlns:a16="http://schemas.microsoft.com/office/drawing/2014/main" id="{2784F7A8-5154-38EB-8F95-182268247B95}"/>
              </a:ext>
              <a:ext uri="{C183D7F6-B498-43B3-948B-1728B52AA6E4}">
                <adec:decorative xmlns:adec="http://schemas.microsoft.com/office/drawing/2017/decorative" val="1"/>
              </a:ext>
            </a:extLst>
          </p:cNvPr>
          <p:cNvSpPr/>
          <p:nvPr/>
        </p:nvSpPr>
        <p:spPr>
          <a:xfrm>
            <a:off x="216000" y="6653393"/>
            <a:ext cx="4896000" cy="442672"/>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lang="en-LU">
              <a:ln>
                <a:noFill/>
              </a:ln>
            </a:endParaRPr>
          </a:p>
        </p:txBody>
      </p:sp>
      <p:pic>
        <p:nvPicPr>
          <p:cNvPr id="10" name="Picture 9" descr="Ein Asylsuchender im Gespräch mit einem Mitarbeiter und dem Dolmetscher.">
            <a:extLst>
              <a:ext uri="{FF2B5EF4-FFF2-40B4-BE49-F238E27FC236}">
                <a16:creationId xmlns:a16="http://schemas.microsoft.com/office/drawing/2014/main" id="{4F9DDAA6-066B-0288-9B5D-0EF095B3FB9F}"/>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42344" y="3258252"/>
            <a:ext cx="4581832" cy="1733460"/>
          </a:xfrm>
          <a:prstGeom prst="rect">
            <a:avLst/>
          </a:prstGeom>
        </p:spPr>
      </p:pic>
      <p:sp>
        <p:nvSpPr>
          <p:cNvPr id="6" name="Subtitle 2">
            <a:extLst>
              <a:ext uri="{FF2B5EF4-FFF2-40B4-BE49-F238E27FC236}">
                <a16:creationId xmlns:a16="http://schemas.microsoft.com/office/drawing/2014/main" id="{47834FD4-F674-F49E-024C-C229F834D35F}"/>
              </a:ext>
            </a:extLst>
          </p:cNvPr>
          <p:cNvSpPr txBox="1">
            <a:spLocks/>
          </p:cNvSpPr>
          <p:nvPr/>
        </p:nvSpPr>
        <p:spPr>
          <a:xfrm>
            <a:off x="395999" y="6760825"/>
            <a:ext cx="4535489" cy="256392"/>
          </a:xfrm>
          <a:prstGeom prst="rect">
            <a:avLst/>
          </a:prstGeom>
        </p:spPr>
        <p:txBody>
          <a:bodyPr lIns="36000" tIns="36000" rIns="36000" bIns="36000" anchor="t" anchorCtr="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de-DE" sz="1100" b="1">
                <a:solidFill>
                  <a:schemeClr val="tx1"/>
                </a:solidFill>
                <a:latin typeface="Calibri" panose="020F0502020204030204" pitchFamily="34" charset="0"/>
                <a:cs typeface="Arial" panose="020B0604020202020204" pitchFamily="34" charset="0"/>
              </a:rPr>
              <a:t>Sie sind in diesem Land sicher.</a:t>
            </a:r>
          </a:p>
        </p:txBody>
      </p:sp>
      <p:sp>
        <p:nvSpPr>
          <p:cNvPr id="7" name="Slide Number Placeholder 5">
            <a:extLst>
              <a:ext uri="{FF2B5EF4-FFF2-40B4-BE49-F238E27FC236}">
                <a16:creationId xmlns:a16="http://schemas.microsoft.com/office/drawing/2014/main" id="{90F106B0-6CBE-119B-E695-4E0EE4E37046}"/>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3</a:t>
            </a:fld>
            <a:endParaRPr lang="en-LU">
              <a:solidFill>
                <a:schemeClr val="tx1"/>
              </a:solidFill>
            </a:endParaRPr>
          </a:p>
        </p:txBody>
      </p:sp>
    </p:spTree>
    <p:extLst>
      <p:ext uri="{BB962C8B-B14F-4D97-AF65-F5344CB8AC3E}">
        <p14:creationId xmlns:p14="http://schemas.microsoft.com/office/powerpoint/2010/main" val="139962076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AFFC4-C2D2-B621-190C-FE50771A8E8A}"/>
              </a:ext>
            </a:extLst>
          </p:cNvPr>
          <p:cNvSpPr>
            <a:spLocks noGrp="1"/>
          </p:cNvSpPr>
          <p:nvPr>
            <p:ph type="title" idx="4294967295"/>
          </p:nvPr>
        </p:nvSpPr>
        <p:spPr>
          <a:xfrm>
            <a:off x="337264" y="-215481"/>
            <a:ext cx="4594225" cy="215481"/>
          </a:xfrm>
          <a:prstGeom prst="rect">
            <a:avLst/>
          </a:prstGeom>
        </p:spPr>
        <p:txBody>
          <a:bodyPr/>
          <a:lstStyle/>
          <a:p>
            <a:r>
              <a:rPr lang="de-DE" b="0">
                <a:latin typeface="Calibri" panose="020F0502020204030204" pitchFamily="34" charset="0"/>
                <a:cs typeface="Calibri" panose="020F0502020204030204" pitchFamily="34" charset="0"/>
              </a:rPr>
              <a:t>WAS BEDEUTET „AUFNAHME“? TEIL 2/3</a:t>
            </a:r>
          </a:p>
        </p:txBody>
      </p:sp>
      <p:sp>
        <p:nvSpPr>
          <p:cNvPr id="4" name="Subtitle 2">
            <a:extLst>
              <a:ext uri="{FF2B5EF4-FFF2-40B4-BE49-F238E27FC236}">
                <a16:creationId xmlns:a16="http://schemas.microsoft.com/office/drawing/2014/main" id="{451456CC-80B2-80F7-610A-4591C594BD10}"/>
              </a:ext>
            </a:extLst>
          </p:cNvPr>
          <p:cNvSpPr txBox="1">
            <a:spLocks/>
          </p:cNvSpPr>
          <p:nvPr/>
        </p:nvSpPr>
        <p:spPr>
          <a:xfrm>
            <a:off x="396000" y="360001"/>
            <a:ext cx="4535489" cy="806610"/>
          </a:xfrm>
          <a:prstGeom prst="rect">
            <a:avLst/>
          </a:prstGeom>
        </p:spPr>
        <p:txBody>
          <a:bodyPr lIns="36000" tIns="36000" rIns="36000" bIns="3600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400"/>
              </a:spcAft>
            </a:pPr>
            <a:r>
              <a:rPr lang="de-DE" dirty="0">
                <a:cs typeface="Arial" panose="020B0604020202020204" pitchFamily="34" charset="0"/>
              </a:rPr>
              <a:t>Während Ihres Aufenthalts werden die Mitarbeitenden Sie über die Dienstleistungen und die Unterstützung informieren, die Sie bei der Aufnahme je nach Ihrer Situation in Anspruch nehmen können. </a:t>
            </a:r>
          </a:p>
        </p:txBody>
      </p:sp>
      <p:pic>
        <p:nvPicPr>
          <p:cNvPr id="17" name="Picture 16" descr="Ein Asylsuchender im Gespräch mit einer Mitarbeiterin und dem Dolmetscher.">
            <a:extLst>
              <a:ext uri="{FF2B5EF4-FFF2-40B4-BE49-F238E27FC236}">
                <a16:creationId xmlns:a16="http://schemas.microsoft.com/office/drawing/2014/main" id="{C0336ABE-F058-1B4F-F53F-A77756D9A8E9}"/>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850504" y="1391319"/>
            <a:ext cx="1626641" cy="1619568"/>
          </a:xfrm>
          <a:prstGeom prst="rect">
            <a:avLst/>
          </a:prstGeom>
        </p:spPr>
      </p:pic>
      <p:sp>
        <p:nvSpPr>
          <p:cNvPr id="7" name="Subtitle 2">
            <a:extLst>
              <a:ext uri="{FF2B5EF4-FFF2-40B4-BE49-F238E27FC236}">
                <a16:creationId xmlns:a16="http://schemas.microsoft.com/office/drawing/2014/main" id="{A13FEF8A-7457-B673-F1CA-AE81B0D213C7}"/>
              </a:ext>
            </a:extLst>
          </p:cNvPr>
          <p:cNvSpPr txBox="1">
            <a:spLocks/>
          </p:cNvSpPr>
          <p:nvPr/>
        </p:nvSpPr>
        <p:spPr>
          <a:xfrm>
            <a:off x="396000" y="3009459"/>
            <a:ext cx="4535489" cy="400095"/>
          </a:xfrm>
          <a:prstGeom prst="rect">
            <a:avLst/>
          </a:prstGeom>
        </p:spPr>
        <p:txBody>
          <a:bodyPr lIns="36000" tIns="36000" rIns="36000" bIns="3600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spcAft>
                <a:spcPts val="400"/>
              </a:spcAft>
            </a:pPr>
            <a:r>
              <a:rPr lang="de-DE" dirty="0">
                <a:cs typeface="Arial" panose="020B0604020202020204" pitchFamily="34" charset="0"/>
              </a:rPr>
              <a:t>Sie können sich auch an andere Organisationen wenden, die Sie kostenlos informieren und unterstützen. Eine Liste der Organisationen finden Sie am Ende dieser Broschüre. </a:t>
            </a:r>
          </a:p>
        </p:txBody>
      </p:sp>
      <p:pic>
        <p:nvPicPr>
          <p:cNvPr id="19" name="Picture 18" descr="Eine Asylsuchende im Gespräch mit einer Mitarbeiterin und einer Dolmetscherin. ">
            <a:extLst>
              <a:ext uri="{FF2B5EF4-FFF2-40B4-BE49-F238E27FC236}">
                <a16:creationId xmlns:a16="http://schemas.microsoft.com/office/drawing/2014/main" id="{82EE0B94-C705-A843-D236-FD2D5D8CCB7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709520" y="3585990"/>
            <a:ext cx="1908610" cy="1278685"/>
          </a:xfrm>
          <a:prstGeom prst="rect">
            <a:avLst/>
          </a:prstGeom>
        </p:spPr>
      </p:pic>
      <p:sp>
        <p:nvSpPr>
          <p:cNvPr id="6" name="Subtitle 2">
            <a:extLst>
              <a:ext uri="{FF2B5EF4-FFF2-40B4-BE49-F238E27FC236}">
                <a16:creationId xmlns:a16="http://schemas.microsoft.com/office/drawing/2014/main" id="{CC248E2C-91F1-6831-F65D-6123F58CD343}"/>
              </a:ext>
            </a:extLst>
          </p:cNvPr>
          <p:cNvSpPr txBox="1">
            <a:spLocks/>
          </p:cNvSpPr>
          <p:nvPr/>
        </p:nvSpPr>
        <p:spPr>
          <a:xfrm>
            <a:off x="396000" y="4967541"/>
            <a:ext cx="4535489" cy="922940"/>
          </a:xfrm>
          <a:prstGeom prst="rect">
            <a:avLst/>
          </a:prstGeom>
        </p:spPr>
        <p:txBody>
          <a:bodyPr lIns="36000" tIns="36000" rIns="36000" bIns="3600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400"/>
              </a:spcAft>
            </a:pPr>
            <a:r>
              <a:rPr lang="de-DE" dirty="0">
                <a:effectLst/>
                <a:latin typeface="Calibri" panose="020F0502020204030204" pitchFamily="34" charset="0"/>
                <a:ea typeface="Calibri"/>
                <a:cs typeface="Arial" panose="020B0604020202020204" pitchFamily="34" charset="0"/>
              </a:rPr>
              <a:t>Bei Bedarf wird Ihnen </a:t>
            </a:r>
            <a:r>
              <a:rPr lang="de-DE" b="1" dirty="0">
                <a:effectLst/>
                <a:latin typeface="Calibri" panose="020F0502020204030204" pitchFamily="34" charset="0"/>
                <a:ea typeface="Calibri"/>
                <a:cs typeface="Arial" panose="020B0604020202020204" pitchFamily="34" charset="0"/>
              </a:rPr>
              <a:t>eine Dolmetscherin oder ein Dolmetscher</a:t>
            </a:r>
            <a:r>
              <a:rPr lang="de-DE" dirty="0">
                <a:effectLst/>
                <a:latin typeface="Calibri" panose="020F0502020204030204" pitchFamily="34" charset="0"/>
                <a:ea typeface="Calibri"/>
                <a:cs typeface="Arial" panose="020B0604020202020204" pitchFamily="34" charset="0"/>
              </a:rPr>
              <a:t> helfen, damit Sie sich mit den in einer Sprache verständigen können, die Sie verstehen. Die Dolmetscherin/der Dolmetscher wird das, was Sie sagen, nicht an andere weitergeben.</a:t>
            </a:r>
            <a:endParaRPr lang="de-DE" dirty="0">
              <a:solidFill>
                <a:schemeClr val="bg1"/>
              </a:solidFill>
              <a:highlight>
                <a:srgbClr val="808080"/>
              </a:highlight>
              <a:ea typeface=""/>
            </a:endParaRPr>
          </a:p>
        </p:txBody>
      </p:sp>
      <p:sp>
        <p:nvSpPr>
          <p:cNvPr id="5" name="Rectangle 4">
            <a:extLst>
              <a:ext uri="{FF2B5EF4-FFF2-40B4-BE49-F238E27FC236}">
                <a16:creationId xmlns:a16="http://schemas.microsoft.com/office/drawing/2014/main" id="{99291AC2-7E2F-57A4-94B8-5D01F3FC941D}"/>
              </a:ext>
              <a:ext uri="{C183D7F6-B498-43B3-948B-1728B52AA6E4}">
                <adec:decorative xmlns:adec="http://schemas.microsoft.com/office/drawing/2017/decorative" val="1"/>
              </a:ext>
            </a:extLst>
          </p:cNvPr>
          <p:cNvSpPr/>
          <p:nvPr/>
        </p:nvSpPr>
        <p:spPr>
          <a:xfrm>
            <a:off x="216000" y="6694058"/>
            <a:ext cx="4882774" cy="507221"/>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Subtitle 2">
            <a:extLst>
              <a:ext uri="{FF2B5EF4-FFF2-40B4-BE49-F238E27FC236}">
                <a16:creationId xmlns:a16="http://schemas.microsoft.com/office/drawing/2014/main" id="{A2319DBB-ED82-A9B4-50E5-75EEE8B38B6B}"/>
              </a:ext>
            </a:extLst>
          </p:cNvPr>
          <p:cNvSpPr txBox="1">
            <a:spLocks/>
          </p:cNvSpPr>
          <p:nvPr/>
        </p:nvSpPr>
        <p:spPr>
          <a:xfrm>
            <a:off x="396080" y="6752711"/>
            <a:ext cx="4535409" cy="347874"/>
          </a:xfrm>
          <a:prstGeom prst="rect">
            <a:avLst/>
          </a:prstGeom>
        </p:spPr>
        <p:txBody>
          <a:bodyPr lIns="36000" tIns="36000" rIns="36000" bIns="36000" anchor="t" anchorCtr="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de-DE" b="1" dirty="0"/>
              <a:t>Informationen über das Asylverfahren und die Regeln, die dabei zu befolgen sind, finden Sie in anderen Broschüren. </a:t>
            </a:r>
          </a:p>
        </p:txBody>
      </p:sp>
      <p:sp>
        <p:nvSpPr>
          <p:cNvPr id="9" name="Slide Number Placeholder 5">
            <a:extLst>
              <a:ext uri="{FF2B5EF4-FFF2-40B4-BE49-F238E27FC236}">
                <a16:creationId xmlns:a16="http://schemas.microsoft.com/office/drawing/2014/main" id="{63061439-17AA-657D-35DF-261E3525857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4</a:t>
            </a:fld>
            <a:endParaRPr lang="en-LU">
              <a:solidFill>
                <a:schemeClr val="tx1"/>
              </a:solidFill>
            </a:endParaRPr>
          </a:p>
        </p:txBody>
      </p:sp>
    </p:spTree>
    <p:extLst>
      <p:ext uri="{BB962C8B-B14F-4D97-AF65-F5344CB8AC3E}">
        <p14:creationId xmlns:p14="http://schemas.microsoft.com/office/powerpoint/2010/main" val="214423572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1B9BF4-4425-70C7-D8F0-639A93F5BE80}"/>
              </a:ext>
            </a:extLst>
          </p:cNvPr>
          <p:cNvSpPr txBox="1">
            <a:spLocks noGrp="1"/>
          </p:cNvSpPr>
          <p:nvPr>
            <p:ph type="title" idx="4294967295"/>
          </p:nvPr>
        </p:nvSpPr>
        <p:spPr>
          <a:xfrm>
            <a:off x="77429" y="-420292"/>
            <a:ext cx="4594225" cy="2154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200" b="0" i="0" u="none" strike="noStrike" cap="none" normalizeH="0" baseline="0" noProof="0">
                <a:ln>
                  <a:noFill/>
                </a:ln>
                <a:solidFill>
                  <a:schemeClr val="tx1"/>
                </a:solidFill>
                <a:effectLst/>
                <a:uLnTx/>
                <a:uFillTx/>
                <a:latin typeface="+mj-lt"/>
                <a:ea typeface="+mj-lt"/>
                <a:cs typeface="Verdana" panose="020B0604030504040204" pitchFamily="34" charset="0"/>
              </a:rPr>
              <a:t>REGELN FÜR ASYLANTRÄGE UND REISEN IN ANDERE EU+-LÄNDER</a:t>
            </a:r>
          </a:p>
        </p:txBody>
      </p:sp>
      <p:sp>
        <p:nvSpPr>
          <p:cNvPr id="17" name="Title 1">
            <a:extLst>
              <a:ext uri="{FF2B5EF4-FFF2-40B4-BE49-F238E27FC236}">
                <a16:creationId xmlns:a16="http://schemas.microsoft.com/office/drawing/2014/main" id="{6B614691-7BC8-D2E0-3F59-051C808D4DB6}"/>
              </a:ext>
            </a:extLst>
          </p:cNvPr>
          <p:cNvSpPr txBox="1">
            <a:spLocks/>
          </p:cNvSpPr>
          <p:nvPr/>
        </p:nvSpPr>
        <p:spPr>
          <a:xfrm>
            <a:off x="432000" y="360000"/>
            <a:ext cx="4536000" cy="411257"/>
          </a:xfrm>
          <a:prstGeom prst="rect">
            <a:avLst/>
          </a:prstGeom>
        </p:spPr>
        <p:txBody>
          <a:bodyPr wrap="square" lIns="36000" tIns="36000" rIns="36000" bIns="36000" numCol="1" anchor="t" anchorCtr="0">
            <a:spAutoFit/>
          </a:bodyPr>
          <a:lstStyle>
            <a:lvl1pPr algn="l" defTabSz="914400" rtl="0" eaLnBrk="1" latinLnBrk="0" hangingPunct="1">
              <a:lnSpc>
                <a:spcPct val="100000"/>
              </a:lnSpc>
              <a:spcBef>
                <a:spcPct val="0"/>
              </a:spcBef>
              <a:buNone/>
              <a:defRPr sz="1400" b="1" kern="1200">
                <a:solidFill>
                  <a:srgbClr val="24234C"/>
                </a:solidFill>
                <a:latin typeface="Calibri" panose="020F0502020204030204" pitchFamily="34" charset="0"/>
                <a:ea typeface="Verdana" panose="020B0604030504040204" pitchFamily="34" charset="0"/>
                <a:cs typeface="Calibri" panose="020F0502020204030204" pitchFamily="34" charset="0"/>
              </a:defRPr>
            </a:lvl1pPr>
          </a:lstStyle>
          <a:p>
            <a:r>
              <a:rPr lang="de-DE" sz="1100" dirty="0"/>
              <a:t>Sie befinden sich jetzt in Deutschland. Das ist ein EU+-Land. </a:t>
            </a:r>
          </a:p>
          <a:p>
            <a:r>
              <a:rPr lang="de-DE" sz="1100" dirty="0"/>
              <a:t>Die EU+-Länder sind:</a:t>
            </a:r>
          </a:p>
        </p:txBody>
      </p:sp>
      <p:sp>
        <p:nvSpPr>
          <p:cNvPr id="15" name="Subtitle 2">
            <a:extLst>
              <a:ext uri="{FF2B5EF4-FFF2-40B4-BE49-F238E27FC236}">
                <a16:creationId xmlns:a16="http://schemas.microsoft.com/office/drawing/2014/main" id="{3BC27D68-DF88-4FC7-E8BA-9F8C17401347}"/>
              </a:ext>
            </a:extLst>
          </p:cNvPr>
          <p:cNvSpPr txBox="1">
            <a:spLocks/>
          </p:cNvSpPr>
          <p:nvPr/>
        </p:nvSpPr>
        <p:spPr>
          <a:xfrm>
            <a:off x="791309" y="805816"/>
            <a:ext cx="4140691" cy="872787"/>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None/>
            </a:pPr>
            <a:r>
              <a:rPr lang="de-DE"/>
              <a:t>die 27 Mitgliedstaaten der Europäischen Union: Belgien, Bulgarien, Dänemark, Deutschland, Estland, Finnland, Frankreich, Griechenland, Irland, Italien, Kroatien, Lettland, Litauen, Luxemburg, Malta, Niederlande, Österreich, Polen, Portugal, Rumänien, Slowakei, Slowenien, Spanien, Schweden, Tschechien, Ungarn, Zypern</a:t>
            </a:r>
          </a:p>
        </p:txBody>
      </p:sp>
      <p:pic>
        <p:nvPicPr>
          <p:cNvPr id="16" name="Picture 15">
            <a:extLst>
              <a:ext uri="{FF2B5EF4-FFF2-40B4-BE49-F238E27FC236}">
                <a16:creationId xmlns:a16="http://schemas.microsoft.com/office/drawing/2014/main" id="{1524F6C5-9260-5223-9F30-F3D2A6F3F9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63185" y="845050"/>
            <a:ext cx="212319" cy="284088"/>
          </a:xfrm>
          <a:prstGeom prst="rect">
            <a:avLst/>
          </a:prstGeom>
        </p:spPr>
      </p:pic>
      <p:sp>
        <p:nvSpPr>
          <p:cNvPr id="4" name="Subtitle 2">
            <a:extLst>
              <a:ext uri="{FF2B5EF4-FFF2-40B4-BE49-F238E27FC236}">
                <a16:creationId xmlns:a16="http://schemas.microsoft.com/office/drawing/2014/main" id="{FBBC3360-CF30-CF22-BA05-CDB859DE784F}"/>
              </a:ext>
            </a:extLst>
          </p:cNvPr>
          <p:cNvSpPr txBox="1">
            <a:spLocks/>
          </p:cNvSpPr>
          <p:nvPr/>
        </p:nvSpPr>
        <p:spPr>
          <a:xfrm>
            <a:off x="790798" y="1811965"/>
            <a:ext cx="4140691" cy="179644"/>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de-DE"/>
              <a:t>und 4 weitere Länder: Island, Liechtenstein, Norwegen und die Schweiz.</a:t>
            </a:r>
          </a:p>
        </p:txBody>
      </p:sp>
      <p:pic>
        <p:nvPicPr>
          <p:cNvPr id="14" name="Picture 13">
            <a:extLst>
              <a:ext uri="{FF2B5EF4-FFF2-40B4-BE49-F238E27FC236}">
                <a16:creationId xmlns:a16="http://schemas.microsoft.com/office/drawing/2014/main" id="{87975CC9-74F1-EFE7-71F7-3E9DB55546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63185" y="1883963"/>
            <a:ext cx="212319" cy="284088"/>
          </a:xfrm>
          <a:prstGeom prst="rect">
            <a:avLst/>
          </a:prstGeom>
        </p:spPr>
      </p:pic>
      <p:sp>
        <p:nvSpPr>
          <p:cNvPr id="5" name="Rectangle 4">
            <a:extLst>
              <a:ext uri="{FF2B5EF4-FFF2-40B4-BE49-F238E27FC236}">
                <a16:creationId xmlns:a16="http://schemas.microsoft.com/office/drawing/2014/main" id="{FC4B9DAB-4881-A3B8-463D-D80D9CE7C1F9}"/>
              </a:ext>
              <a:ext uri="{C183D7F6-B498-43B3-948B-1728B52AA6E4}">
                <adec:decorative xmlns:adec="http://schemas.microsoft.com/office/drawing/2017/decorative" val="1"/>
              </a:ext>
            </a:extLst>
          </p:cNvPr>
          <p:cNvSpPr/>
          <p:nvPr/>
        </p:nvSpPr>
        <p:spPr>
          <a:xfrm>
            <a:off x="216000" y="2399587"/>
            <a:ext cx="4896000" cy="4696478"/>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0" name="Subtitle 2">
            <a:extLst>
              <a:ext uri="{FF2B5EF4-FFF2-40B4-BE49-F238E27FC236}">
                <a16:creationId xmlns:a16="http://schemas.microsoft.com/office/drawing/2014/main" id="{744F0765-973B-A7E9-C4B3-D963F1959AEC}"/>
              </a:ext>
            </a:extLst>
          </p:cNvPr>
          <p:cNvSpPr txBox="1">
            <a:spLocks/>
          </p:cNvSpPr>
          <p:nvPr/>
        </p:nvSpPr>
        <p:spPr>
          <a:xfrm>
            <a:off x="396000" y="2523123"/>
            <a:ext cx="4536000" cy="31667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400" b="1">
                <a:solidFill>
                  <a:srgbClr val="C00000"/>
                </a:solidFill>
                <a:ea typeface=""/>
              </a:rPr>
              <a:t>Achtung!</a:t>
            </a:r>
          </a:p>
        </p:txBody>
      </p:sp>
      <p:sp>
        <p:nvSpPr>
          <p:cNvPr id="7" name="Subtitle 2">
            <a:extLst>
              <a:ext uri="{FF2B5EF4-FFF2-40B4-BE49-F238E27FC236}">
                <a16:creationId xmlns:a16="http://schemas.microsoft.com/office/drawing/2014/main" id="{7FBBF04F-034F-0428-DEEF-36AE0012E161}"/>
              </a:ext>
            </a:extLst>
          </p:cNvPr>
          <p:cNvSpPr>
            <a:spLocks noGrp="1"/>
          </p:cNvSpPr>
          <p:nvPr>
            <p:ph type="subTitle" idx="1"/>
          </p:nvPr>
        </p:nvSpPr>
        <p:spPr>
          <a:xfrm>
            <a:off x="396000" y="2864749"/>
            <a:ext cx="4536000" cy="750576"/>
          </a:xfrm>
        </p:spPr>
        <p:txBody>
          <a:bodyPr/>
          <a:lstStyle/>
          <a:p>
            <a:pPr>
              <a:lnSpc>
                <a:spcPct val="110000"/>
              </a:lnSpc>
              <a:spcBef>
                <a:spcPts val="0"/>
              </a:spcBef>
              <a:spcAft>
                <a:spcPts val="400"/>
              </a:spcAft>
              <a:buNone/>
            </a:pPr>
            <a:r>
              <a:rPr lang="de-DE" sz="1100">
                <a:effectLst/>
                <a:ea typeface=""/>
              </a:rPr>
              <a:t>Antragstellende haben in allen EU+-Ländern ähnliche Rechte und Pflichten</a:t>
            </a:r>
            <a:r>
              <a:rPr lang="de-DE"/>
              <a:t> bei der Aufnahme. </a:t>
            </a:r>
          </a:p>
          <a:p>
            <a:pPr>
              <a:lnSpc>
                <a:spcPct val="110000"/>
              </a:lnSpc>
              <a:spcBef>
                <a:spcPts val="0"/>
              </a:spcBef>
              <a:spcAft>
                <a:spcPts val="400"/>
              </a:spcAft>
              <a:buNone/>
            </a:pPr>
            <a:r>
              <a:rPr lang="de-DE" sz="1100">
                <a:effectLst/>
                <a:ea typeface=""/>
              </a:rPr>
              <a:t>Es gibt Vorschriften für die Beantragung von Asyl und das Reisen in andere EU+-Länder.</a:t>
            </a:r>
          </a:p>
        </p:txBody>
      </p:sp>
      <p:sp>
        <p:nvSpPr>
          <p:cNvPr id="8" name="Subtitle 2">
            <a:extLst>
              <a:ext uri="{FF2B5EF4-FFF2-40B4-BE49-F238E27FC236}">
                <a16:creationId xmlns:a16="http://schemas.microsoft.com/office/drawing/2014/main" id="{FE6F8356-BDF0-2DB7-EC01-5594FD56B9F1}"/>
              </a:ext>
            </a:extLst>
          </p:cNvPr>
          <p:cNvSpPr txBox="1">
            <a:spLocks/>
          </p:cNvSpPr>
          <p:nvPr/>
        </p:nvSpPr>
        <p:spPr>
          <a:xfrm>
            <a:off x="1116000" y="3873807"/>
            <a:ext cx="3816000" cy="601583"/>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10000"/>
              </a:lnSpc>
              <a:spcBef>
                <a:spcPts val="0"/>
              </a:spcBef>
            </a:pPr>
            <a:r>
              <a:rPr lang="de-DE" sz="1100" b="1">
                <a:effectLst/>
                <a:latin typeface="Calibri" panose="020F0502020204030204" pitchFamily="34" charset="0"/>
                <a:ea typeface="Calibri"/>
                <a:cs typeface="Arial" panose="020B0604020202020204" pitchFamily="34" charset="0"/>
              </a:rPr>
              <a:t>Sie müssen in dem EU+-Land, in dem Sie zuerst angekommen sind, Asyl beantragen und Ihren Antrag registrieren</a:t>
            </a:r>
            <a:r>
              <a:rPr lang="de-DE" sz="1100">
                <a:effectLst/>
                <a:latin typeface="Calibri" panose="020F0502020204030204" pitchFamily="34" charset="0"/>
                <a:ea typeface="Calibri"/>
                <a:cs typeface="Arial" panose="020B0604020202020204" pitchFamily="34" charset="0"/>
              </a:rPr>
              <a:t>, wenn die Behörden Ihren nichts anderes gesagt haben.</a:t>
            </a:r>
          </a:p>
        </p:txBody>
      </p:sp>
      <p:pic>
        <p:nvPicPr>
          <p:cNvPr id="11" name="Picture 10">
            <a:extLst>
              <a:ext uri="{FF2B5EF4-FFF2-40B4-BE49-F238E27FC236}">
                <a16:creationId xmlns:a16="http://schemas.microsoft.com/office/drawing/2014/main" id="{18B42BE6-AFC8-4950-87EA-634C25EEE3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31798" y="3915501"/>
            <a:ext cx="531421" cy="531421"/>
          </a:xfrm>
          <a:prstGeom prst="rect">
            <a:avLst/>
          </a:prstGeom>
        </p:spPr>
      </p:pic>
      <p:sp>
        <p:nvSpPr>
          <p:cNvPr id="9" name="Subtitle 2">
            <a:extLst>
              <a:ext uri="{FF2B5EF4-FFF2-40B4-BE49-F238E27FC236}">
                <a16:creationId xmlns:a16="http://schemas.microsoft.com/office/drawing/2014/main" id="{B08B3EF7-D410-8422-A6E9-B3AFB2CA0E1B}"/>
              </a:ext>
            </a:extLst>
          </p:cNvPr>
          <p:cNvSpPr txBox="1">
            <a:spLocks/>
          </p:cNvSpPr>
          <p:nvPr/>
        </p:nvSpPr>
        <p:spPr>
          <a:xfrm>
            <a:off x="1116000" y="4642191"/>
            <a:ext cx="3816000" cy="943053"/>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10000"/>
              </a:lnSpc>
              <a:spcBef>
                <a:spcPts val="0"/>
              </a:spcBef>
            </a:pPr>
            <a:r>
              <a:rPr lang="de-DE" sz="1100" b="1" dirty="0">
                <a:effectLst/>
                <a:latin typeface="Calibri" panose="020F0502020204030204" pitchFamily="34" charset="0"/>
                <a:ea typeface="Calibri"/>
                <a:cs typeface="Arial" panose="020B0604020202020204" pitchFamily="34" charset="0"/>
              </a:rPr>
              <a:t>Nur ein EU+-Land ist für die Prüfung Ihres Asylantrags zuständig.</a:t>
            </a:r>
            <a:r>
              <a:rPr lang="de-DE" sz="1100" dirty="0">
                <a:effectLst/>
                <a:latin typeface="Calibri" panose="020F0502020204030204" pitchFamily="34" charset="0"/>
                <a:ea typeface="Calibri"/>
                <a:cs typeface="Arial" panose="020B0604020202020204" pitchFamily="34" charset="0"/>
              </a:rPr>
              <a:t> Die Behörden </a:t>
            </a:r>
            <a:r>
              <a:rPr lang="de-DE" sz="1100" dirty="0">
                <a:ea typeface="Calibri"/>
                <a:cs typeface="Arial" panose="020B0604020202020204" pitchFamily="34" charset="0"/>
              </a:rPr>
              <a:t>in Deutschland bestimmen </a:t>
            </a:r>
            <a:r>
              <a:rPr lang="de-DE" sz="1100" dirty="0">
                <a:effectLst/>
                <a:latin typeface="Calibri" panose="020F0502020204030204" pitchFamily="34" charset="0"/>
                <a:ea typeface="Calibri"/>
                <a:cs typeface="Arial" panose="020B0604020202020204" pitchFamily="34" charset="0"/>
              </a:rPr>
              <a:t>mit einem Verfahren, welches EU+-Land für Ihren Asylantrag zuständig ist.</a:t>
            </a:r>
          </a:p>
        </p:txBody>
      </p:sp>
      <p:pic>
        <p:nvPicPr>
          <p:cNvPr id="12" name="Picture 11">
            <a:extLst>
              <a:ext uri="{FF2B5EF4-FFF2-40B4-BE49-F238E27FC236}">
                <a16:creationId xmlns:a16="http://schemas.microsoft.com/office/drawing/2014/main" id="{82D49197-29FF-6587-F586-B23475E0719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31798" y="4696369"/>
            <a:ext cx="531421" cy="531421"/>
          </a:xfrm>
          <a:prstGeom prst="rect">
            <a:avLst/>
          </a:prstGeom>
        </p:spPr>
      </p:pic>
      <p:sp>
        <p:nvSpPr>
          <p:cNvPr id="10" name="Subtitle 2">
            <a:extLst>
              <a:ext uri="{FF2B5EF4-FFF2-40B4-BE49-F238E27FC236}">
                <a16:creationId xmlns:a16="http://schemas.microsoft.com/office/drawing/2014/main" id="{6D7F6E08-5E11-FCD6-0A9A-B25DF4B88358}"/>
              </a:ext>
            </a:extLst>
          </p:cNvPr>
          <p:cNvSpPr txBox="1">
            <a:spLocks/>
          </p:cNvSpPr>
          <p:nvPr/>
        </p:nvSpPr>
        <p:spPr>
          <a:xfrm>
            <a:off x="1116000" y="5457000"/>
            <a:ext cx="3816000" cy="1173225"/>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10000"/>
              </a:lnSpc>
              <a:spcBef>
                <a:spcPts val="0"/>
              </a:spcBef>
            </a:pPr>
            <a:r>
              <a:rPr lang="de-DE" sz="1100" b="1" dirty="0">
                <a:cs typeface="Arial" panose="020B0604020202020204" pitchFamily="34" charset="0"/>
              </a:rPr>
              <a:t>Sie müssen in Deutschland bleiben</a:t>
            </a:r>
            <a:r>
              <a:rPr lang="de-DE" sz="1100" b="1" dirty="0">
                <a:effectLst/>
                <a:ea typeface=""/>
                <a:cs typeface="Arial" panose="020B0604020202020204" pitchFamily="34" charset="0"/>
              </a:rPr>
              <a:t>. </a:t>
            </a:r>
            <a:r>
              <a:rPr lang="de-DE" sz="1100" b="1" dirty="0">
                <a:ea typeface=""/>
                <a:cs typeface="Arial" panose="020B0604020202020204" pitchFamily="34" charset="0"/>
              </a:rPr>
              <a:t>Ohne die Erlaubnis der Behörden </a:t>
            </a:r>
            <a:r>
              <a:rPr lang="de-DE" sz="1100" b="1" dirty="0">
                <a:effectLst/>
                <a:ea typeface=""/>
                <a:cs typeface="Arial" panose="020B0604020202020204" pitchFamily="34" charset="0"/>
              </a:rPr>
              <a:t>dürfen Sie nicht in ein anderes EU+-Land reisen.</a:t>
            </a:r>
            <a:r>
              <a:rPr lang="de-DE" sz="1100" dirty="0">
                <a:cs typeface="Arial" panose="020B0604020202020204" pitchFamily="34" charset="0"/>
              </a:rPr>
              <a:t> Wenn Sie in ein anderes Land reisen, hat das Folgen, die nicht gut für Sie sind. Ihr Asylverfahren in Deutschland kann eingestellt werden. Ihre Bewegungsfreiheit in dem anderen Land könnte eingeschränkt werden. Zudem werden einige Dienstleistungen im Zusammenhang mit der Aufnahme gestrichen. </a:t>
            </a:r>
          </a:p>
        </p:txBody>
      </p:sp>
      <p:pic>
        <p:nvPicPr>
          <p:cNvPr id="13" name="Picture 12">
            <a:extLst>
              <a:ext uri="{FF2B5EF4-FFF2-40B4-BE49-F238E27FC236}">
                <a16:creationId xmlns:a16="http://schemas.microsoft.com/office/drawing/2014/main" id="{B4AFD692-6AF1-0441-1216-8CC8EEE9D82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31798" y="5503869"/>
            <a:ext cx="531421" cy="531421"/>
          </a:xfrm>
          <a:prstGeom prst="rect">
            <a:avLst/>
          </a:prstGeom>
        </p:spPr>
      </p:pic>
      <p:sp>
        <p:nvSpPr>
          <p:cNvPr id="2" name="Slide Number Placeholder 5">
            <a:extLst>
              <a:ext uri="{FF2B5EF4-FFF2-40B4-BE49-F238E27FC236}">
                <a16:creationId xmlns:a16="http://schemas.microsoft.com/office/drawing/2014/main" id="{A46B348D-DF00-6471-3005-A8F31878D0E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5</a:t>
            </a:fld>
            <a:endParaRPr lang="en-LU">
              <a:solidFill>
                <a:schemeClr val="tx1"/>
              </a:solidFill>
            </a:endParaRPr>
          </a:p>
        </p:txBody>
      </p:sp>
    </p:spTree>
    <p:extLst>
      <p:ext uri="{BB962C8B-B14F-4D97-AF65-F5344CB8AC3E}">
        <p14:creationId xmlns:p14="http://schemas.microsoft.com/office/powerpoint/2010/main" val="78523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B712-3C68-F4B0-08FC-C2E7A84E3268}"/>
              </a:ext>
            </a:extLst>
          </p:cNvPr>
          <p:cNvSpPr>
            <a:spLocks noGrp="1"/>
          </p:cNvSpPr>
          <p:nvPr>
            <p:ph type="ctrTitle"/>
          </p:nvPr>
        </p:nvSpPr>
        <p:spPr>
          <a:xfrm>
            <a:off x="648000" y="342000"/>
            <a:ext cx="4284000" cy="252752"/>
          </a:xfrm>
        </p:spPr>
        <p:txBody>
          <a:bodyPr/>
          <a:lstStyle/>
          <a:p>
            <a:r>
              <a:rPr lang="de-DE" sz="1300" b="1">
                <a:solidFill>
                  <a:srgbClr val="24234C"/>
                </a:solidFill>
              </a:rPr>
              <a:t>WAS WERDEN SIE BEKOMMEN?</a:t>
            </a:r>
          </a:p>
        </p:txBody>
      </p:sp>
      <p:sp>
        <p:nvSpPr>
          <p:cNvPr id="3" name="Subtitle 2">
            <a:extLst>
              <a:ext uri="{FF2B5EF4-FFF2-40B4-BE49-F238E27FC236}">
                <a16:creationId xmlns:a16="http://schemas.microsoft.com/office/drawing/2014/main" id="{D09B31F7-F83E-CEF9-F25C-3E4D27E48BDB}"/>
              </a:ext>
            </a:extLst>
          </p:cNvPr>
          <p:cNvSpPr>
            <a:spLocks noGrp="1"/>
          </p:cNvSpPr>
          <p:nvPr>
            <p:ph type="subTitle" idx="1"/>
          </p:nvPr>
        </p:nvSpPr>
        <p:spPr>
          <a:xfrm>
            <a:off x="396000" y="720000"/>
            <a:ext cx="4536000" cy="581653"/>
          </a:xfrm>
        </p:spPr>
        <p:txBody>
          <a:bodyPr/>
          <a:lstStyle/>
          <a:p>
            <a:pPr>
              <a:spcAft>
                <a:spcPts val="400"/>
              </a:spcAft>
            </a:pPr>
            <a:r>
              <a:rPr lang="de-DE" dirty="0">
                <a:highlight>
                  <a:srgbClr val="FFFFB4"/>
                </a:highlight>
              </a:rPr>
              <a:t>Während die Behörden Ihren Antrag auf internationalen Schutz prüfen, bekommen Sie je nach Ihrer persönlichen und finanziellen Situation:</a:t>
            </a:r>
          </a:p>
        </p:txBody>
      </p:sp>
      <p:sp>
        <p:nvSpPr>
          <p:cNvPr id="4" name="Subtitle 2">
            <a:extLst>
              <a:ext uri="{FF2B5EF4-FFF2-40B4-BE49-F238E27FC236}">
                <a16:creationId xmlns:a16="http://schemas.microsoft.com/office/drawing/2014/main" id="{2529F078-DAD4-E769-95B0-B448B97DC15D}"/>
              </a:ext>
            </a:extLst>
          </p:cNvPr>
          <p:cNvSpPr txBox="1">
            <a:spLocks/>
          </p:cNvSpPr>
          <p:nvPr/>
        </p:nvSpPr>
        <p:spPr>
          <a:xfrm>
            <a:off x="1351686" y="1886951"/>
            <a:ext cx="1135267" cy="761655"/>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defTabSz="360000">
              <a:lnSpc>
                <a:spcPct val="100000"/>
              </a:lnSpc>
              <a:spcBef>
                <a:spcPts val="0"/>
              </a:spcBef>
              <a:spcAft>
                <a:spcPts val="200"/>
              </a:spcAft>
              <a:buFont typeface="Arial" panose="020B0604020202020204" pitchFamily="34" charset="0"/>
              <a:buChar char="•"/>
            </a:pPr>
            <a:r>
              <a:rPr lang="de-DE" sz="1100">
                <a:highlight>
                  <a:srgbClr val="FFFFB4"/>
                </a:highlight>
              </a:rPr>
              <a:t>einen Platz zum Schlafen</a:t>
            </a:r>
          </a:p>
        </p:txBody>
      </p:sp>
      <p:pic>
        <p:nvPicPr>
          <p:cNvPr id="48" name="Picture 47">
            <a:extLst>
              <a:ext uri="{FF2B5EF4-FFF2-40B4-BE49-F238E27FC236}">
                <a16:creationId xmlns:a16="http://schemas.microsoft.com/office/drawing/2014/main" id="{EDA80B8A-E504-07B1-379C-CFDD1997B3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51112" y="1669869"/>
            <a:ext cx="764259" cy="764259"/>
          </a:xfrm>
          <a:prstGeom prst="rect">
            <a:avLst/>
          </a:prstGeom>
        </p:spPr>
      </p:pic>
      <p:sp>
        <p:nvSpPr>
          <p:cNvPr id="34" name="Subtitle 2">
            <a:extLst>
              <a:ext uri="{FF2B5EF4-FFF2-40B4-BE49-F238E27FC236}">
                <a16:creationId xmlns:a16="http://schemas.microsoft.com/office/drawing/2014/main" id="{CC66482B-E536-A439-EA6F-1F62F5DF1333}"/>
              </a:ext>
            </a:extLst>
          </p:cNvPr>
          <p:cNvSpPr txBox="1">
            <a:spLocks/>
          </p:cNvSpPr>
          <p:nvPr/>
        </p:nvSpPr>
        <p:spPr>
          <a:xfrm>
            <a:off x="3551697" y="1917085"/>
            <a:ext cx="1373271" cy="734125"/>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a:highlight>
                  <a:srgbClr val="FFFFB4"/>
                </a:highlight>
              </a:rPr>
              <a:t>Produkte für die Körperpflege</a:t>
            </a:r>
          </a:p>
        </p:txBody>
      </p:sp>
      <p:pic>
        <p:nvPicPr>
          <p:cNvPr id="13" name="Picture 12">
            <a:extLst>
              <a:ext uri="{FF2B5EF4-FFF2-40B4-BE49-F238E27FC236}">
                <a16:creationId xmlns:a16="http://schemas.microsoft.com/office/drawing/2014/main" id="{98E72707-2F7E-11F6-4BCE-1A1E56EB6D0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2693233" y="1700003"/>
            <a:ext cx="731521" cy="731521"/>
          </a:xfrm>
          <a:prstGeom prst="rect">
            <a:avLst/>
          </a:prstGeom>
        </p:spPr>
      </p:pic>
      <p:sp>
        <p:nvSpPr>
          <p:cNvPr id="21" name="Subtitle 2">
            <a:extLst>
              <a:ext uri="{FF2B5EF4-FFF2-40B4-BE49-F238E27FC236}">
                <a16:creationId xmlns:a16="http://schemas.microsoft.com/office/drawing/2014/main" id="{D9B72656-18B0-A4FE-1895-53B4E69AC5D5}"/>
              </a:ext>
            </a:extLst>
          </p:cNvPr>
          <p:cNvSpPr txBox="1">
            <a:spLocks/>
          </p:cNvSpPr>
          <p:nvPr/>
        </p:nvSpPr>
        <p:spPr>
          <a:xfrm>
            <a:off x="1340710" y="2929217"/>
            <a:ext cx="1166352" cy="740671"/>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a:highlight>
                  <a:srgbClr val="FFFFB4"/>
                </a:highlight>
              </a:rPr>
              <a:t>Essen</a:t>
            </a:r>
          </a:p>
        </p:txBody>
      </p:sp>
      <p:pic>
        <p:nvPicPr>
          <p:cNvPr id="46" name="Picture 45">
            <a:extLst>
              <a:ext uri="{FF2B5EF4-FFF2-40B4-BE49-F238E27FC236}">
                <a16:creationId xmlns:a16="http://schemas.microsoft.com/office/drawing/2014/main" id="{42FE307E-C919-4736-6502-4E92DDC8866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451247" y="2717941"/>
            <a:ext cx="758570" cy="734865"/>
          </a:xfrm>
          <a:prstGeom prst="rect">
            <a:avLst/>
          </a:prstGeom>
        </p:spPr>
      </p:pic>
      <p:sp>
        <p:nvSpPr>
          <p:cNvPr id="8" name="Subtitle 2">
            <a:extLst>
              <a:ext uri="{FF2B5EF4-FFF2-40B4-BE49-F238E27FC236}">
                <a16:creationId xmlns:a16="http://schemas.microsoft.com/office/drawing/2014/main" id="{10C3EE9B-60D9-CA32-3CEC-49AA485FE44A}"/>
              </a:ext>
            </a:extLst>
          </p:cNvPr>
          <p:cNvSpPr txBox="1">
            <a:spLocks/>
          </p:cNvSpPr>
          <p:nvPr/>
        </p:nvSpPr>
        <p:spPr>
          <a:xfrm>
            <a:off x="3536255" y="2929217"/>
            <a:ext cx="1166352" cy="731522"/>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a:highlight>
                  <a:srgbClr val="FFFFB4"/>
                </a:highlight>
              </a:rPr>
              <a:t>Kleidung</a:t>
            </a:r>
          </a:p>
        </p:txBody>
      </p:sp>
      <p:pic>
        <p:nvPicPr>
          <p:cNvPr id="11" name="Picture 10">
            <a:extLst>
              <a:ext uri="{FF2B5EF4-FFF2-40B4-BE49-F238E27FC236}">
                <a16:creationId xmlns:a16="http://schemas.microsoft.com/office/drawing/2014/main" id="{85ECC007-F083-4F25-F332-2A399AB5780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2693233" y="2717941"/>
            <a:ext cx="731521" cy="731521"/>
          </a:xfrm>
          <a:prstGeom prst="rect">
            <a:avLst/>
          </a:prstGeom>
        </p:spPr>
      </p:pic>
      <p:sp>
        <p:nvSpPr>
          <p:cNvPr id="5" name="Subtitle 2">
            <a:extLst>
              <a:ext uri="{FF2B5EF4-FFF2-40B4-BE49-F238E27FC236}">
                <a16:creationId xmlns:a16="http://schemas.microsoft.com/office/drawing/2014/main" id="{3989A44C-A5F2-FA7A-2981-44AA38EE2EBA}"/>
              </a:ext>
            </a:extLst>
          </p:cNvPr>
          <p:cNvSpPr txBox="1">
            <a:spLocks/>
          </p:cNvSpPr>
          <p:nvPr/>
        </p:nvSpPr>
        <p:spPr>
          <a:xfrm>
            <a:off x="1351686" y="3947157"/>
            <a:ext cx="3350921" cy="506958"/>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highlight>
                  <a:srgbClr val="FFFFB4"/>
                </a:highlight>
              </a:rPr>
              <a:t>Geld für den täglichen Bedarf</a:t>
            </a:r>
          </a:p>
          <a:p>
            <a:pPr defTabSz="360000">
              <a:lnSpc>
                <a:spcPct val="100000"/>
              </a:lnSpc>
              <a:spcBef>
                <a:spcPts val="0"/>
              </a:spcBef>
              <a:spcAft>
                <a:spcPts val="200"/>
              </a:spcAft>
            </a:pPr>
            <a:endParaRPr lang="de-DE" sz="900" dirty="0">
              <a:highlight>
                <a:srgbClr val="FFFF00"/>
              </a:highlight>
            </a:endParaRPr>
          </a:p>
        </p:txBody>
      </p:sp>
      <p:sp>
        <p:nvSpPr>
          <p:cNvPr id="12" name="Slide Number Placeholder 5">
            <a:extLst>
              <a:ext uri="{FF2B5EF4-FFF2-40B4-BE49-F238E27FC236}">
                <a16:creationId xmlns:a16="http://schemas.microsoft.com/office/drawing/2014/main" id="{810BEE46-4272-F84E-7D95-7B4937BC5BF1}"/>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6</a:t>
            </a:fld>
            <a:endParaRPr lang="en-LU">
              <a:solidFill>
                <a:schemeClr val="tx1"/>
              </a:solidFill>
            </a:endParaRPr>
          </a:p>
        </p:txBody>
      </p:sp>
      <p:pic>
        <p:nvPicPr>
          <p:cNvPr id="16" name="Picture 35">
            <a:extLst>
              <a:ext uri="{FF2B5EF4-FFF2-40B4-BE49-F238E27FC236}">
                <a16:creationId xmlns:a16="http://schemas.microsoft.com/office/drawing/2014/main" id="{F4AF57CB-D342-DF84-0442-3EEC6138FCE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432855" y="3642135"/>
            <a:ext cx="763239" cy="763239"/>
          </a:xfrm>
          <a:prstGeom prst="rect">
            <a:avLst/>
          </a:prstGeom>
        </p:spPr>
      </p:pic>
    </p:spTree>
    <p:extLst>
      <p:ext uri="{BB962C8B-B14F-4D97-AF65-F5344CB8AC3E}">
        <p14:creationId xmlns:p14="http://schemas.microsoft.com/office/powerpoint/2010/main" val="233224785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1097-652C-BD80-9FD6-6E2FE263F2DC}"/>
              </a:ext>
            </a:extLst>
          </p:cNvPr>
          <p:cNvSpPr>
            <a:spLocks noGrp="1"/>
          </p:cNvSpPr>
          <p:nvPr>
            <p:ph type="ctrTitle"/>
          </p:nvPr>
        </p:nvSpPr>
        <p:spPr>
          <a:xfrm>
            <a:off x="648000" y="342000"/>
            <a:ext cx="4284000" cy="266602"/>
          </a:xfrm>
        </p:spPr>
        <p:txBody>
          <a:bodyPr/>
          <a:lstStyle/>
          <a:p>
            <a:r>
              <a:rPr lang="de-DE"/>
              <a:t>RECHT AUF MEDIZINISCHE VERSORGUNG</a:t>
            </a:r>
          </a:p>
        </p:txBody>
      </p:sp>
      <p:sp>
        <p:nvSpPr>
          <p:cNvPr id="3" name="Subtitle 2">
            <a:extLst>
              <a:ext uri="{FF2B5EF4-FFF2-40B4-BE49-F238E27FC236}">
                <a16:creationId xmlns:a16="http://schemas.microsoft.com/office/drawing/2014/main" id="{6193B6F0-7E7A-2423-FB83-C7A017E09872}"/>
              </a:ext>
            </a:extLst>
          </p:cNvPr>
          <p:cNvSpPr>
            <a:spLocks noGrp="1"/>
          </p:cNvSpPr>
          <p:nvPr>
            <p:ph type="subTitle" idx="1"/>
          </p:nvPr>
        </p:nvSpPr>
        <p:spPr>
          <a:xfrm>
            <a:off x="360000" y="720000"/>
            <a:ext cx="2804929" cy="1254290"/>
          </a:xfrm>
        </p:spPr>
        <p:txBody>
          <a:bodyPr/>
          <a:lstStyle/>
          <a:p>
            <a:pPr algn="l" rtl="0" fontAlgn="base">
              <a:lnSpc>
                <a:spcPct val="100000"/>
              </a:lnSpc>
              <a:spcAft>
                <a:spcPts val="400"/>
              </a:spcAft>
              <a:buNone/>
            </a:pPr>
            <a:r>
              <a:rPr lang="de-DE" i="0" dirty="0">
                <a:effectLst/>
                <a:latin typeface="Calibri" panose="020F0502020204030204" pitchFamily="34" charset="0"/>
              </a:rPr>
              <a:t>Die Behörden sorgen dafür, dass Sie die </a:t>
            </a:r>
            <a:r>
              <a:rPr lang="de-DE" b="1" i="0" dirty="0">
                <a:effectLst/>
                <a:latin typeface="Calibri" panose="020F0502020204030204" pitchFamily="34" charset="0"/>
              </a:rPr>
              <a:t>medizinische Versorgung</a:t>
            </a:r>
            <a:r>
              <a:rPr lang="de-DE" i="0" dirty="0">
                <a:effectLst/>
                <a:latin typeface="Calibri" panose="020F0502020204030204" pitchFamily="34" charset="0"/>
              </a:rPr>
              <a:t> bekommen, </a:t>
            </a:r>
            <a:r>
              <a:rPr lang="de-DE" b="1" i="0" dirty="0">
                <a:effectLst/>
                <a:latin typeface="Calibri" panose="020F0502020204030204" pitchFamily="34" charset="0"/>
              </a:rPr>
              <a:t>die Sie brauchen</a:t>
            </a:r>
            <a:r>
              <a:rPr lang="de-DE" b="0" i="0" dirty="0">
                <a:effectLst/>
                <a:latin typeface="Calibri" panose="020F0502020204030204" pitchFamily="34" charset="0"/>
              </a:rPr>
              <a:t>. Dazu können beispielsweise Besuche bei einer Pflegekraft oder einer Ärztin/einem Arzt, Untersuchungen auf schwere Krankheiten und chronische Erkrankungen, ärztlich verschriebene Medikamente und psychologische Betreuung gehören. </a:t>
            </a:r>
          </a:p>
        </p:txBody>
      </p:sp>
      <p:pic>
        <p:nvPicPr>
          <p:cNvPr id="11" name="Picture 10" descr="Ein Arzt versorgt einen Asylsuchenden, der unter Schmerzen leidet. ">
            <a:extLst>
              <a:ext uri="{FF2B5EF4-FFF2-40B4-BE49-F238E27FC236}">
                <a16:creationId xmlns:a16="http://schemas.microsoft.com/office/drawing/2014/main" id="{B3F2C868-74B6-E62D-86CC-3952313F8AB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383285" y="360000"/>
            <a:ext cx="1296365" cy="1840901"/>
          </a:xfrm>
          <a:prstGeom prst="rect">
            <a:avLst/>
          </a:prstGeom>
        </p:spPr>
      </p:pic>
      <p:sp>
        <p:nvSpPr>
          <p:cNvPr id="13" name="TextBox 12">
            <a:extLst>
              <a:ext uri="{FF2B5EF4-FFF2-40B4-BE49-F238E27FC236}">
                <a16:creationId xmlns:a16="http://schemas.microsoft.com/office/drawing/2014/main" id="{9501DA35-FB97-B998-1E00-B0CF27A2048B}"/>
              </a:ext>
            </a:extLst>
          </p:cNvPr>
          <p:cNvSpPr txBox="1"/>
          <p:nvPr/>
        </p:nvSpPr>
        <p:spPr>
          <a:xfrm>
            <a:off x="396000" y="2131259"/>
            <a:ext cx="4535489" cy="801108"/>
          </a:xfrm>
          <a:prstGeom prst="rect">
            <a:avLst/>
          </a:prstGeom>
          <a:noFill/>
        </p:spPr>
        <p:txBody>
          <a:bodyPr wrap="square" lIns="36000" tIns="36000" rIns="36000" bIns="36000">
            <a:spAutoFit/>
          </a:bodyPr>
          <a:lstStyle/>
          <a:p>
            <a:pPr>
              <a:spcAft>
                <a:spcPts val="400"/>
              </a:spcAft>
            </a:pPr>
            <a:r>
              <a:rPr lang="de-DE" sz="1100" b="1" i="0" dirty="0">
                <a:effectLst/>
                <a:latin typeface="Calibri" panose="020F0502020204030204" pitchFamily="34" charset="0"/>
              </a:rPr>
              <a:t>Wenn Sie gesundheitliche Beschwerden haben, informieren Sie die Mitarbeitenden. </a:t>
            </a:r>
          </a:p>
          <a:p>
            <a:pPr>
              <a:spcAft>
                <a:spcPts val="400"/>
              </a:spcAft>
            </a:pPr>
            <a:r>
              <a:rPr lang="de-DE" sz="1100" dirty="0"/>
              <a:t>Wenn Sie einen medizinischen Notfall oder eine Verletzung haben, die dringend behandelt werden muss, informieren Sie die Mitarbeitenden.</a:t>
            </a:r>
          </a:p>
        </p:txBody>
      </p:sp>
      <p:sp>
        <p:nvSpPr>
          <p:cNvPr id="12" name="TextBox 11">
            <a:extLst>
              <a:ext uri="{FF2B5EF4-FFF2-40B4-BE49-F238E27FC236}">
                <a16:creationId xmlns:a16="http://schemas.microsoft.com/office/drawing/2014/main" id="{1F6A9801-15EE-6491-A420-435F667E563F}"/>
              </a:ext>
            </a:extLst>
          </p:cNvPr>
          <p:cNvSpPr txBox="1"/>
          <p:nvPr/>
        </p:nvSpPr>
        <p:spPr>
          <a:xfrm>
            <a:off x="2374541" y="3566936"/>
            <a:ext cx="2701955" cy="2123658"/>
          </a:xfrm>
          <a:prstGeom prst="rect">
            <a:avLst/>
          </a:prstGeom>
          <a:noFill/>
        </p:spPr>
        <p:txBody>
          <a:bodyPr wrap="square">
            <a:spAutoFit/>
          </a:bodyPr>
          <a:lstStyle/>
          <a:p>
            <a:pPr>
              <a:spcAft>
                <a:spcPts val="400"/>
              </a:spcAft>
            </a:pPr>
            <a:r>
              <a:rPr lang="de-DE" sz="1100" dirty="0"/>
              <a:t>Sie müssen medizinisch untersucht werden. Die Untersuchung wird von einer Pflegekraft oder einer Ärztin/einem Arzt durchgeführt. Diese Person wird Ihren Gesundheitszustand überprüfen und Ihnen helfen. Sie werden Ihnen Fragen zu aktuellen oder früheren Erkrankungen, Ihren Impfungen und allen Medikamenten, die Sie einnehmen, stellen. Sie werden Sie auch nach Verletzungen, Schmerzen, Beschwerden oder Sorgen fragen, die Sie vielleicht haben. </a:t>
            </a:r>
          </a:p>
        </p:txBody>
      </p:sp>
      <p:pic>
        <p:nvPicPr>
          <p:cNvPr id="7" name="Picture 6" descr="Eine Frau und eine Ärztin in einer Arztpraxis bei einer medizinischen Untersuchung.">
            <a:extLst>
              <a:ext uri="{FF2B5EF4-FFF2-40B4-BE49-F238E27FC236}">
                <a16:creationId xmlns:a16="http://schemas.microsoft.com/office/drawing/2014/main" id="{DC8913B9-E050-478A-4818-1D50FB10EDFB}"/>
              </a:ext>
            </a:extLst>
          </p:cNvPr>
          <p:cNvPicPr>
            <a:picLocks noChangeAspect="1"/>
          </p:cNvPicPr>
          <p:nvPr/>
        </p:nvPicPr>
        <p:blipFill>
          <a:blip r:embed="rId4"/>
          <a:srcRect l="27910" r="5105"/>
          <a:stretch>
            <a:fillRect/>
          </a:stretch>
        </p:blipFill>
        <p:spPr>
          <a:xfrm>
            <a:off x="423146" y="3607364"/>
            <a:ext cx="1815116" cy="1678983"/>
          </a:xfrm>
          <a:prstGeom prst="rect">
            <a:avLst/>
          </a:prstGeom>
        </p:spPr>
      </p:pic>
      <p:sp>
        <p:nvSpPr>
          <p:cNvPr id="5" name="Slide Number Placeholder 5">
            <a:extLst>
              <a:ext uri="{FF2B5EF4-FFF2-40B4-BE49-F238E27FC236}">
                <a16:creationId xmlns:a16="http://schemas.microsoft.com/office/drawing/2014/main" id="{506A7210-C1E9-0BEC-10FD-21950BA83FA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7</a:t>
            </a:fld>
            <a:endParaRPr lang="en-LU">
              <a:solidFill>
                <a:schemeClr val="tx1"/>
              </a:solidFill>
            </a:endParaRPr>
          </a:p>
        </p:txBody>
      </p:sp>
    </p:spTree>
    <p:extLst>
      <p:ext uri="{BB962C8B-B14F-4D97-AF65-F5344CB8AC3E}">
        <p14:creationId xmlns:p14="http://schemas.microsoft.com/office/powerpoint/2010/main" val="377861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FC767-683F-ACEE-E283-9D49D4164CE9}"/>
              </a:ext>
            </a:extLst>
          </p:cNvPr>
          <p:cNvSpPr>
            <a:spLocks noGrp="1"/>
          </p:cNvSpPr>
          <p:nvPr>
            <p:ph type="title" idx="4294967295"/>
          </p:nvPr>
        </p:nvSpPr>
        <p:spPr>
          <a:xfrm>
            <a:off x="346314" y="-222059"/>
            <a:ext cx="4594225" cy="195174"/>
          </a:xfrm>
          <a:prstGeom prst="rect">
            <a:avLst/>
          </a:prstGeom>
        </p:spPr>
        <p:txBody>
          <a:bodyPr/>
          <a:lstStyle/>
          <a:p>
            <a:r>
              <a:rPr lang="de-DE" b="0">
                <a:latin typeface="+mj-lt"/>
              </a:rPr>
              <a:t>RECHT AUF SPEZIELLE UNTERSTÜTZUNG TEIL 1/2</a:t>
            </a:r>
          </a:p>
        </p:txBody>
      </p:sp>
      <p:sp>
        <p:nvSpPr>
          <p:cNvPr id="2" name="Rectangle 1">
            <a:extLst>
              <a:ext uri="{FF2B5EF4-FFF2-40B4-BE49-F238E27FC236}">
                <a16:creationId xmlns:a16="http://schemas.microsoft.com/office/drawing/2014/main" id="{531FE778-2459-73A2-E91C-E62CA5D3BB96}"/>
              </a:ext>
              <a:ext uri="{C183D7F6-B498-43B3-948B-1728B52AA6E4}">
                <adec:decorative xmlns:adec="http://schemas.microsoft.com/office/drawing/2017/decorative" val="1"/>
              </a:ext>
            </a:extLst>
          </p:cNvPr>
          <p:cNvSpPr/>
          <p:nvPr/>
        </p:nvSpPr>
        <p:spPr>
          <a:xfrm>
            <a:off x="216000" y="217170"/>
            <a:ext cx="4896000" cy="596074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1" name="Subtitle 1">
            <a:extLst>
              <a:ext uri="{FF2B5EF4-FFF2-40B4-BE49-F238E27FC236}">
                <a16:creationId xmlns:a16="http://schemas.microsoft.com/office/drawing/2014/main" id="{34160C18-3E31-3734-B5F8-A68855409172}"/>
              </a:ext>
            </a:extLst>
          </p:cNvPr>
          <p:cNvSpPr>
            <a:spLocks noGrp="1"/>
          </p:cNvSpPr>
          <p:nvPr>
            <p:ph type="subTitle" idx="1"/>
          </p:nvPr>
        </p:nvSpPr>
        <p:spPr>
          <a:xfrm>
            <a:off x="396000" y="324000"/>
            <a:ext cx="4536000" cy="423771"/>
          </a:xfrm>
        </p:spPr>
        <p:txBody>
          <a:bodyPr/>
          <a:lstStyle/>
          <a:p>
            <a:pPr>
              <a:lnSpc>
                <a:spcPct val="90000"/>
              </a:lnSpc>
            </a:pPr>
            <a:r>
              <a:rPr lang="de-DE" sz="1400" b="1">
                <a:solidFill>
                  <a:srgbClr val="24234C"/>
                </a:solidFill>
              </a:rPr>
              <a:t>Sie haben das Recht auf spezielle Unterstützung, wenn Sie besondere Bedürfnisse haben.</a:t>
            </a:r>
          </a:p>
        </p:txBody>
      </p:sp>
      <p:pic>
        <p:nvPicPr>
          <p:cNvPr id="8" name="Picture 7" descr="Eine Psychologin hilft einer Person, die verängstigt auf dem Boden sitzt.">
            <a:extLst>
              <a:ext uri="{FF2B5EF4-FFF2-40B4-BE49-F238E27FC236}">
                <a16:creationId xmlns:a16="http://schemas.microsoft.com/office/drawing/2014/main" id="{7E16CC79-D52F-4357-C68A-1F51768DA4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6000" y="982848"/>
            <a:ext cx="1447800" cy="1644650"/>
          </a:xfrm>
          <a:prstGeom prst="rect">
            <a:avLst/>
          </a:prstGeom>
        </p:spPr>
      </p:pic>
      <p:pic>
        <p:nvPicPr>
          <p:cNvPr id="10" name="Picture 9" descr="Eine Frau wird von einem Mann belästigt, der ihr den Mund zuhält.">
            <a:extLst>
              <a:ext uri="{FF2B5EF4-FFF2-40B4-BE49-F238E27FC236}">
                <a16:creationId xmlns:a16="http://schemas.microsoft.com/office/drawing/2014/main" id="{5460B0BB-C70A-5EED-5670-79647294DD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1157" y="991826"/>
            <a:ext cx="1447800" cy="1644650"/>
          </a:xfrm>
          <a:prstGeom prst="rect">
            <a:avLst/>
          </a:prstGeom>
        </p:spPr>
      </p:pic>
      <p:pic>
        <p:nvPicPr>
          <p:cNvPr id="12" name="Picture 11" descr="Zwei Geschwister – ein kleiner Junge und ein Mädchen im Teenageralter – halten sich an den Händen.">
            <a:extLst>
              <a:ext uri="{FF2B5EF4-FFF2-40B4-BE49-F238E27FC236}">
                <a16:creationId xmlns:a16="http://schemas.microsoft.com/office/drawing/2014/main" id="{BCB97965-91B8-FE10-014A-6FD8513E7C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06314" y="975494"/>
            <a:ext cx="1447800" cy="1644650"/>
          </a:xfrm>
          <a:prstGeom prst="rect">
            <a:avLst/>
          </a:prstGeom>
        </p:spPr>
      </p:pic>
      <p:sp>
        <p:nvSpPr>
          <p:cNvPr id="13" name="Subtitle 1">
            <a:extLst>
              <a:ext uri="{FF2B5EF4-FFF2-40B4-BE49-F238E27FC236}">
                <a16:creationId xmlns:a16="http://schemas.microsoft.com/office/drawing/2014/main" id="{7D6B6A96-20A8-F906-6DE2-3FF3E805DAC8}"/>
              </a:ext>
            </a:extLst>
          </p:cNvPr>
          <p:cNvSpPr txBox="1">
            <a:spLocks/>
          </p:cNvSpPr>
          <p:nvPr/>
        </p:nvSpPr>
        <p:spPr>
          <a:xfrm>
            <a:off x="396000" y="2764869"/>
            <a:ext cx="4536000" cy="3265647"/>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200"/>
              </a:spcAft>
            </a:pPr>
            <a:r>
              <a:rPr lang="de-DE" sz="1100" b="1" dirty="0"/>
              <a:t>Sagen Sie es den Mitarbeitenden, wenn … </a:t>
            </a:r>
          </a:p>
          <a:p>
            <a:pPr marL="171450" indent="-171450">
              <a:lnSpc>
                <a:spcPct val="100000"/>
              </a:lnSpc>
              <a:spcBef>
                <a:spcPts val="0"/>
              </a:spcBef>
              <a:spcAft>
                <a:spcPts val="200"/>
              </a:spcAft>
              <a:buFont typeface="Arial" panose="020B0604020202020204" pitchFamily="34" charset="0"/>
              <a:buChar char="•"/>
            </a:pPr>
            <a:r>
              <a:rPr lang="de-DE" sz="1100" dirty="0"/>
              <a:t>Sie krank oder verletzt sind, </a:t>
            </a:r>
          </a:p>
          <a:p>
            <a:pPr marL="171450" indent="-171450">
              <a:lnSpc>
                <a:spcPct val="100000"/>
              </a:lnSpc>
              <a:spcBef>
                <a:spcPts val="0"/>
              </a:spcBef>
              <a:spcAft>
                <a:spcPts val="200"/>
              </a:spcAft>
              <a:buFont typeface="Arial" panose="020B0604020202020204" pitchFamily="34" charset="0"/>
              <a:buChar char="•"/>
            </a:pPr>
            <a:r>
              <a:rPr lang="de-DE" sz="1100" dirty="0"/>
              <a:t>Sie schwanger sind oder sein könnten, </a:t>
            </a:r>
          </a:p>
          <a:p>
            <a:pPr marL="171450" indent="-171450">
              <a:lnSpc>
                <a:spcPct val="100000"/>
              </a:lnSpc>
              <a:spcBef>
                <a:spcPts val="0"/>
              </a:spcBef>
              <a:spcAft>
                <a:spcPts val="200"/>
              </a:spcAft>
              <a:buFont typeface="Arial" panose="020B0604020202020204" pitchFamily="34" charset="0"/>
              <a:buChar char="•"/>
            </a:pPr>
            <a:r>
              <a:rPr lang="de-DE" sz="1100" dirty="0"/>
              <a:t>Sie Familienmitglieder haben, die besondere Unterstützung benötigen, </a:t>
            </a:r>
          </a:p>
          <a:p>
            <a:pPr marL="171450" indent="-171450">
              <a:lnSpc>
                <a:spcPct val="100000"/>
              </a:lnSpc>
              <a:spcBef>
                <a:spcPts val="0"/>
              </a:spcBef>
              <a:spcAft>
                <a:spcPts val="200"/>
              </a:spcAft>
              <a:buFont typeface="Arial" panose="020B0604020202020204" pitchFamily="34" charset="0"/>
              <a:buChar char="•"/>
            </a:pPr>
            <a:r>
              <a:rPr lang="de-DE" sz="1100" dirty="0"/>
              <a:t>Sie eine Behinderung haben (z. B. eingeschränkte Mobilität, Hörverlust, Sehbehinderung), </a:t>
            </a:r>
          </a:p>
          <a:p>
            <a:pPr marL="171450" indent="-171450">
              <a:lnSpc>
                <a:spcPct val="100000"/>
              </a:lnSpc>
              <a:spcBef>
                <a:spcPts val="0"/>
              </a:spcBef>
              <a:spcAft>
                <a:spcPts val="200"/>
              </a:spcAft>
              <a:buFont typeface="Arial" panose="020B0604020202020204" pitchFamily="34" charset="0"/>
              <a:buChar char="•"/>
            </a:pPr>
            <a:r>
              <a:rPr lang="de-DE" sz="1100" dirty="0"/>
              <a:t>Sie sich ständig nervöis, besorgt oder ängstlich fühlen, nicht schlafen können oder schlechte Gedanken haben, </a:t>
            </a:r>
          </a:p>
          <a:p>
            <a:pPr marL="171450" indent="-171450">
              <a:lnSpc>
                <a:spcPct val="100000"/>
              </a:lnSpc>
              <a:spcBef>
                <a:spcPts val="0"/>
              </a:spcBef>
              <a:spcAft>
                <a:spcPts val="200"/>
              </a:spcAft>
              <a:buFont typeface="Arial" panose="020B0604020202020204" pitchFamily="34" charset="0"/>
              <a:buChar char="•"/>
            </a:pPr>
            <a:r>
              <a:rPr lang="de-DE" sz="1100" dirty="0"/>
              <a:t>Sie in der Vergangenheit Opfer von Gewalt oder Folter geworden sind,</a:t>
            </a:r>
          </a:p>
          <a:p>
            <a:pPr marL="171450" indent="-171450">
              <a:lnSpc>
                <a:spcPct val="100000"/>
              </a:lnSpc>
              <a:spcBef>
                <a:spcPts val="0"/>
              </a:spcBef>
              <a:spcAft>
                <a:spcPts val="200"/>
              </a:spcAft>
              <a:buFont typeface="Arial" panose="020B0604020202020204" pitchFamily="34" charset="0"/>
              <a:buChar char="•"/>
            </a:pPr>
            <a:r>
              <a:rPr lang="de-DE" sz="1100" dirty="0"/>
              <a:t>Sie sich unsicher fühlen oder Angst vor jemandem haben – vor jemand Fremden oder Bekannten, </a:t>
            </a:r>
          </a:p>
          <a:p>
            <a:pPr marL="171450" indent="-171450">
              <a:lnSpc>
                <a:spcPct val="100000"/>
              </a:lnSpc>
              <a:spcBef>
                <a:spcPts val="0"/>
              </a:spcBef>
              <a:spcAft>
                <a:spcPts val="200"/>
              </a:spcAft>
              <a:buFont typeface="Arial" panose="020B0604020202020204" pitchFamily="34" charset="0"/>
              <a:buChar char="•"/>
            </a:pPr>
            <a:r>
              <a:rPr lang="de-DE" sz="1100" dirty="0"/>
              <a:t>Sie jemand gezwungen hat oder zwingt, etwas zu machen, das Sie nicht wollen,</a:t>
            </a:r>
          </a:p>
          <a:p>
            <a:pPr marL="171450" indent="-171450">
              <a:lnSpc>
                <a:spcPct val="100000"/>
              </a:lnSpc>
              <a:spcBef>
                <a:spcPts val="0"/>
              </a:spcBef>
              <a:spcAft>
                <a:spcPts val="200"/>
              </a:spcAft>
              <a:buFont typeface="Arial" panose="020B0604020202020204" pitchFamily="34" charset="0"/>
              <a:buChar char="•"/>
            </a:pPr>
            <a:r>
              <a:rPr lang="de-DE" sz="1100" dirty="0"/>
              <a:t>Sie sich wegen Ihres Glaubens, Ihrer sexuellen Orientierung, Ihrer Kleidung oder Ihres Verhaltens unsicher fühlen, </a:t>
            </a:r>
          </a:p>
          <a:p>
            <a:pPr marL="171450" indent="-171450">
              <a:lnSpc>
                <a:spcPct val="100000"/>
              </a:lnSpc>
              <a:spcBef>
                <a:spcPts val="0"/>
              </a:spcBef>
              <a:spcAft>
                <a:spcPts val="200"/>
              </a:spcAft>
              <a:buFont typeface="Arial" panose="020B0604020202020204" pitchFamily="34" charset="0"/>
              <a:buChar char="•"/>
            </a:pPr>
            <a:r>
              <a:rPr lang="de-DE" sz="1100" dirty="0"/>
              <a:t>Sie jünger als 18 Jahre und ohne Ihre Eltern – also allein oder mit anderen Familienmitgliedern – hierher gekommen sind. </a:t>
            </a:r>
          </a:p>
        </p:txBody>
      </p:sp>
      <p:sp>
        <p:nvSpPr>
          <p:cNvPr id="6" name="Subtitle 1">
            <a:extLst>
              <a:ext uri="{FF2B5EF4-FFF2-40B4-BE49-F238E27FC236}">
                <a16:creationId xmlns:a16="http://schemas.microsoft.com/office/drawing/2014/main" id="{13CE6291-5513-9B44-DE21-6AE0BB59F8F7}"/>
              </a:ext>
            </a:extLst>
          </p:cNvPr>
          <p:cNvSpPr txBox="1">
            <a:spLocks/>
          </p:cNvSpPr>
          <p:nvPr/>
        </p:nvSpPr>
        <p:spPr>
          <a:xfrm>
            <a:off x="396000" y="6303686"/>
            <a:ext cx="4536000" cy="423771"/>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spcAft>
                <a:spcPts val="400"/>
              </a:spcAft>
            </a:pPr>
            <a:r>
              <a:rPr lang="de-DE" sz="1100" dirty="0"/>
              <a:t>Eine spezielle Unterstützung ist nur möglich, wenn die Mitarbeitenden über Ihre besonderen Bedürfnisse Bescheid wissen. </a:t>
            </a:r>
          </a:p>
        </p:txBody>
      </p:sp>
      <p:sp>
        <p:nvSpPr>
          <p:cNvPr id="4" name="Slide Number Placeholder 5">
            <a:extLst>
              <a:ext uri="{FF2B5EF4-FFF2-40B4-BE49-F238E27FC236}">
                <a16:creationId xmlns:a16="http://schemas.microsoft.com/office/drawing/2014/main" id="{0B9E278E-08F3-42C6-E79C-F0731A7083C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8</a:t>
            </a:fld>
            <a:endParaRPr lang="en-LU">
              <a:solidFill>
                <a:schemeClr val="tx1"/>
              </a:solidFill>
            </a:endParaRPr>
          </a:p>
        </p:txBody>
      </p:sp>
    </p:spTree>
    <p:extLst>
      <p:ext uri="{BB962C8B-B14F-4D97-AF65-F5344CB8AC3E}">
        <p14:creationId xmlns:p14="http://schemas.microsoft.com/office/powerpoint/2010/main" val="2892609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C53BA-4F74-4255-536C-68ECF7F6678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2DAFB40-D979-7CB4-D386-562DD8C53278}"/>
              </a:ext>
            </a:extLst>
          </p:cNvPr>
          <p:cNvSpPr>
            <a:spLocks noGrp="1"/>
          </p:cNvSpPr>
          <p:nvPr>
            <p:ph type="title" idx="4294967295"/>
          </p:nvPr>
        </p:nvSpPr>
        <p:spPr>
          <a:xfrm>
            <a:off x="288431" y="-1460500"/>
            <a:ext cx="4594225" cy="1460500"/>
          </a:xfrm>
          <a:prstGeom prst="rect">
            <a:avLst/>
          </a:prstGeom>
        </p:spPr>
        <p:txBody>
          <a:bodyPr anchor="b"/>
          <a:lstStyle/>
          <a:p>
            <a:r>
              <a:rPr lang="de-DE" b="0">
                <a:latin typeface="+mj-lt"/>
              </a:rPr>
              <a:t>RECHT AUF SPEZIELLE UNTERSTÜTZUNG TEIL 2/2</a:t>
            </a:r>
          </a:p>
        </p:txBody>
      </p:sp>
      <p:sp>
        <p:nvSpPr>
          <p:cNvPr id="2" name="Subtitle 1">
            <a:extLst>
              <a:ext uri="{FF2B5EF4-FFF2-40B4-BE49-F238E27FC236}">
                <a16:creationId xmlns:a16="http://schemas.microsoft.com/office/drawing/2014/main" id="{7E109CFE-2FEB-B32B-5202-2FF950EB1B5C}"/>
              </a:ext>
            </a:extLst>
          </p:cNvPr>
          <p:cNvSpPr>
            <a:spLocks noGrp="1"/>
          </p:cNvSpPr>
          <p:nvPr>
            <p:ph type="subTitle" idx="1"/>
          </p:nvPr>
        </p:nvSpPr>
        <p:spPr>
          <a:xfrm>
            <a:off x="2175640" y="359999"/>
            <a:ext cx="2756359" cy="2389550"/>
          </a:xfrm>
        </p:spPr>
        <p:txBody>
          <a:bodyPr/>
          <a:lstStyle/>
          <a:p>
            <a:pPr>
              <a:lnSpc>
                <a:spcPct val="100000"/>
              </a:lnSpc>
              <a:spcAft>
                <a:spcPts val="400"/>
              </a:spcAft>
            </a:pPr>
            <a:r>
              <a:rPr lang="de-DE" dirty="0"/>
              <a:t>Spezialisierte Mitarbeitende werden Ihnen Fragen stellen, um: </a:t>
            </a:r>
          </a:p>
          <a:p>
            <a:pPr marL="171450" indent="-171450">
              <a:lnSpc>
                <a:spcPct val="100000"/>
              </a:lnSpc>
              <a:spcBef>
                <a:spcPts val="0"/>
              </a:spcBef>
              <a:spcAft>
                <a:spcPts val="400"/>
              </a:spcAft>
              <a:buFont typeface="Arial" panose="020B0604020202020204" pitchFamily="34" charset="0"/>
              <a:buChar char="•"/>
            </a:pPr>
            <a:r>
              <a:rPr lang="de-DE" dirty="0"/>
              <a:t>Ihre </a:t>
            </a:r>
            <a:r>
              <a:rPr lang="de-DE" b="1" dirty="0"/>
              <a:t>besonderen Bedürfnisse</a:t>
            </a:r>
            <a:r>
              <a:rPr lang="de-DE" dirty="0"/>
              <a:t> zu beurteilen,</a:t>
            </a:r>
            <a:r>
              <a:rPr lang="de-DE" b="1" dirty="0"/>
              <a:t> </a:t>
            </a:r>
          </a:p>
          <a:p>
            <a:pPr marL="171450" indent="-171450">
              <a:lnSpc>
                <a:spcPct val="100000"/>
              </a:lnSpc>
              <a:spcBef>
                <a:spcPts val="0"/>
              </a:spcBef>
              <a:spcAft>
                <a:spcPts val="400"/>
              </a:spcAft>
              <a:buFont typeface="Arial" panose="020B0604020202020204" pitchFamily="34" charset="0"/>
              <a:buChar char="•"/>
            </a:pPr>
            <a:r>
              <a:rPr lang="de-DE" dirty="0"/>
              <a:t>herauszufinden, </a:t>
            </a:r>
            <a:r>
              <a:rPr lang="de-DE" b="1" dirty="0"/>
              <a:t>welche spezielle Unterstützung</a:t>
            </a:r>
            <a:r>
              <a:rPr lang="de-DE" dirty="0"/>
              <a:t> für Sie am besten ist.</a:t>
            </a:r>
          </a:p>
          <a:p>
            <a:pPr>
              <a:lnSpc>
                <a:spcPct val="100000"/>
              </a:lnSpc>
              <a:spcAft>
                <a:spcPts val="400"/>
              </a:spcAft>
            </a:pPr>
            <a:r>
              <a:rPr lang="de-DE" sz="1100" dirty="0"/>
              <a:t>Dies wird als </a:t>
            </a:r>
            <a:r>
              <a:rPr lang="de-DE" b="1" dirty="0"/>
              <a:t>Beurteilung der Schutzbedürftigkeit </a:t>
            </a:r>
            <a:r>
              <a:rPr lang="de-DE" dirty="0"/>
              <a:t>bezeichnet. </a:t>
            </a:r>
          </a:p>
        </p:txBody>
      </p:sp>
      <p:pic>
        <p:nvPicPr>
          <p:cNvPr id="7" name="Picture 6" descr="Eine Frau, die Gewalt erlitten hat, im Gespräch mit einem Psychologen in einer Praxis.">
            <a:extLst>
              <a:ext uri="{FF2B5EF4-FFF2-40B4-BE49-F238E27FC236}">
                <a16:creationId xmlns:a16="http://schemas.microsoft.com/office/drawing/2014/main" id="{9DA69860-31E8-6533-B55C-1CA3C59E4DE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95622" y="378441"/>
            <a:ext cx="1627114" cy="1152789"/>
          </a:xfrm>
          <a:prstGeom prst="rect">
            <a:avLst/>
          </a:prstGeom>
        </p:spPr>
      </p:pic>
      <p:pic>
        <p:nvPicPr>
          <p:cNvPr id="9" name="Picture 8" descr="Eine Person, die sich unwohl fühlt, im Gespräch mit einer Psychologin in einer Praxis. Eine Dolmetscherin ist auch anwesend. ">
            <a:extLst>
              <a:ext uri="{FF2B5EF4-FFF2-40B4-BE49-F238E27FC236}">
                <a16:creationId xmlns:a16="http://schemas.microsoft.com/office/drawing/2014/main" id="{E173D27C-719C-B3AD-5519-C0A0C641F32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95650" y="1606630"/>
            <a:ext cx="1627114" cy="1149990"/>
          </a:xfrm>
          <a:prstGeom prst="rect">
            <a:avLst/>
          </a:prstGeom>
        </p:spPr>
      </p:pic>
      <p:sp>
        <p:nvSpPr>
          <p:cNvPr id="5" name="Subtitle 1">
            <a:extLst>
              <a:ext uri="{FF2B5EF4-FFF2-40B4-BE49-F238E27FC236}">
                <a16:creationId xmlns:a16="http://schemas.microsoft.com/office/drawing/2014/main" id="{0CE63A68-C61D-F311-B8A3-C908677F1312}"/>
              </a:ext>
            </a:extLst>
          </p:cNvPr>
          <p:cNvSpPr txBox="1">
            <a:spLocks/>
          </p:cNvSpPr>
          <p:nvPr/>
        </p:nvSpPr>
        <p:spPr>
          <a:xfrm>
            <a:off x="396000" y="2843675"/>
            <a:ext cx="4536000" cy="447852"/>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spcAft>
                <a:spcPts val="400"/>
              </a:spcAft>
            </a:pPr>
            <a:r>
              <a:rPr lang="de-DE" sz="1100" dirty="0"/>
              <a:t>Wenn nötig, helfen Dolmetscherinnen und Dolmetscher Ihnen, sich in einer Sprache zu verständigen, die Sie verstehen. </a:t>
            </a:r>
          </a:p>
        </p:txBody>
      </p:sp>
      <p:sp>
        <p:nvSpPr>
          <p:cNvPr id="4" name="Subtitle 1">
            <a:extLst>
              <a:ext uri="{FF2B5EF4-FFF2-40B4-BE49-F238E27FC236}">
                <a16:creationId xmlns:a16="http://schemas.microsoft.com/office/drawing/2014/main" id="{363E8AA8-C57F-E9A4-6DB9-5C6F9A8D26D3}"/>
              </a:ext>
            </a:extLst>
          </p:cNvPr>
          <p:cNvSpPr txBox="1">
            <a:spLocks/>
          </p:cNvSpPr>
          <p:nvPr/>
        </p:nvSpPr>
        <p:spPr>
          <a:xfrm>
            <a:off x="2742107" y="3745334"/>
            <a:ext cx="2189892" cy="152715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dirty="0"/>
              <a:t>Wenden Sie sich immer an die Mitarbeitenden, </a:t>
            </a:r>
            <a:r>
              <a:rPr lang="de-DE" dirty="0"/>
              <a:t>wenn Sie spezielle Unterstützung benötigen.</a:t>
            </a:r>
          </a:p>
        </p:txBody>
      </p:sp>
      <p:pic>
        <p:nvPicPr>
          <p:cNvPr id="13" name="Picture 12" descr="Eine blinde Frau, die von einer anderen Frau unterstützt wird und mit einer Mitarbeiterin und einem Dolmetscher spricht.">
            <a:extLst>
              <a:ext uri="{FF2B5EF4-FFF2-40B4-BE49-F238E27FC236}">
                <a16:creationId xmlns:a16="http://schemas.microsoft.com/office/drawing/2014/main" id="{7613F845-0BFE-CC7D-782B-A35F068FD7B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2000" y="3836718"/>
            <a:ext cx="2153544" cy="1425586"/>
          </a:xfrm>
          <a:prstGeom prst="rect">
            <a:avLst/>
          </a:prstGeom>
        </p:spPr>
      </p:pic>
      <p:sp>
        <p:nvSpPr>
          <p:cNvPr id="8" name="Subtitle 1">
            <a:extLst>
              <a:ext uri="{FF2B5EF4-FFF2-40B4-BE49-F238E27FC236}">
                <a16:creationId xmlns:a16="http://schemas.microsoft.com/office/drawing/2014/main" id="{9D422C38-6000-DCA1-31D4-DABCA697EACC}"/>
              </a:ext>
            </a:extLst>
          </p:cNvPr>
          <p:cNvSpPr txBox="1">
            <a:spLocks/>
          </p:cNvSpPr>
          <p:nvPr/>
        </p:nvSpPr>
        <p:spPr>
          <a:xfrm>
            <a:off x="396000" y="5259845"/>
            <a:ext cx="4536000" cy="447852"/>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400"/>
              </a:spcAft>
            </a:pPr>
            <a:r>
              <a:rPr lang="de-DE" sz="1100" dirty="0"/>
              <a:t>Diese Unterstützung bekommen Sie so lange, wie nach Einschätzung der Behörden für Sie erforderlich.</a:t>
            </a:r>
          </a:p>
        </p:txBody>
      </p:sp>
      <p:sp>
        <p:nvSpPr>
          <p:cNvPr id="10" name="Subtitle 1">
            <a:extLst>
              <a:ext uri="{FF2B5EF4-FFF2-40B4-BE49-F238E27FC236}">
                <a16:creationId xmlns:a16="http://schemas.microsoft.com/office/drawing/2014/main" id="{763805F5-8499-30F2-A035-A866E27AC03A}"/>
              </a:ext>
            </a:extLst>
          </p:cNvPr>
          <p:cNvSpPr txBox="1">
            <a:spLocks/>
          </p:cNvSpPr>
          <p:nvPr/>
        </p:nvSpPr>
        <p:spPr>
          <a:xfrm>
            <a:off x="395999" y="5869858"/>
            <a:ext cx="4536000" cy="1075011"/>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400"/>
              </a:spcAft>
            </a:pPr>
            <a:r>
              <a:rPr lang="de-DE" sz="1100" dirty="0"/>
              <a:t>Sie können dem Arzt, der Pflegekraft und den spezialisierten Mitarbeitenden vertrauen und offen mit ihnen sprechen. Alle Informationen werden vertraulich behandelt – sie werden ohne Ihre Zustimmung nicht an andere Personen weitergegeben. </a:t>
            </a:r>
          </a:p>
          <a:p>
            <a:pPr>
              <a:lnSpc>
                <a:spcPct val="100000"/>
              </a:lnSpc>
              <a:spcBef>
                <a:spcPts val="0"/>
              </a:spcBef>
              <a:spcAft>
                <a:spcPts val="400"/>
              </a:spcAft>
            </a:pPr>
            <a:r>
              <a:rPr lang="de-DE" sz="1100" dirty="0"/>
              <a:t>Die einzige Ausnahme ist, wenn dein Leben oder das Leben eines anderen Menschen in Gefahr ist.</a:t>
            </a:r>
          </a:p>
        </p:txBody>
      </p:sp>
      <p:sp>
        <p:nvSpPr>
          <p:cNvPr id="11" name="Slide Number Placeholder 5">
            <a:extLst>
              <a:ext uri="{FF2B5EF4-FFF2-40B4-BE49-F238E27FC236}">
                <a16:creationId xmlns:a16="http://schemas.microsoft.com/office/drawing/2014/main" id="{B10C177A-3CD9-5A31-854F-D225118E0C80}"/>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9</a:t>
            </a:fld>
            <a:endParaRPr lang="en-LU"/>
          </a:p>
        </p:txBody>
      </p:sp>
    </p:spTree>
    <p:extLst>
      <p:ext uri="{BB962C8B-B14F-4D97-AF65-F5344CB8AC3E}">
        <p14:creationId xmlns:p14="http://schemas.microsoft.com/office/powerpoint/2010/main" val="1860478898"/>
      </p:ext>
    </p:extLst>
  </p:cSld>
  <p:clrMapOvr>
    <a:masterClrMapping/>
  </p:clrMapOvr>
</p:sld>
</file>

<file path=ppt/theme/theme1.xml><?xml version="1.0" encoding="utf-8"?>
<a:theme xmlns:a="http://schemas.openxmlformats.org/drawingml/2006/main" name="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UAA Document" ma:contentTypeID="0x010100702862A3062E044D8ABC14AA6FFFBF2A00C78088BC43A0B245ADDCF2EF1D8E6B82" ma:contentTypeVersion="70" ma:contentTypeDescription="" ma:contentTypeScope="" ma:versionID="3f8788086f0801e8b8dd8e8871848b50">
  <xsd:schema xmlns:xsd="http://www.w3.org/2001/XMLSchema" xmlns:xs="http://www.w3.org/2001/XMLSchema" xmlns:p="http://schemas.microsoft.com/office/2006/metadata/properties" xmlns:ns1="http://schemas.microsoft.com/sharepoint/v3" xmlns:ns2="a1af3d24-2c00-4fff-b753-464d92bed99a" xmlns:ns3="b0736fa6-7b88-44d3-b02a-aeeea6500900" targetNamespace="http://schemas.microsoft.com/office/2006/metadata/properties" ma:root="true" ma:fieldsID="fd8f45413528d417a57d5623cf91b5e2" ns1:_="" ns2:_="" ns3:_="">
    <xsd:import namespace="http://schemas.microsoft.com/sharepoint/v3"/>
    <xsd:import namespace="a1af3d24-2c00-4fff-b753-464d92bed99a"/>
    <xsd:import namespace="b0736fa6-7b88-44d3-b02a-aeeea6500900"/>
    <xsd:element name="properties">
      <xsd:complexType>
        <xsd:sequence>
          <xsd:element name="documentManagement">
            <xsd:complexType>
              <xsd:all>
                <xsd:element ref="ns2:_dlc_DocId" minOccurs="0"/>
                <xsd:element ref="ns2:_dlc_DocIdUrl" minOccurs="0"/>
                <xsd:element ref="ns2:_dlc_DocIdPersistId" minOccurs="0"/>
                <xsd:element ref="ns2:o8afd3c3b2c14229af30eb97d0576c14" minOccurs="0"/>
                <xsd:element ref="ns2:TaxCatchAll" minOccurs="0"/>
                <xsd:element ref="ns2:TaxCatchAllLabel" minOccurs="0"/>
                <xsd:element ref="ns2:d843e2ab0fe040a0b8f15c0cb043c02e" minOccurs="0"/>
                <xsd:element ref="ns2:b449eb92237c479dbb476bba4132e4d0" minOccurs="0"/>
                <xsd:element ref="ns2:o7284467db3d4acd87ce2ae955c53c32" minOccurs="0"/>
                <xsd:element ref="ns1:DocumentSetDescription" minOccurs="0"/>
                <xsd:element ref="ns2:easoResponsible"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f3d24-2c00-4fff-b753-464d92bed99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dexed="true" ma:internalName="_dlc_DocId" ma:readOnly="true">
      <xsd:simpleType>
        <xsd:restriction base="dms:Text"/>
      </xsd:simpleType>
    </xsd:element>
    <xsd:element name="_dlc_DocIdUrl" ma:index="8"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o8afd3c3b2c14229af30eb97d0576c14" ma:index="10" nillable="true" ma:taxonomy="true" ma:internalName="o8afd3c3b2c14229af30eb97d0576c14" ma:taxonomyFieldName="easoBusinessClassification" ma:displayName="Business Classification" ma:indexed="true" ma:readOnly="false" ma:fieldId="{88afd3c3-b2c1-4229-af30-eb97d0576c14}" ma:sspId="503e7a41-821a-4582-8c5b-0263b9d2f658" ma:termSetId="420852fe-df73-4459-b6e8-0279ecfd170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fc23c42-694e-4320-8421-b7a8887742b5}" ma:internalName="TaxCatchAll" ma:readOnly="false" ma:showField="CatchAllData"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fc23c42-694e-4320-8421-b7a8887742b5}" ma:internalName="TaxCatchAllLabel" ma:readOnly="false" ma:showField="CatchAllDataLabel"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d843e2ab0fe040a0b8f15c0cb043c02e" ma:index="14" nillable="true" ma:taxonomy="true" ma:internalName="d843e2ab0fe040a0b8f15c0cb043c02e" ma:taxonomyFieldName="RecordStatus" ma:displayName="Record Status" ma:indexed="true" ma:readOnly="false" ma:default="162;#Unlocked|657cf70e-6c76-40b5-8378-d1bef5a86504" ma:fieldId="{d843e2ab-0fe0-40a0-b8f1-5c0cb043c02e}" ma:sspId="503e7a41-821a-4582-8c5b-0263b9d2f658" ma:termSetId="d074c5b3-79b4-4232-8673-c47649e6f2e0" ma:anchorId="00000000-0000-0000-0000-000000000000" ma:open="false" ma:isKeyword="false">
      <xsd:complexType>
        <xsd:sequence>
          <xsd:element ref="pc:Terms" minOccurs="0" maxOccurs="1"/>
        </xsd:sequence>
      </xsd:complexType>
    </xsd:element>
    <xsd:element name="b449eb92237c479dbb476bba4132e4d0" ma:index="16" nillable="true" ma:taxonomy="true" ma:internalName="b449eb92237c479dbb476bba4132e4d0" ma:taxonomyFieldName="easoSecurityClassification" ma:displayName="Security Classification" ma:readOnly="false" ma:default="1;#Internal|d0063956-0b9b-4740-b4be-2689507f2aae" ma:fieldId="{b449eb92-237c-479d-bb47-6bba4132e4d0}" ma:sspId="503e7a41-821a-4582-8c5b-0263b9d2f658" ma:termSetId="6aae6405-aa79-4b16-b633-2137dc1ce12b" ma:anchorId="00000000-0000-0000-0000-000000000000" ma:open="false" ma:isKeyword="false">
      <xsd:complexType>
        <xsd:sequence>
          <xsd:element ref="pc:Terms" minOccurs="0" maxOccurs="1"/>
        </xsd:sequence>
      </xsd:complexType>
    </xsd:element>
    <xsd:element name="o7284467db3d4acd87ce2ae955c53c32" ma:index="18" nillable="true" ma:taxonomy="true" ma:internalName="o7284467db3d4acd87ce2ae955c53c32" ma:taxonomyFieldName="easoDocumentLanguage" ma:displayName="Document Language" ma:readOnly="false" ma:default="2;#English|532fa66a-4cdf-4129-bab9-a1f47b418755" ma:fieldId="{87284467-db3d-4acd-87ce-2ae955c53c32}" ma:taxonomyMulti="true" ma:sspId="503e7a41-821a-4582-8c5b-0263b9d2f658" ma:termSetId="e6dd9656-7aa6-44e5-ac68-59003ab7070e" ma:anchorId="00000000-0000-0000-0000-000000000000" ma:open="false" ma:isKeyword="false">
      <xsd:complexType>
        <xsd:sequence>
          <xsd:element ref="pc:Terms" minOccurs="0" maxOccurs="1"/>
        </xsd:sequence>
      </xsd:complexType>
    </xsd:element>
    <xsd:element name="easoResponsible" ma:index="22" nillable="true" ma:displayName="Responsible" ma:description="The responsible person of the document" ma:SharePointGroup="0" ma:internalName="easo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36fa6-7b88-44d3-b02a-aeeea6500900" elementFormDefault="qualified">
    <xsd:import namespace="http://schemas.microsoft.com/office/2006/documentManagement/types"/>
    <xsd:import namespace="http://schemas.microsoft.com/office/infopath/2007/PartnerControls"/>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o8afd3c3b2c14229af30eb97d0576c14 xmlns="a1af3d24-2c00-4fff-b753-464d92bed99a">
      <Terms xmlns="http://schemas.microsoft.com/office/infopath/2007/PartnerControls"/>
    </o8afd3c3b2c14229af30eb97d0576c14>
    <DocumentSetDescription xmlns="http://schemas.microsoft.com/sharepoint/v3" xsi:nil="true"/>
    <easoResponsible xmlns="a1af3d24-2c00-4fff-b753-464d92bed99a">
      <UserInfo>
        <DisplayName/>
        <AccountId xsi:nil="true"/>
        <AccountType/>
      </UserInfo>
    </easoResponsible>
    <_dlc_DocIdUrl xmlns="a1af3d24-2c00-4fff-b753-464d92bed99a">
      <Url>https://easo.sharepoint.com/sites/c3akc/_layouts/15/DocIdRedir.aspx?ID=EUAA2025-153028471-141319</Url>
      <Description>EUAA2025-153028471-141319</Description>
    </_dlc_DocIdUrl>
    <TaxCatchAll xmlns="a1af3d24-2c00-4fff-b753-464d92bed99a">
      <Value>162</Value>
      <Value>2</Value>
      <Value>1</Value>
    </TaxCatchAll>
    <TaxCatchAllLabel xmlns="a1af3d24-2c00-4fff-b753-464d92bed99a" xsi:nil="true"/>
    <d843e2ab0fe040a0b8f15c0cb043c02e xmlns="a1af3d24-2c00-4fff-b753-464d92bed99a">
      <Terms xmlns="http://schemas.microsoft.com/office/infopath/2007/PartnerControls">
        <TermInfo xmlns="http://schemas.microsoft.com/office/infopath/2007/PartnerControls">
          <TermName xmlns="http://schemas.microsoft.com/office/infopath/2007/PartnerControls">Unlocked</TermName>
          <TermId xmlns="http://schemas.microsoft.com/office/infopath/2007/PartnerControls">657cf70e-6c76-40b5-8378-d1bef5a86504</TermId>
        </TermInfo>
      </Terms>
    </d843e2ab0fe040a0b8f15c0cb043c02e>
    <b449eb92237c479dbb476bba4132e4d0 xmlns="a1af3d24-2c00-4fff-b753-464d92bed99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d0063956-0b9b-4740-b4be-2689507f2aae</TermId>
        </TermInfo>
      </Terms>
    </b449eb92237c479dbb476bba4132e4d0>
    <_dlc_DocIdPersistId xmlns="a1af3d24-2c00-4fff-b753-464d92bed99a" xsi:nil="true"/>
    <o7284467db3d4acd87ce2ae955c53c32 xmlns="a1af3d24-2c00-4fff-b753-464d92bed99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532fa66a-4cdf-4129-bab9-a1f47b418755</TermId>
        </TermInfo>
      </Terms>
    </o7284467db3d4acd87ce2ae955c53c32>
    <_dlc_DocId xmlns="a1af3d24-2c00-4fff-b753-464d92bed99a">EUAA2025-153028471-141319</_dlc_DocI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D78B50-3F7B-4061-BE16-AFA36690F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af3d24-2c00-4fff-b753-464d92bed99a"/>
    <ds:schemaRef ds:uri="b0736fa6-7b88-44d3-b02a-aeeea650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4C20CD-51F5-4CC5-A037-24D5B7C336FA}">
  <ds:schemaRefs>
    <ds:schemaRef ds:uri="http://schemas.microsoft.com/sharepoint/events"/>
  </ds:schemaRefs>
</ds:datastoreItem>
</file>

<file path=customXml/itemProps3.xml><?xml version="1.0" encoding="utf-8"?>
<ds:datastoreItem xmlns:ds="http://schemas.openxmlformats.org/officeDocument/2006/customXml" ds:itemID="{40EBAB82-E52B-4176-BEDC-EC19D21BD2C1}">
  <ds:schemaRefs>
    <ds:schemaRef ds:uri="http://schemas.microsoft.com/sharepoint/v3"/>
    <ds:schemaRef ds:uri="http://purl.org/dc/dcmitype/"/>
    <ds:schemaRef ds:uri="http://schemas.microsoft.com/office/2006/documentManagement/types"/>
    <ds:schemaRef ds:uri="a1af3d24-2c00-4fff-b753-464d92bed99a"/>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4d7ceb6b-8af9-43ef-9e73-187d8d6c7925"/>
    <ds:schemaRef ds:uri="http://www.w3.org/XML/1998/namespace"/>
    <ds:schemaRef ds:uri="http://purl.org/dc/terms/"/>
  </ds:schemaRefs>
</ds:datastoreItem>
</file>

<file path=customXml/itemProps4.xml><?xml version="1.0" encoding="utf-8"?>
<ds:datastoreItem xmlns:ds="http://schemas.openxmlformats.org/officeDocument/2006/customXml" ds:itemID="{787AB6C9-1DDB-45E8-8FF6-54F0FE032E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2852</Words>
  <Application>Microsoft Office PowerPoint</Application>
  <PresentationFormat>Benutzerdefiniert</PresentationFormat>
  <Paragraphs>203</Paragraphs>
  <Slides>21</Slides>
  <Notes>7</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21</vt:i4>
      </vt:variant>
    </vt:vector>
  </HeadingPairs>
  <TitlesOfParts>
    <vt:vector size="28" baseType="lpstr">
      <vt:lpstr>Aptos</vt:lpstr>
      <vt:lpstr>Arial</vt:lpstr>
      <vt:lpstr>Calibri</vt:lpstr>
      <vt:lpstr>Verdana</vt:lpstr>
      <vt:lpstr>Inside</vt:lpstr>
      <vt:lpstr>1_Cover</vt:lpstr>
      <vt:lpstr>1_Inside</vt:lpstr>
      <vt:lpstr>IHRE RECHTE UND PFLICHTEN BEI DER AUFNAHME</vt:lpstr>
      <vt:lpstr>INHALT</vt:lpstr>
      <vt:lpstr>WAS BEDEUTET „AUFNAHME“?</vt:lpstr>
      <vt:lpstr>WAS BEDEUTET „AUFNAHME“? TEIL 2/3</vt:lpstr>
      <vt:lpstr>REGELN FÜR ASYLANTRÄGE UND REISEN IN ANDERE EU+-LÄNDER</vt:lpstr>
      <vt:lpstr>WAS WERDEN SIE BEKOMMEN?</vt:lpstr>
      <vt:lpstr>RECHT AUF MEDIZINISCHE VERSORGUNG</vt:lpstr>
      <vt:lpstr>RECHT AUF SPEZIELLE UNTERSTÜTZUNG TEIL 1/2</vt:lpstr>
      <vt:lpstr>RECHT AUF SPEZIELLE UNTERSTÜTZUNG TEIL 2/2</vt:lpstr>
      <vt:lpstr>RECHT AUF BILDUNG FÜR KINDER </vt:lpstr>
      <vt:lpstr>RECHT AUF ARBEIT</vt:lpstr>
      <vt:lpstr>SPRACHKURSE UND BERUFSAUSBILDUNG</vt:lpstr>
      <vt:lpstr>DOKUMENT, AUS DEM HERVORGEHT, DASS SIE INTERNATIONALEN SCHUTZ BEANTRAGT HABEN</vt:lpstr>
      <vt:lpstr>WO WERDEN SIE UNTERGEBRACHT? TEIL 2</vt:lpstr>
      <vt:lpstr>BEDINGUNGEN, UNTER DENEN ASYLSUCHENDE IN HAFT GENOMMEN WERDEN KÖNNEN</vt:lpstr>
      <vt:lpstr>WELCHE PFLICHTEN HABEN SIE BEI DER AUFNAHME? </vt:lpstr>
      <vt:lpstr>WAS PASSIERT, WENN SIE IHRE PFLICHTEN NICHT ERFÜLLEN?</vt:lpstr>
      <vt:lpstr>WAS PASSIERT, WENN SIE OHNE ERLAUBNIS DER BEHÖRDEN IN EIN ANDERES EU+-LAND REISEN?</vt:lpstr>
      <vt:lpstr>SIE KÖNNEN EINE ENTSCHEIDUNG DER BEHÖRDE ANFECHTEN </vt:lpstr>
      <vt:lpstr>PLATZ FÜR EIGENE NOTIZEN</vt:lpstr>
      <vt:lpstr>HINTERE UMSCHLAGSEITE</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rights and obligations on reception</dc:title>
  <dc:creator>CDT</dc:creator>
  <cp:lastModifiedBy>Harbach, Antonia</cp:lastModifiedBy>
  <cp:revision>114</cp:revision>
  <cp:lastPrinted>2025-09-16T09:25:04Z</cp:lastPrinted>
  <dcterms:created xsi:type="dcterms:W3CDTF">2024-12-17T08:37:06Z</dcterms:created>
  <dcterms:modified xsi:type="dcterms:W3CDTF">2026-06-12T01:48:52Z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2024-12-17T09:42:49Z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6e70dc80-7ab3-4eb4-b269-69fcccff3521</vt:lpwstr>
  </property>
  <property fmtid="{D5CDD505-2E9C-101B-9397-08002B2CF9AE}" pid="8" name="MSIP_Label_6bd9ddd1-4d20-43f6-abfa-fc3c07406f94_ContentBits">
    <vt:lpwstr>0</vt:lpwstr>
  </property>
  <property fmtid="{D5CDD505-2E9C-101B-9397-08002B2CF9AE}" pid="9" name="ContentTypeId">
    <vt:lpwstr>0x010100702862A3062E044D8ABC14AA6FFFBF2A00C78088BC43A0B245ADDCF2EF1D8E6B82</vt:lpwstr>
  </property>
  <property fmtid="{D5CDD505-2E9C-101B-9397-08002B2CF9AE}" pid="10" name="easoDocumentLanguage">
    <vt:lpwstr>2;#English|532fa66a-4cdf-4129-bab9-a1f47b418755</vt:lpwstr>
  </property>
  <property fmtid="{D5CDD505-2E9C-101B-9397-08002B2CF9AE}" pid="11" name="_dlc_DocIdItemGuid">
    <vt:lpwstr>fc73b997-85e3-45ee-ba7e-fa39e3d97b3b</vt:lpwstr>
  </property>
  <property fmtid="{D5CDD505-2E9C-101B-9397-08002B2CF9AE}" pid="12" name="easoDocumentCoverage">
    <vt:lpwstr/>
  </property>
  <property fmtid="{D5CDD505-2E9C-101B-9397-08002B2CF9AE}" pid="13" name="RecordStatus">
    <vt:lpwstr>162;#Unlocked|657cf70e-6c76-40b5-8378-d1bef5a86504</vt:lpwstr>
  </property>
  <property fmtid="{D5CDD505-2E9C-101B-9397-08002B2CF9AE}" pid="14" name="lcf76f155ced4ddcb4097134ff3c332f">
    <vt:lpwstr/>
  </property>
  <property fmtid="{D5CDD505-2E9C-101B-9397-08002B2CF9AE}" pid="15" name="MediaServiceImageTags">
    <vt:lpwstr/>
  </property>
  <property fmtid="{D5CDD505-2E9C-101B-9397-08002B2CF9AE}" pid="16" name="p96fb03dbcf94747b8ec018a65a2d03d">
    <vt:lpwstr/>
  </property>
  <property fmtid="{D5CDD505-2E9C-101B-9397-08002B2CF9AE}" pid="17" name="easoBusinessClassification">
    <vt:lpwstr/>
  </property>
  <property fmtid="{D5CDD505-2E9C-101B-9397-08002B2CF9AE}" pid="18" name="easoSecurityClassification">
    <vt:lpwstr>1;#Internal|d0063956-0b9b-4740-b4be-2689507f2aae</vt:lpwstr>
  </property>
</Properties>
</file>