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8" r:id="rId5"/>
    <p:sldMasterId id="2147483743" r:id="rId6"/>
  </p:sldMasterIdLst>
  <p:notesMasterIdLst>
    <p:notesMasterId r:id="rId28"/>
  </p:notesMasterIdLst>
  <p:handoutMasterIdLst>
    <p:handoutMasterId r:id="rId29"/>
  </p:handoutMasterIdLst>
  <p:sldIdLst>
    <p:sldId id="262" r:id="rId7"/>
    <p:sldId id="326" r:id="rId8"/>
    <p:sldId id="257" r:id="rId9"/>
    <p:sldId id="312" r:id="rId10"/>
    <p:sldId id="313" r:id="rId11"/>
    <p:sldId id="309" r:id="rId12"/>
    <p:sldId id="324" r:id="rId13"/>
    <p:sldId id="267" r:id="rId14"/>
    <p:sldId id="315" r:id="rId15"/>
    <p:sldId id="330" r:id="rId16"/>
    <p:sldId id="329" r:id="rId17"/>
    <p:sldId id="297" r:id="rId18"/>
    <p:sldId id="331" r:id="rId19"/>
    <p:sldId id="285" r:id="rId20"/>
    <p:sldId id="286" r:id="rId21"/>
    <p:sldId id="322" r:id="rId22"/>
    <p:sldId id="288" r:id="rId23"/>
    <p:sldId id="289" r:id="rId24"/>
    <p:sldId id="291" r:id="rId25"/>
    <p:sldId id="359" r:id="rId26"/>
    <p:sldId id="332" r:id="rId27"/>
  </p:sldIdLst>
  <p:sldSz cx="5327650" cy="7559675"/>
  <p:notesSz cx="9926638" cy="6669088"/>
  <p:kinsoku lang="ja-JP" invalStChars="、。，．・：；？！゛゜ヽヾゝゞ々’”）〕］｝〉》」』】°‰′″℃￠％!%),.:;?]}｡｣､･ﾞﾟ" invalEndChars="‘“（〔［｛〈《「『【￥＄$([\{｢￡"/>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1678">
          <p15:clr>
            <a:srgbClr val="A4A3A4"/>
          </p15:clr>
        </p15:guide>
      </p15:sldGuideLst>
    </p:ext>
    <p:ext uri="{2D200454-40CA-4A62-9FC3-DE9A4176ACB9}">
      <p15:notesGuideLst xmlns:p15="http://schemas.microsoft.com/office/powerpoint/2012/main">
        <p15:guide id="1" orient="horz" pos="2101" userDrawn="1">
          <p15:clr>
            <a:srgbClr val="A4A3A4"/>
          </p15:clr>
        </p15:guide>
        <p15:guide id="2" pos="3127"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A9D240A-EDA4-BD3B-E1D6-BC448E2F6BCD}" name="Coulee, Jana" initials="CJ" userId="S::jana.coulee@euaa.europa.eu::a5550e6a-006b-485a-ab77-eb0c49551adc" providerId="AD"/>
  <p188:author id="{35DA5D3E-A33C-DDF3-3488-0F6B9A0D0032}" name="JC" initials="JC" userId="JC" providerId="None"/>
  <p188:author id="{DDF86A71-7BB3-0E61-7DAB-A1AEA3F3FB49}" name="Van Den Berg, Olga" initials="VO" userId="S::olga.vandenberg@euaa.europa.eu::63220f10-5b46-4f26-a2d4-3f4eeccea6a9" providerId="AD"/>
  <p188:author id="{D2FA4E78-05FC-9846-8523-421269E3BA19}" name="Flavia Jerca" initials="FJ" userId="Flavia Jerca" providerId="None"/>
  <p188:author id="{9096F479-5002-8B1D-1E36-2784F5A171E2}" name="Jerca, Flavia" initials="FJ" userId="S::Flavia.Jerca@euaa.europa.eu::6a2b36bf-383a-464e-9f44-485308efb4e0" providerId="AD"/>
  <p188:author id="{BBE65D85-E8E0-2ECE-BCEF-F84AC4B72ED2}" name="EUAA" initials="EUAA" userId="EUAA" providerId="None"/>
  <p188:author id="{81502F93-8F36-8783-7BBD-910BAB7C1121}" name="Customisation" initials="FJ" userId="Customisation" providerId="None"/>
  <p188:author id="{41D6A394-B4A8-BC3C-03ED-8B5D6D45F054}" name="CHIAPPARICCI Renato (OP)" initials="RC" userId="S::renato.chiapparicci@publications.europa.eu::5c702fa2-9167-47db-9900-2b9190ecf9cf" providerId="AD"/>
  <p188:author id="{11AFA1AE-B96C-FDBF-85DB-A495D6679FA7}" name="Brancaleoni, Enrica" initials="BE" userId="S::enrica.brancaleoni@euaa.europa.eu::584fc1d0-2aa8-41ac-9214-79f1ffb2d566" providerId="AD"/>
  <p188:author id="{2F9688BF-4DAB-5FF0-8F10-9EEC5D4D655C}" name="FLIES Carole (OP)" initials="" userId="S::Carole.FLIES@ec.europa.eu::db4ca994-da78-49a6-8cab-144c5c0ee1bb" providerId="AD"/>
  <p188:author id="{581814D4-B03A-5F00-D9C8-A75B0AF6E127}" name="Francesca Vietti" initials="FV" userId="Francesca Vietti" providerId="None"/>
  <p188:author id="{D85DE2DA-81B9-1994-16AE-B51A7661F776}" name="Agathangelou, Helena" initials="AH" userId="S::helena.agathangelou@euaa.europa.eu::321956b6-5b17-435d-b13e-11d8af81b230" providerId="AD"/>
  <p188:author id="{8B5E46FE-F939-C3D3-0B99-08E9AD1168A0}" name="PACIOBE" initials="P" userId="PACIOBE" providerId="None"/>
  <p188:author id="{693D26FF-08D4-00D7-734D-F40B4DC1B7C5}" name="CUSTOMISATION" initials="FJ" userId="CUSTOMISATIO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B4"/>
    <a:srgbClr val="24234C"/>
    <a:srgbClr val="8EC0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62"/>
    <p:restoredTop sz="95995" autoAdjust="0"/>
  </p:normalViewPr>
  <p:slideViewPr>
    <p:cSldViewPr snapToGrid="0">
      <p:cViewPr varScale="1">
        <p:scale>
          <a:sx n="96" d="100"/>
          <a:sy n="96" d="100"/>
        </p:scale>
        <p:origin x="2454" y="84"/>
      </p:cViewPr>
      <p:guideLst>
        <p:guide orient="horz" pos="2381"/>
        <p:guide pos="1678"/>
      </p:guideLst>
    </p:cSldViewPr>
  </p:slideViewPr>
  <p:notesTextViewPr>
    <p:cViewPr>
      <p:scale>
        <a:sx n="1" d="1"/>
        <a:sy n="1" d="1"/>
      </p:scale>
      <p:origin x="0" y="0"/>
    </p:cViewPr>
  </p:notesTextViewPr>
  <p:notesViewPr>
    <p:cSldViewPr snapToGrid="0">
      <p:cViewPr>
        <p:scale>
          <a:sx n="1" d="2"/>
          <a:sy n="1" d="2"/>
        </p:scale>
        <p:origin x="0" y="0"/>
      </p:cViewPr>
      <p:guideLst>
        <p:guide orient="horz" pos="2101"/>
        <p:guide pos="312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8/10/relationships/authors" Targe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48CFF4-6977-AB53-1D83-FE364DD582F8}"/>
              </a:ext>
            </a:extLst>
          </p:cNvPr>
          <p:cNvSpPr>
            <a:spLocks noGrp="1"/>
          </p:cNvSpPr>
          <p:nvPr>
            <p:ph type="hdr" sz="quarter"/>
          </p:nvPr>
        </p:nvSpPr>
        <p:spPr>
          <a:xfrm>
            <a:off x="0" y="0"/>
            <a:ext cx="4301543" cy="334613"/>
          </a:xfrm>
          <a:prstGeom prst="rect">
            <a:avLst/>
          </a:prstGeom>
        </p:spPr>
        <p:txBody>
          <a:bodyPr vert="horz" lIns="91440" tIns="45720" rIns="91440" bIns="45720" rtlCol="0"/>
          <a:lstStyle>
            <a:lvl1pPr algn="l">
              <a:defRPr sz="1200"/>
            </a:lvl1pPr>
          </a:lstStyle>
          <a:p>
            <a:endParaRPr lang="en-LU"/>
          </a:p>
        </p:txBody>
      </p:sp>
      <p:sp>
        <p:nvSpPr>
          <p:cNvPr id="3" name="Date Placeholder 2">
            <a:extLst>
              <a:ext uri="{FF2B5EF4-FFF2-40B4-BE49-F238E27FC236}">
                <a16:creationId xmlns:a16="http://schemas.microsoft.com/office/drawing/2014/main" id="{6C6E4097-14D0-CD5B-4FC2-B3B8468CC335}"/>
              </a:ext>
            </a:extLst>
          </p:cNvPr>
          <p:cNvSpPr>
            <a:spLocks noGrp="1"/>
          </p:cNvSpPr>
          <p:nvPr>
            <p:ph type="dt" sz="quarter" idx="1"/>
          </p:nvPr>
        </p:nvSpPr>
        <p:spPr>
          <a:xfrm>
            <a:off x="5622798" y="0"/>
            <a:ext cx="4301543" cy="334613"/>
          </a:xfrm>
          <a:prstGeom prst="rect">
            <a:avLst/>
          </a:prstGeom>
        </p:spPr>
        <p:txBody>
          <a:bodyPr vert="horz" lIns="91440" tIns="45720" rIns="91440" bIns="45720" rtlCol="0"/>
          <a:lstStyle>
            <a:lvl1pPr algn="r">
              <a:defRPr sz="1200"/>
            </a:lvl1pPr>
          </a:lstStyle>
          <a:p>
            <a:fld id="{4B43E643-9262-164E-A32F-7C2744C9584C}" type="datetimeFigureOut">
              <a:rPr lang="en-LU" smtClean="0"/>
              <a:t>06/16/2026</a:t>
            </a:fld>
            <a:endParaRPr lang="en-LU"/>
          </a:p>
        </p:txBody>
      </p:sp>
      <p:sp>
        <p:nvSpPr>
          <p:cNvPr id="4" name="Footer Placeholder 3">
            <a:extLst>
              <a:ext uri="{FF2B5EF4-FFF2-40B4-BE49-F238E27FC236}">
                <a16:creationId xmlns:a16="http://schemas.microsoft.com/office/drawing/2014/main" id="{256F17D9-2213-41C2-26C5-9B51515D2B39}"/>
              </a:ext>
            </a:extLst>
          </p:cNvPr>
          <p:cNvSpPr>
            <a:spLocks noGrp="1"/>
          </p:cNvSpPr>
          <p:nvPr>
            <p:ph type="ftr" sz="quarter" idx="2"/>
          </p:nvPr>
        </p:nvSpPr>
        <p:spPr>
          <a:xfrm>
            <a:off x="0" y="6334476"/>
            <a:ext cx="4301543" cy="334612"/>
          </a:xfrm>
          <a:prstGeom prst="rect">
            <a:avLst/>
          </a:prstGeom>
        </p:spPr>
        <p:txBody>
          <a:bodyPr vert="horz" lIns="91440" tIns="45720" rIns="91440" bIns="45720" rtlCol="0" anchor="b"/>
          <a:lstStyle>
            <a:lvl1pPr algn="l">
              <a:defRPr sz="1200"/>
            </a:lvl1pPr>
          </a:lstStyle>
          <a:p>
            <a:endParaRPr lang="en-LU"/>
          </a:p>
        </p:txBody>
      </p:sp>
      <p:sp>
        <p:nvSpPr>
          <p:cNvPr id="5" name="Slide Number Placeholder 4">
            <a:extLst>
              <a:ext uri="{FF2B5EF4-FFF2-40B4-BE49-F238E27FC236}">
                <a16:creationId xmlns:a16="http://schemas.microsoft.com/office/drawing/2014/main" id="{76FE6E46-28C3-D641-4B2B-3ECA912BE6E9}"/>
              </a:ext>
            </a:extLst>
          </p:cNvPr>
          <p:cNvSpPr>
            <a:spLocks noGrp="1"/>
          </p:cNvSpPr>
          <p:nvPr>
            <p:ph type="sldNum" sz="quarter" idx="3"/>
          </p:nvPr>
        </p:nvSpPr>
        <p:spPr>
          <a:xfrm>
            <a:off x="5622798" y="6334476"/>
            <a:ext cx="4301543" cy="334612"/>
          </a:xfrm>
          <a:prstGeom prst="rect">
            <a:avLst/>
          </a:prstGeom>
        </p:spPr>
        <p:txBody>
          <a:bodyPr vert="horz" lIns="91440" tIns="45720" rIns="91440" bIns="45720" rtlCol="0" anchor="b"/>
          <a:lstStyle>
            <a:lvl1pPr algn="r">
              <a:defRPr sz="1200"/>
            </a:lvl1pPr>
          </a:lstStyle>
          <a:p>
            <a:fld id="{4EB5E7B1-AC69-6243-ADCD-2B9EBF2133F9}" type="slidenum">
              <a:rPr lang="en-LU" smtClean="0"/>
              <a:t>‹Nr.›</a:t>
            </a:fld>
            <a:endParaRPr lang="en-LU"/>
          </a:p>
        </p:txBody>
      </p:sp>
    </p:spTree>
    <p:extLst>
      <p:ext uri="{BB962C8B-B14F-4D97-AF65-F5344CB8AC3E}">
        <p14:creationId xmlns:p14="http://schemas.microsoft.com/office/powerpoint/2010/main" val="5117819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334613"/>
          </a:xfrm>
          <a:prstGeom prst="rect">
            <a:avLst/>
          </a:prstGeom>
        </p:spPr>
        <p:txBody>
          <a:bodyPr vert="horz" lIns="91440" tIns="45720" rIns="91440" bIns="45720" rtlCol="0"/>
          <a:lstStyle>
            <a:lvl1pPr algn="l">
              <a:defRPr sz="1200"/>
            </a:lvl1pPr>
          </a:lstStyle>
          <a:p>
            <a:endParaRPr lang="en-LU"/>
          </a:p>
        </p:txBody>
      </p:sp>
      <p:sp>
        <p:nvSpPr>
          <p:cNvPr id="3" name="Date Placeholder 2"/>
          <p:cNvSpPr>
            <a:spLocks noGrp="1"/>
          </p:cNvSpPr>
          <p:nvPr>
            <p:ph type="dt" idx="1"/>
          </p:nvPr>
        </p:nvSpPr>
        <p:spPr>
          <a:xfrm>
            <a:off x="5622798" y="0"/>
            <a:ext cx="4301543" cy="334613"/>
          </a:xfrm>
          <a:prstGeom prst="rect">
            <a:avLst/>
          </a:prstGeom>
        </p:spPr>
        <p:txBody>
          <a:bodyPr vert="horz" lIns="91440" tIns="45720" rIns="91440" bIns="45720" rtlCol="0"/>
          <a:lstStyle>
            <a:lvl1pPr algn="r">
              <a:defRPr sz="1200"/>
            </a:lvl1pPr>
          </a:lstStyle>
          <a:p>
            <a:fld id="{4A04F185-2A15-C843-889E-D4A26B320F17}" type="datetimeFigureOut">
              <a:rPr lang="en-LU" smtClean="0"/>
              <a:t>06/16/2026</a:t>
            </a:fld>
            <a:endParaRPr lang="en-LU"/>
          </a:p>
        </p:txBody>
      </p:sp>
      <p:sp>
        <p:nvSpPr>
          <p:cNvPr id="4" name="Slide Image Placeholder 3"/>
          <p:cNvSpPr>
            <a:spLocks noGrp="1" noRot="1" noChangeAspect="1"/>
          </p:cNvSpPr>
          <p:nvPr>
            <p:ph type="sldImg" idx="2"/>
          </p:nvPr>
        </p:nvSpPr>
        <p:spPr>
          <a:xfrm>
            <a:off x="4170363" y="833438"/>
            <a:ext cx="1585912" cy="2251075"/>
          </a:xfrm>
          <a:prstGeom prst="rect">
            <a:avLst/>
          </a:prstGeom>
          <a:noFill/>
          <a:ln w="12700">
            <a:solidFill>
              <a:prstClr val="black"/>
            </a:solidFill>
          </a:ln>
        </p:spPr>
        <p:txBody>
          <a:bodyPr vert="horz" lIns="91440" tIns="45720" rIns="91440" bIns="45720" rtlCol="0" anchor="ctr"/>
          <a:lstStyle/>
          <a:p>
            <a:endParaRPr lang="en-LU"/>
          </a:p>
        </p:txBody>
      </p:sp>
      <p:sp>
        <p:nvSpPr>
          <p:cNvPr id="5" name="Notes Placeholder 4"/>
          <p:cNvSpPr>
            <a:spLocks noGrp="1"/>
          </p:cNvSpPr>
          <p:nvPr>
            <p:ph type="body" sz="quarter" idx="3"/>
          </p:nvPr>
        </p:nvSpPr>
        <p:spPr>
          <a:xfrm>
            <a:off x="992664" y="3209498"/>
            <a:ext cx="7941310" cy="262595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U"/>
          </a:p>
        </p:txBody>
      </p:sp>
      <p:sp>
        <p:nvSpPr>
          <p:cNvPr id="6" name="Footer Placeholder 5"/>
          <p:cNvSpPr>
            <a:spLocks noGrp="1"/>
          </p:cNvSpPr>
          <p:nvPr>
            <p:ph type="ftr" sz="quarter" idx="4"/>
          </p:nvPr>
        </p:nvSpPr>
        <p:spPr>
          <a:xfrm>
            <a:off x="0" y="6334476"/>
            <a:ext cx="4301543" cy="334612"/>
          </a:xfrm>
          <a:prstGeom prst="rect">
            <a:avLst/>
          </a:prstGeom>
        </p:spPr>
        <p:txBody>
          <a:bodyPr vert="horz" lIns="91440" tIns="45720" rIns="91440" bIns="45720" rtlCol="0" anchor="b"/>
          <a:lstStyle>
            <a:lvl1pPr algn="l">
              <a:defRPr sz="1200"/>
            </a:lvl1pPr>
          </a:lstStyle>
          <a:p>
            <a:endParaRPr lang="en-LU"/>
          </a:p>
        </p:txBody>
      </p:sp>
      <p:sp>
        <p:nvSpPr>
          <p:cNvPr id="7" name="Slide Number Placeholder 6"/>
          <p:cNvSpPr>
            <a:spLocks noGrp="1"/>
          </p:cNvSpPr>
          <p:nvPr>
            <p:ph type="sldNum" sz="quarter" idx="5"/>
          </p:nvPr>
        </p:nvSpPr>
        <p:spPr>
          <a:xfrm>
            <a:off x="5622798" y="6334476"/>
            <a:ext cx="4301543" cy="334612"/>
          </a:xfrm>
          <a:prstGeom prst="rect">
            <a:avLst/>
          </a:prstGeom>
        </p:spPr>
        <p:txBody>
          <a:bodyPr vert="horz" lIns="91440" tIns="45720" rIns="91440" bIns="45720" rtlCol="0" anchor="b"/>
          <a:lstStyle>
            <a:lvl1pPr algn="r">
              <a:defRPr sz="1200"/>
            </a:lvl1pPr>
          </a:lstStyle>
          <a:p>
            <a:fld id="{174F1190-8B96-A04F-9F2E-EA31CB0F635F}" type="slidenum">
              <a:rPr lang="en-LU" smtClean="0"/>
              <a:t>‹Nr.›</a:t>
            </a:fld>
            <a:endParaRPr lang="en-LU"/>
          </a:p>
        </p:txBody>
      </p:sp>
    </p:spTree>
    <p:extLst>
      <p:ext uri="{BB962C8B-B14F-4D97-AF65-F5344CB8AC3E}">
        <p14:creationId xmlns:p14="http://schemas.microsoft.com/office/powerpoint/2010/main" val="829547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U"/>
          </a:p>
        </p:txBody>
      </p:sp>
      <p:sp>
        <p:nvSpPr>
          <p:cNvPr id="4" name="Slide Number Placeholder 3"/>
          <p:cNvSpPr>
            <a:spLocks noGrp="1"/>
          </p:cNvSpPr>
          <p:nvPr>
            <p:ph type="sldNum" sz="quarter" idx="5"/>
          </p:nvPr>
        </p:nvSpPr>
        <p:spPr/>
        <p:txBody>
          <a:bodyPr/>
          <a:lstStyle/>
          <a:p>
            <a:fld id="{174F1190-8B96-A04F-9F2E-EA31CB0F635F}" type="slidenum">
              <a:rPr lang="en-LU" smtClean="0"/>
              <a:t>1</a:t>
            </a:fld>
            <a:endParaRPr lang="en-LU"/>
          </a:p>
        </p:txBody>
      </p:sp>
    </p:spTree>
    <p:extLst>
      <p:ext uri="{BB962C8B-B14F-4D97-AF65-F5344CB8AC3E}">
        <p14:creationId xmlns:p14="http://schemas.microsoft.com/office/powerpoint/2010/main" val="1104196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U"/>
          </a:p>
        </p:txBody>
      </p:sp>
      <p:sp>
        <p:nvSpPr>
          <p:cNvPr id="4" name="Slide Number Placeholder 3"/>
          <p:cNvSpPr>
            <a:spLocks noGrp="1"/>
          </p:cNvSpPr>
          <p:nvPr>
            <p:ph type="sldNum" sz="quarter" idx="5"/>
          </p:nvPr>
        </p:nvSpPr>
        <p:spPr/>
        <p:txBody>
          <a:bodyPr/>
          <a:lstStyle/>
          <a:p>
            <a:fld id="{174F1190-8B96-A04F-9F2E-EA31CB0F635F}" type="slidenum">
              <a:rPr lang="en-LU" smtClean="0"/>
              <a:t>3</a:t>
            </a:fld>
            <a:endParaRPr lang="en-LU"/>
          </a:p>
        </p:txBody>
      </p:sp>
    </p:spTree>
    <p:extLst>
      <p:ext uri="{BB962C8B-B14F-4D97-AF65-F5344CB8AC3E}">
        <p14:creationId xmlns:p14="http://schemas.microsoft.com/office/powerpoint/2010/main" val="3418689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U"/>
          </a:p>
        </p:txBody>
      </p:sp>
      <p:sp>
        <p:nvSpPr>
          <p:cNvPr id="4" name="Slide Number Placeholder 3"/>
          <p:cNvSpPr>
            <a:spLocks noGrp="1"/>
          </p:cNvSpPr>
          <p:nvPr>
            <p:ph type="sldNum" sz="quarter" idx="5"/>
          </p:nvPr>
        </p:nvSpPr>
        <p:spPr/>
        <p:txBody>
          <a:bodyPr/>
          <a:lstStyle/>
          <a:p>
            <a:fld id="{174F1190-8B96-A04F-9F2E-EA31CB0F635F}" type="slidenum">
              <a:rPr lang="en-LU" smtClean="0"/>
              <a:t>6</a:t>
            </a:fld>
            <a:endParaRPr lang="en-LU"/>
          </a:p>
        </p:txBody>
      </p:sp>
    </p:spTree>
    <p:extLst>
      <p:ext uri="{BB962C8B-B14F-4D97-AF65-F5344CB8AC3E}">
        <p14:creationId xmlns:p14="http://schemas.microsoft.com/office/powerpoint/2010/main" val="3563698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U"/>
          </a:p>
        </p:txBody>
      </p:sp>
      <p:sp>
        <p:nvSpPr>
          <p:cNvPr id="4" name="Slide Number Placeholder 3"/>
          <p:cNvSpPr>
            <a:spLocks noGrp="1"/>
          </p:cNvSpPr>
          <p:nvPr>
            <p:ph type="sldNum" sz="quarter" idx="5"/>
          </p:nvPr>
        </p:nvSpPr>
        <p:spPr/>
        <p:txBody>
          <a:bodyPr/>
          <a:lstStyle/>
          <a:p>
            <a:fld id="{174F1190-8B96-A04F-9F2E-EA31CB0F635F}" type="slidenum">
              <a:rPr lang="en-LU" smtClean="0"/>
              <a:t>8</a:t>
            </a:fld>
            <a:endParaRPr lang="en-LU"/>
          </a:p>
        </p:txBody>
      </p:sp>
    </p:spTree>
    <p:extLst>
      <p:ext uri="{BB962C8B-B14F-4D97-AF65-F5344CB8AC3E}">
        <p14:creationId xmlns:p14="http://schemas.microsoft.com/office/powerpoint/2010/main" val="1185752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U"/>
          </a:p>
        </p:txBody>
      </p:sp>
      <p:sp>
        <p:nvSpPr>
          <p:cNvPr id="4" name="Slide Number Placeholder 3"/>
          <p:cNvSpPr>
            <a:spLocks noGrp="1"/>
          </p:cNvSpPr>
          <p:nvPr>
            <p:ph type="sldNum" sz="quarter" idx="5"/>
          </p:nvPr>
        </p:nvSpPr>
        <p:spPr/>
        <p:txBody>
          <a:bodyPr/>
          <a:lstStyle/>
          <a:p>
            <a:fld id="{174F1190-8B96-A04F-9F2E-EA31CB0F635F}" type="slidenum">
              <a:rPr lang="en-LU" smtClean="0"/>
              <a:t>12</a:t>
            </a:fld>
            <a:endParaRPr lang="en-LU"/>
          </a:p>
        </p:txBody>
      </p:sp>
    </p:spTree>
    <p:extLst>
      <p:ext uri="{BB962C8B-B14F-4D97-AF65-F5344CB8AC3E}">
        <p14:creationId xmlns:p14="http://schemas.microsoft.com/office/powerpoint/2010/main" val="228272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74F1190-8B96-A04F-9F2E-EA31CB0F635F}" type="slidenum">
              <a:rPr lang="en-LU" smtClean="0"/>
              <a:t>15</a:t>
            </a:fld>
            <a:endParaRPr lang="en-LU"/>
          </a:p>
        </p:txBody>
      </p:sp>
    </p:spTree>
    <p:extLst>
      <p:ext uri="{BB962C8B-B14F-4D97-AF65-F5344CB8AC3E}">
        <p14:creationId xmlns:p14="http://schemas.microsoft.com/office/powerpoint/2010/main" val="32673964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side_Titl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102F4-B720-0045-94FE-4D3FA55B9D31}"/>
              </a:ext>
            </a:extLst>
          </p:cNvPr>
          <p:cNvSpPr>
            <a:spLocks noGrp="1"/>
          </p:cNvSpPr>
          <p:nvPr>
            <p:ph type="ctrTitle"/>
          </p:nvPr>
        </p:nvSpPr>
        <p:spPr>
          <a:xfrm>
            <a:off x="648000" y="324000"/>
            <a:ext cx="4284000" cy="266602"/>
          </a:xfrm>
          <a:prstGeom prst="rect">
            <a:avLst/>
          </a:prstGeom>
        </p:spPr>
        <p:txBody>
          <a:bodyPr wrap="square" lIns="36000" tIns="36000" rIns="36000" bIns="36000" numCol="1" anchor="t" anchorCtr="0">
            <a:spAutoFit/>
          </a:bodyPr>
          <a:lstStyle>
            <a:lvl1pPr algn="l">
              <a:lnSpc>
                <a:spcPct val="90000"/>
              </a:lnSpc>
              <a:defRPr sz="1400">
                <a:solidFill>
                  <a:schemeClr val="tx2"/>
                </a:solidFill>
                <a:latin typeface="Calibri" panose="020F0502020204030204" pitchFamily="34" charset="0"/>
                <a:cs typeface="Calibri" panose="020F0502020204030204" pitchFamily="34" charset="0"/>
              </a:defRPr>
            </a:lvl1pPr>
          </a:lstStyle>
          <a:p>
            <a:r>
              <a:rPr lang="en-GB"/>
              <a:t>Click to edit Master title style</a:t>
            </a:r>
            <a:endParaRPr lang="en-LU"/>
          </a:p>
        </p:txBody>
      </p:sp>
      <p:sp>
        <p:nvSpPr>
          <p:cNvPr id="3" name="Subtitle 2">
            <a:extLst>
              <a:ext uri="{FF2B5EF4-FFF2-40B4-BE49-F238E27FC236}">
                <a16:creationId xmlns:a16="http://schemas.microsoft.com/office/drawing/2014/main" id="{F67EE9A9-B406-AA5A-CAEB-47E1251F2401}"/>
              </a:ext>
            </a:extLst>
          </p:cNvPr>
          <p:cNvSpPr>
            <a:spLocks noGrp="1"/>
          </p:cNvSpPr>
          <p:nvPr>
            <p:ph type="subTitle" idx="1" hasCustomPrompt="1"/>
          </p:nvPr>
        </p:nvSpPr>
        <p:spPr>
          <a:xfrm>
            <a:off x="396000" y="720000"/>
            <a:ext cx="4536000" cy="2301139"/>
          </a:xfrm>
          <a:prstGeom prst="rect">
            <a:avLst/>
          </a:prstGeom>
        </p:spPr>
        <p:txBody>
          <a:bodyPr lIns="36000" tIns="36000" rIns="36000" bIns="36000"/>
          <a:lstStyle>
            <a:lvl1pPr marL="0" indent="0" algn="l">
              <a:lnSpc>
                <a:spcPct val="110000"/>
              </a:lnSpc>
              <a:spcBef>
                <a:spcPts val="0"/>
              </a:spcBef>
              <a:buNone/>
              <a:defRPr sz="11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  </a:t>
            </a:r>
            <a:endParaRPr lang="en-LU"/>
          </a:p>
        </p:txBody>
      </p:sp>
      <p:sp>
        <p:nvSpPr>
          <p:cNvPr id="10" name="Slide Number Placeholder 5">
            <a:extLst>
              <a:ext uri="{FF2B5EF4-FFF2-40B4-BE49-F238E27FC236}">
                <a16:creationId xmlns:a16="http://schemas.microsoft.com/office/drawing/2014/main" id="{A44BE3D2-28F4-C5CC-E753-CA349DE5451D}"/>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pPr/>
              <a:t>‹Nr.›</a:t>
            </a:fld>
            <a:endParaRPr lang="en-LU"/>
          </a:p>
        </p:txBody>
      </p:sp>
      <p:pic>
        <p:nvPicPr>
          <p:cNvPr id="11" name="Picture 10">
            <a:extLst>
              <a:ext uri="{FF2B5EF4-FFF2-40B4-BE49-F238E27FC236}">
                <a16:creationId xmlns:a16="http://schemas.microsoft.com/office/drawing/2014/main" id="{F616F629-D017-1B38-0D42-ADDC1D1CD59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35602" y="360000"/>
            <a:ext cx="149980" cy="203200"/>
          </a:xfrm>
          <a:prstGeom prst="rect">
            <a:avLst/>
          </a:prstGeom>
        </p:spPr>
      </p:pic>
    </p:spTree>
    <p:extLst>
      <p:ext uri="{BB962C8B-B14F-4D97-AF65-F5344CB8AC3E}">
        <p14:creationId xmlns:p14="http://schemas.microsoft.com/office/powerpoint/2010/main" val="3920431329"/>
      </p:ext>
    </p:extLst>
  </p:cSld>
  <p:clrMapOvr>
    <a:masterClrMapping/>
  </p:clrMapOvr>
  <p:extLst>
    <p:ext uri="{DCECCB84-F9BA-43D5-87BE-67443E8EF086}">
      <p15:sldGuideLst xmlns:p15="http://schemas.microsoft.com/office/powerpoint/2012/main">
        <p15:guide id="1" orient="horz" pos="2381" userDrawn="1">
          <p15:clr>
            <a:srgbClr val="FBAE40"/>
          </p15:clr>
        </p15:guide>
        <p15:guide id="3" pos="272" userDrawn="1">
          <p15:clr>
            <a:srgbClr val="FBAE40"/>
          </p15:clr>
        </p15:guide>
        <p15:guide id="4" pos="1678" userDrawn="1">
          <p15:clr>
            <a:srgbClr val="FBAE40"/>
          </p15:clr>
        </p15:guide>
        <p15:guide id="5" pos="308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Inside_Title+text">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7EE9A9-B406-AA5A-CAEB-47E1251F2401}"/>
              </a:ext>
            </a:extLst>
          </p:cNvPr>
          <p:cNvSpPr>
            <a:spLocks noGrp="1"/>
          </p:cNvSpPr>
          <p:nvPr>
            <p:ph type="subTitle" idx="1" hasCustomPrompt="1"/>
          </p:nvPr>
        </p:nvSpPr>
        <p:spPr>
          <a:xfrm>
            <a:off x="396000" y="360000"/>
            <a:ext cx="4536000" cy="356973"/>
          </a:xfrm>
          <a:prstGeom prst="rect">
            <a:avLst/>
          </a:prstGeom>
        </p:spPr>
        <p:txBody>
          <a:bodyPr lIns="36000" tIns="36000" rIns="36000" bIns="36000"/>
          <a:lstStyle>
            <a:lvl1pPr marL="0" indent="0" algn="l">
              <a:lnSpc>
                <a:spcPct val="110000"/>
              </a:lnSpc>
              <a:spcBef>
                <a:spcPts val="0"/>
              </a:spcBef>
              <a:buNone/>
              <a:defRPr sz="11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  </a:t>
            </a:r>
            <a:endParaRPr lang="en-LU"/>
          </a:p>
        </p:txBody>
      </p:sp>
      <p:sp>
        <p:nvSpPr>
          <p:cNvPr id="10" name="Slide Number Placeholder 5">
            <a:extLst>
              <a:ext uri="{FF2B5EF4-FFF2-40B4-BE49-F238E27FC236}">
                <a16:creationId xmlns:a16="http://schemas.microsoft.com/office/drawing/2014/main" id="{A44BE3D2-28F4-C5CC-E753-CA349DE5451D}"/>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pPr/>
              <a:t>‹Nr.›</a:t>
            </a:fld>
            <a:endParaRPr lang="en-LU"/>
          </a:p>
        </p:txBody>
      </p:sp>
    </p:spTree>
    <p:extLst>
      <p:ext uri="{BB962C8B-B14F-4D97-AF65-F5344CB8AC3E}">
        <p14:creationId xmlns:p14="http://schemas.microsoft.com/office/powerpoint/2010/main" val="453846604"/>
      </p:ext>
    </p:extLst>
  </p:cSld>
  <p:clrMapOvr>
    <a:masterClrMapping/>
  </p:clrMapOvr>
  <p:extLst>
    <p:ext uri="{DCECCB84-F9BA-43D5-87BE-67443E8EF086}">
      <p15:sldGuideLst xmlns:p15="http://schemas.microsoft.com/office/powerpoint/2012/main">
        <p15:guide id="1" orient="horz" pos="2381" userDrawn="1">
          <p15:clr>
            <a:srgbClr val="FBAE40"/>
          </p15:clr>
        </p15:guide>
        <p15:guide id="3" pos="272" userDrawn="1">
          <p15:clr>
            <a:srgbClr val="FBAE40"/>
          </p15:clr>
        </p15:guide>
        <p15:guide id="4" pos="1678" userDrawn="1">
          <p15:clr>
            <a:srgbClr val="FBAE40"/>
          </p15:clr>
        </p15:guide>
        <p15:guide id="5" pos="30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Inside_Titl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102F4-B720-0045-94FE-4D3FA55B9D31}"/>
              </a:ext>
            </a:extLst>
          </p:cNvPr>
          <p:cNvSpPr>
            <a:spLocks noGrp="1"/>
          </p:cNvSpPr>
          <p:nvPr>
            <p:ph type="ctrTitle"/>
          </p:nvPr>
        </p:nvSpPr>
        <p:spPr>
          <a:xfrm>
            <a:off x="648000" y="341589"/>
            <a:ext cx="4284000" cy="288147"/>
          </a:xfrm>
          <a:prstGeom prst="rect">
            <a:avLst/>
          </a:prstGeom>
        </p:spPr>
        <p:txBody>
          <a:bodyPr wrap="square" lIns="36000" tIns="36000" rIns="36000" bIns="36000" numCol="1" anchor="t" anchorCtr="0">
            <a:spAutoFit/>
          </a:bodyPr>
          <a:lstStyle>
            <a:lvl1pPr algn="l">
              <a:lnSpc>
                <a:spcPct val="100000"/>
              </a:lnSpc>
              <a:defRPr sz="1400">
                <a:solidFill>
                  <a:srgbClr val="24234C"/>
                </a:solidFill>
                <a:latin typeface="Calibri" panose="020F0502020204030204" pitchFamily="34" charset="0"/>
                <a:cs typeface="Calibri" panose="020F0502020204030204" pitchFamily="34" charset="0"/>
              </a:defRPr>
            </a:lvl1pPr>
          </a:lstStyle>
          <a:p>
            <a:r>
              <a:rPr lang="en-GB"/>
              <a:t>Click to edit Master title style</a:t>
            </a:r>
            <a:endParaRPr lang="en-LU"/>
          </a:p>
        </p:txBody>
      </p:sp>
      <p:sp>
        <p:nvSpPr>
          <p:cNvPr id="3" name="Subtitle 2">
            <a:extLst>
              <a:ext uri="{FF2B5EF4-FFF2-40B4-BE49-F238E27FC236}">
                <a16:creationId xmlns:a16="http://schemas.microsoft.com/office/drawing/2014/main" id="{F67EE9A9-B406-AA5A-CAEB-47E1251F2401}"/>
              </a:ext>
            </a:extLst>
          </p:cNvPr>
          <p:cNvSpPr>
            <a:spLocks noGrp="1"/>
          </p:cNvSpPr>
          <p:nvPr>
            <p:ph type="subTitle" idx="1" hasCustomPrompt="1"/>
          </p:nvPr>
        </p:nvSpPr>
        <p:spPr>
          <a:xfrm>
            <a:off x="396000" y="970356"/>
            <a:ext cx="4536000" cy="2301139"/>
          </a:xfrm>
          <a:prstGeom prst="rect">
            <a:avLst/>
          </a:prstGeom>
        </p:spPr>
        <p:txBody>
          <a:bodyPr lIns="36000" tIns="36000" rIns="36000" bIns="36000"/>
          <a:lstStyle>
            <a:lvl1pPr marL="0" indent="0" algn="l">
              <a:lnSpc>
                <a:spcPct val="110000"/>
              </a:lnSpc>
              <a:spcBef>
                <a:spcPts val="0"/>
              </a:spcBef>
              <a:buNone/>
              <a:defRPr sz="11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text</a:t>
            </a:r>
            <a:endParaRPr lang="en-LU"/>
          </a:p>
        </p:txBody>
      </p:sp>
      <p:sp>
        <p:nvSpPr>
          <p:cNvPr id="10" name="Slide Number Placeholder 5">
            <a:extLst>
              <a:ext uri="{FF2B5EF4-FFF2-40B4-BE49-F238E27FC236}">
                <a16:creationId xmlns:a16="http://schemas.microsoft.com/office/drawing/2014/main" id="{A44BE3D2-28F4-C5CC-E753-CA349DE5451D}"/>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pPr/>
              <a:t>‹Nr.›</a:t>
            </a:fld>
            <a:endParaRPr lang="en-LU"/>
          </a:p>
        </p:txBody>
      </p:sp>
      <p:sp>
        <p:nvSpPr>
          <p:cNvPr id="4" name="Rectangle 3">
            <a:extLst>
              <a:ext uri="{FF2B5EF4-FFF2-40B4-BE49-F238E27FC236}">
                <a16:creationId xmlns:a16="http://schemas.microsoft.com/office/drawing/2014/main" id="{03EA59C5-51F1-2E1A-921C-FCEB5F8780DA}"/>
              </a:ext>
            </a:extLst>
          </p:cNvPr>
          <p:cNvSpPr/>
          <p:nvPr userDrawn="1"/>
        </p:nvSpPr>
        <p:spPr>
          <a:xfrm>
            <a:off x="180000" y="180000"/>
            <a:ext cx="4968000" cy="89232"/>
          </a:xfrm>
          <a:prstGeom prst="rect">
            <a:avLst/>
          </a:prstGeom>
          <a:solidFill>
            <a:srgbClr val="8EC044"/>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sp>
        <p:nvSpPr>
          <p:cNvPr id="7" name="Rectangle 6">
            <a:extLst>
              <a:ext uri="{FF2B5EF4-FFF2-40B4-BE49-F238E27FC236}">
                <a16:creationId xmlns:a16="http://schemas.microsoft.com/office/drawing/2014/main" id="{D6931E9E-E200-2AF8-B14F-7D50F27FCC91}"/>
              </a:ext>
            </a:extLst>
          </p:cNvPr>
          <p:cNvSpPr/>
          <p:nvPr userDrawn="1"/>
        </p:nvSpPr>
        <p:spPr>
          <a:xfrm>
            <a:off x="180000" y="648000"/>
            <a:ext cx="4968000" cy="89232"/>
          </a:xfrm>
          <a:prstGeom prst="rect">
            <a:avLst/>
          </a:prstGeom>
          <a:solidFill>
            <a:srgbClr val="8EC044"/>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pic>
        <p:nvPicPr>
          <p:cNvPr id="9" name="Picture 8">
            <a:extLst>
              <a:ext uri="{FF2B5EF4-FFF2-40B4-BE49-F238E27FC236}">
                <a16:creationId xmlns:a16="http://schemas.microsoft.com/office/drawing/2014/main" id="{914549CE-D0BE-4F89-995E-A21DAFC9DA9D}"/>
              </a:ext>
            </a:extLst>
          </p:cNvPr>
          <p:cNvPicPr>
            <a:picLocks noChangeAspect="1"/>
          </p:cNvPicPr>
          <p:nvPr userDrawn="1"/>
        </p:nvPicPr>
        <p:blipFill>
          <a:blip r:embed="rId2"/>
          <a:stretch>
            <a:fillRect/>
          </a:stretch>
        </p:blipFill>
        <p:spPr>
          <a:xfrm>
            <a:off x="300810" y="334800"/>
            <a:ext cx="261980" cy="261980"/>
          </a:xfrm>
          <a:prstGeom prst="rect">
            <a:avLst/>
          </a:prstGeom>
        </p:spPr>
      </p:pic>
    </p:spTree>
    <p:extLst>
      <p:ext uri="{BB962C8B-B14F-4D97-AF65-F5344CB8AC3E}">
        <p14:creationId xmlns:p14="http://schemas.microsoft.com/office/powerpoint/2010/main" val="1894801988"/>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1678" userDrawn="1">
          <p15:clr>
            <a:srgbClr val="FBAE40"/>
          </p15:clr>
        </p15:guide>
        <p15:guide id="3" pos="272" userDrawn="1">
          <p15:clr>
            <a:srgbClr val="FBAE40"/>
          </p15:clr>
        </p15:guide>
        <p15:guide id="4" pos="308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Inside_Title+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931E9E-E200-2AF8-B14F-7D50F27FCC91}"/>
              </a:ext>
            </a:extLst>
          </p:cNvPr>
          <p:cNvSpPr/>
          <p:nvPr userDrawn="1"/>
        </p:nvSpPr>
        <p:spPr>
          <a:xfrm>
            <a:off x="0" y="-1"/>
            <a:ext cx="5327650" cy="7559675"/>
          </a:xfrm>
          <a:prstGeom prst="rect">
            <a:avLst/>
          </a:prstGeom>
          <a:solidFill>
            <a:schemeClr val="accent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sp>
        <p:nvSpPr>
          <p:cNvPr id="2" name="Title 1">
            <a:extLst>
              <a:ext uri="{FF2B5EF4-FFF2-40B4-BE49-F238E27FC236}">
                <a16:creationId xmlns:a16="http://schemas.microsoft.com/office/drawing/2014/main" id="{8C1102F4-B720-0045-94FE-4D3FA55B9D31}"/>
              </a:ext>
            </a:extLst>
          </p:cNvPr>
          <p:cNvSpPr>
            <a:spLocks noGrp="1"/>
          </p:cNvSpPr>
          <p:nvPr>
            <p:ph type="ctrTitle"/>
          </p:nvPr>
        </p:nvSpPr>
        <p:spPr>
          <a:xfrm>
            <a:off x="396000" y="341589"/>
            <a:ext cx="4536000" cy="288147"/>
          </a:xfrm>
          <a:prstGeom prst="rect">
            <a:avLst/>
          </a:prstGeom>
        </p:spPr>
        <p:txBody>
          <a:bodyPr wrap="square" lIns="36000" tIns="36000" rIns="36000" bIns="36000" numCol="1" anchor="t" anchorCtr="0">
            <a:spAutoFit/>
          </a:bodyPr>
          <a:lstStyle>
            <a:lvl1pPr algn="l">
              <a:lnSpc>
                <a:spcPct val="100000"/>
              </a:lnSpc>
              <a:defRPr sz="1400">
                <a:solidFill>
                  <a:srgbClr val="24234C"/>
                </a:solidFill>
                <a:latin typeface="Calibri" panose="020F0502020204030204" pitchFamily="34" charset="0"/>
                <a:cs typeface="Calibri" panose="020F0502020204030204" pitchFamily="34" charset="0"/>
              </a:defRPr>
            </a:lvl1pPr>
          </a:lstStyle>
          <a:p>
            <a:r>
              <a:rPr lang="en-GB"/>
              <a:t>Click to edit Master title style</a:t>
            </a:r>
            <a:endParaRPr lang="en-LU"/>
          </a:p>
        </p:txBody>
      </p:sp>
      <p:sp>
        <p:nvSpPr>
          <p:cNvPr id="3" name="Subtitle 2">
            <a:extLst>
              <a:ext uri="{FF2B5EF4-FFF2-40B4-BE49-F238E27FC236}">
                <a16:creationId xmlns:a16="http://schemas.microsoft.com/office/drawing/2014/main" id="{F67EE9A9-B406-AA5A-CAEB-47E1251F2401}"/>
              </a:ext>
            </a:extLst>
          </p:cNvPr>
          <p:cNvSpPr>
            <a:spLocks noGrp="1"/>
          </p:cNvSpPr>
          <p:nvPr>
            <p:ph type="subTitle" idx="1" hasCustomPrompt="1"/>
          </p:nvPr>
        </p:nvSpPr>
        <p:spPr>
          <a:xfrm>
            <a:off x="396000" y="970356"/>
            <a:ext cx="4536000" cy="2301139"/>
          </a:xfrm>
          <a:prstGeom prst="rect">
            <a:avLst/>
          </a:prstGeom>
        </p:spPr>
        <p:txBody>
          <a:bodyPr lIns="36000" tIns="36000" rIns="36000" bIns="36000"/>
          <a:lstStyle>
            <a:lvl1pPr marL="0" indent="0" algn="l">
              <a:lnSpc>
                <a:spcPct val="110000"/>
              </a:lnSpc>
              <a:spcBef>
                <a:spcPts val="0"/>
              </a:spcBef>
              <a:buNone/>
              <a:defRPr sz="11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text</a:t>
            </a:r>
            <a:endParaRPr lang="en-LU"/>
          </a:p>
        </p:txBody>
      </p:sp>
      <p:sp>
        <p:nvSpPr>
          <p:cNvPr id="10" name="Slide Number Placeholder 5">
            <a:extLst>
              <a:ext uri="{FF2B5EF4-FFF2-40B4-BE49-F238E27FC236}">
                <a16:creationId xmlns:a16="http://schemas.microsoft.com/office/drawing/2014/main" id="{A44BE3D2-28F4-C5CC-E753-CA349DE5451D}"/>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pPr/>
              <a:t>‹Nr.›</a:t>
            </a:fld>
            <a:endParaRPr lang="en-LU"/>
          </a:p>
        </p:txBody>
      </p:sp>
    </p:spTree>
    <p:extLst>
      <p:ext uri="{BB962C8B-B14F-4D97-AF65-F5344CB8AC3E}">
        <p14:creationId xmlns:p14="http://schemas.microsoft.com/office/powerpoint/2010/main" val="2964462263"/>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1678" userDrawn="1">
          <p15:clr>
            <a:srgbClr val="FBAE40"/>
          </p15:clr>
        </p15:guide>
        <p15:guide id="3" pos="272" userDrawn="1">
          <p15:clr>
            <a:srgbClr val="FBAE40"/>
          </p15:clr>
        </p15:guide>
        <p15:guide id="4" pos="308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2C95D19A-EAB5-FB99-F6FA-F24D8DCB2D8E}"/>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pPr/>
              <a:t>‹Nr.›</a:t>
            </a:fld>
            <a:endParaRPr lang="en-LU"/>
          </a:p>
        </p:txBody>
      </p:sp>
    </p:spTree>
    <p:extLst>
      <p:ext uri="{BB962C8B-B14F-4D97-AF65-F5344CB8AC3E}">
        <p14:creationId xmlns:p14="http://schemas.microsoft.com/office/powerpoint/2010/main" val="1524203081"/>
      </p:ext>
    </p:extLst>
  </p:cSld>
  <p:clrMapOvr>
    <a:masterClrMapping/>
  </p:clrMapOvr>
  <p:extLst>
    <p:ext uri="{DCECCB84-F9BA-43D5-87BE-67443E8EF086}">
      <p15:sldGuideLst xmlns:p15="http://schemas.microsoft.com/office/powerpoint/2012/main">
        <p15:guide id="1" orient="horz" pos="2381">
          <p15:clr>
            <a:srgbClr val="FBAE40"/>
          </p15:clr>
        </p15:guide>
        <p15:guide id="2" pos="167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2C95D19A-EAB5-FB99-F6FA-F24D8DCB2D8E}"/>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pPr/>
              <a:t>‹Nr.›</a:t>
            </a:fld>
            <a:endParaRPr lang="en-LU"/>
          </a:p>
        </p:txBody>
      </p:sp>
    </p:spTree>
    <p:extLst>
      <p:ext uri="{BB962C8B-B14F-4D97-AF65-F5344CB8AC3E}">
        <p14:creationId xmlns:p14="http://schemas.microsoft.com/office/powerpoint/2010/main" val="582274289"/>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167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Inside_Titl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102F4-B720-0045-94FE-4D3FA55B9D31}"/>
              </a:ext>
            </a:extLst>
          </p:cNvPr>
          <p:cNvSpPr>
            <a:spLocks noGrp="1"/>
          </p:cNvSpPr>
          <p:nvPr>
            <p:ph type="ctrTitle"/>
          </p:nvPr>
        </p:nvSpPr>
        <p:spPr>
          <a:xfrm>
            <a:off x="648000" y="324000"/>
            <a:ext cx="4284000" cy="266602"/>
          </a:xfrm>
          <a:prstGeom prst="rect">
            <a:avLst/>
          </a:prstGeom>
        </p:spPr>
        <p:txBody>
          <a:bodyPr wrap="square" lIns="36000" tIns="36000" rIns="36000" bIns="36000" numCol="1" anchor="t" anchorCtr="0">
            <a:spAutoFit/>
          </a:bodyPr>
          <a:lstStyle>
            <a:lvl1pPr algn="l">
              <a:lnSpc>
                <a:spcPct val="90000"/>
              </a:lnSpc>
              <a:defRPr sz="1400">
                <a:solidFill>
                  <a:schemeClr val="tx2"/>
                </a:solidFill>
                <a:latin typeface="Calibri" panose="020F0502020204030204" pitchFamily="34" charset="0"/>
                <a:cs typeface="Calibri" panose="020F0502020204030204" pitchFamily="34" charset="0"/>
              </a:defRPr>
            </a:lvl1pPr>
          </a:lstStyle>
          <a:p>
            <a:r>
              <a:rPr lang="en-GB"/>
              <a:t>Click to edit Master title style</a:t>
            </a:r>
            <a:endParaRPr lang="en-LU"/>
          </a:p>
        </p:txBody>
      </p:sp>
      <p:sp>
        <p:nvSpPr>
          <p:cNvPr id="3" name="Subtitle 2">
            <a:extLst>
              <a:ext uri="{FF2B5EF4-FFF2-40B4-BE49-F238E27FC236}">
                <a16:creationId xmlns:a16="http://schemas.microsoft.com/office/drawing/2014/main" id="{F67EE9A9-B406-AA5A-CAEB-47E1251F2401}"/>
              </a:ext>
            </a:extLst>
          </p:cNvPr>
          <p:cNvSpPr>
            <a:spLocks noGrp="1"/>
          </p:cNvSpPr>
          <p:nvPr>
            <p:ph type="subTitle" idx="1" hasCustomPrompt="1"/>
          </p:nvPr>
        </p:nvSpPr>
        <p:spPr>
          <a:xfrm>
            <a:off x="396000" y="720000"/>
            <a:ext cx="4536000" cy="2301139"/>
          </a:xfrm>
          <a:prstGeom prst="rect">
            <a:avLst/>
          </a:prstGeom>
        </p:spPr>
        <p:txBody>
          <a:bodyPr lIns="36000" tIns="36000" rIns="36000" bIns="36000"/>
          <a:lstStyle>
            <a:lvl1pPr marL="0" indent="0" algn="l">
              <a:lnSpc>
                <a:spcPct val="110000"/>
              </a:lnSpc>
              <a:spcBef>
                <a:spcPts val="0"/>
              </a:spcBef>
              <a:spcAft>
                <a:spcPts val="400"/>
              </a:spcAft>
              <a:buNone/>
              <a:defRPr sz="11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  </a:t>
            </a:r>
            <a:endParaRPr lang="en-LU"/>
          </a:p>
        </p:txBody>
      </p:sp>
      <p:sp>
        <p:nvSpPr>
          <p:cNvPr id="10" name="Slide Number Placeholder 5">
            <a:extLst>
              <a:ext uri="{FF2B5EF4-FFF2-40B4-BE49-F238E27FC236}">
                <a16:creationId xmlns:a16="http://schemas.microsoft.com/office/drawing/2014/main" id="{A44BE3D2-28F4-C5CC-E753-CA349DE5451D}"/>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pPr/>
              <a:t>‹Nr.›</a:t>
            </a:fld>
            <a:endParaRPr lang="en-LU"/>
          </a:p>
        </p:txBody>
      </p:sp>
      <p:pic>
        <p:nvPicPr>
          <p:cNvPr id="11" name="Picture 10">
            <a:extLst>
              <a:ext uri="{FF2B5EF4-FFF2-40B4-BE49-F238E27FC236}">
                <a16:creationId xmlns:a16="http://schemas.microsoft.com/office/drawing/2014/main" id="{F616F629-D017-1B38-0D42-ADDC1D1CD596}"/>
              </a:ext>
            </a:extLst>
          </p:cNvPr>
          <p:cNvPicPr>
            <a:picLocks noChangeAspect="1"/>
          </p:cNvPicPr>
          <p:nvPr userDrawn="1"/>
        </p:nvPicPr>
        <p:blipFill>
          <a:blip r:embed="rId2"/>
          <a:stretch>
            <a:fillRect/>
          </a:stretch>
        </p:blipFill>
        <p:spPr>
          <a:xfrm>
            <a:off x="434392" y="360000"/>
            <a:ext cx="152400" cy="203200"/>
          </a:xfrm>
          <a:prstGeom prst="rect">
            <a:avLst/>
          </a:prstGeom>
        </p:spPr>
      </p:pic>
    </p:spTree>
    <p:extLst>
      <p:ext uri="{BB962C8B-B14F-4D97-AF65-F5344CB8AC3E}">
        <p14:creationId xmlns:p14="http://schemas.microsoft.com/office/powerpoint/2010/main" val="3225135658"/>
      </p:ext>
    </p:extLst>
  </p:cSld>
  <p:clrMapOvr>
    <a:masterClrMapping/>
  </p:clrMapOvr>
  <p:extLst>
    <p:ext uri="{DCECCB84-F9BA-43D5-87BE-67443E8EF086}">
      <p15:sldGuideLst xmlns:p15="http://schemas.microsoft.com/office/powerpoint/2012/main">
        <p15:guide id="1" orient="horz" pos="2381">
          <p15:clr>
            <a:srgbClr val="FBAE40"/>
          </p15:clr>
        </p15:guide>
        <p15:guide id="3" pos="272">
          <p15:clr>
            <a:srgbClr val="FBAE40"/>
          </p15:clr>
        </p15:guide>
        <p15:guide id="4" pos="1678">
          <p15:clr>
            <a:srgbClr val="FBAE40"/>
          </p15:clr>
        </p15:guide>
        <p15:guide id="5" pos="3084">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CE4DA851-EAA0-7435-8C2A-4E5F0413C1E5}"/>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pPr/>
              <a:t>‹Nr.›</a:t>
            </a:fld>
            <a:endParaRPr lang="en-LU"/>
          </a:p>
        </p:txBody>
      </p:sp>
    </p:spTree>
    <p:extLst>
      <p:ext uri="{BB962C8B-B14F-4D97-AF65-F5344CB8AC3E}">
        <p14:creationId xmlns:p14="http://schemas.microsoft.com/office/powerpoint/2010/main" val="918616513"/>
      </p:ext>
    </p:extLst>
  </p:cSld>
  <p:clrMap bg1="lt1" tx1="dk1" bg2="lt2" tx2="dk2" accent1="accent1" accent2="accent2" accent3="accent3" accent4="accent4" accent5="accent5" accent6="accent6" hlink="hlink" folHlink="folHlink"/>
  <p:sldLayoutIdLst>
    <p:sldLayoutId id="2147483699" r:id="rId1"/>
    <p:sldLayoutId id="2147483701" r:id="rId2"/>
    <p:sldLayoutId id="2147483700" r:id="rId3"/>
    <p:sldLayoutId id="2147483702" r:id="rId4"/>
    <p:sldLayoutId id="2147483746" r:id="rId5"/>
  </p:sldLayoutIdLst>
  <p:hf hdr="0" ftr="0" dt="0"/>
  <p:txStyles>
    <p:titleStyle>
      <a:lvl1pPr algn="l" defTabSz="914400" rtl="0" eaLnBrk="1" latinLnBrk="0" hangingPunct="1">
        <a:lnSpc>
          <a:spcPct val="90000"/>
        </a:lnSpc>
        <a:spcBef>
          <a:spcPct val="0"/>
        </a:spcBef>
        <a:buNone/>
        <a:defRPr sz="12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F16D53C5-F245-8985-7951-C5F874B4FED5}"/>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pPr/>
              <a:t>‹Nr.›</a:t>
            </a:fld>
            <a:endParaRPr lang="en-LU"/>
          </a:p>
        </p:txBody>
      </p:sp>
    </p:spTree>
    <p:extLst>
      <p:ext uri="{BB962C8B-B14F-4D97-AF65-F5344CB8AC3E}">
        <p14:creationId xmlns:p14="http://schemas.microsoft.com/office/powerpoint/2010/main" val="2939945523"/>
      </p:ext>
    </p:extLst>
  </p:cSld>
  <p:clrMap bg1="lt1" tx1="dk1" bg2="lt2" tx2="dk2" accent1="accent1" accent2="accent2" accent3="accent3" accent4="accent4" accent5="accent5" accent6="accent6" hlink="hlink" folHlink="folHlink"/>
  <p:sldLayoutIdLst>
    <p:sldLayoutId id="2147483744" r:id="rId1"/>
    <p:sldLayoutId id="2147483745"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1" userDrawn="1">
          <p15:clr>
            <a:srgbClr val="F26B43"/>
          </p15:clr>
        </p15:guide>
        <p15:guide id="2" pos="1678" userDrawn="1">
          <p15:clr>
            <a:srgbClr val="F26B43"/>
          </p15:clr>
        </p15:guide>
        <p15:guide id="3" pos="313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image" Target="../media/image6.sv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1.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6.png"/><Relationship Id="rId7" Type="http://schemas.openxmlformats.org/officeDocument/2006/relationships/image" Target="../media/image48.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7.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xml"/><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Eine Gruppe unbegleiteter Kindern unterhalten sich in der Einrichtung, in der sie untergebracht sind, mit einer Mitarbeiterin und einem Dolmetscher.">
            <a:extLst>
              <a:ext uri="{FF2B5EF4-FFF2-40B4-BE49-F238E27FC236}">
                <a16:creationId xmlns:a16="http://schemas.microsoft.com/office/drawing/2014/main" id="{352221BD-047F-15DF-153C-43B293DB87FA}"/>
              </a:ext>
            </a:extLst>
          </p:cNvPr>
          <p:cNvPicPr>
            <a:picLocks noChangeAspect="1"/>
          </p:cNvPicPr>
          <p:nvPr/>
        </p:nvPicPr>
        <p:blipFill>
          <a:blip r:embed="rId3"/>
          <a:srcRect t="4736"/>
          <a:stretch>
            <a:fillRect/>
          </a:stretch>
        </p:blipFill>
        <p:spPr>
          <a:xfrm>
            <a:off x="169602" y="1577210"/>
            <a:ext cx="5161018" cy="3935625"/>
          </a:xfrm>
          <a:prstGeom prst="rect">
            <a:avLst/>
          </a:prstGeom>
        </p:spPr>
      </p:pic>
      <p:sp>
        <p:nvSpPr>
          <p:cNvPr id="4" name="Title 3">
            <a:extLst>
              <a:ext uri="{FF2B5EF4-FFF2-40B4-BE49-F238E27FC236}">
                <a16:creationId xmlns:a16="http://schemas.microsoft.com/office/drawing/2014/main" id="{706A2DBC-1422-E50A-757D-854D4A80CC46}"/>
              </a:ext>
            </a:extLst>
          </p:cNvPr>
          <p:cNvSpPr>
            <a:spLocks noGrp="1"/>
          </p:cNvSpPr>
          <p:nvPr>
            <p:ph type="title" idx="4294967295"/>
          </p:nvPr>
        </p:nvSpPr>
        <p:spPr>
          <a:xfrm>
            <a:off x="366713" y="-611072"/>
            <a:ext cx="4594225" cy="431226"/>
          </a:xfrm>
          <a:prstGeom prst="rect">
            <a:avLst/>
          </a:prstGeom>
        </p:spPr>
        <p:txBody>
          <a:bodyPr anchor="t"/>
          <a:lstStyle/>
          <a:p>
            <a:r>
              <a:rPr lang="de-DE" sz="1200">
                <a:latin typeface="Verdana" panose="020B0604030504040204" pitchFamily="34" charset="0"/>
                <a:ea typeface="Verdana"/>
                <a:cs typeface="Verdana" panose="020B0604030504040204" pitchFamily="34" charset="0"/>
              </a:rPr>
              <a:t>DECKBLATT: DEINE RECHTE UND PFLICHTEN BEI DER AUFNAHME</a:t>
            </a:r>
          </a:p>
        </p:txBody>
      </p:sp>
      <p:sp>
        <p:nvSpPr>
          <p:cNvPr id="8" name="Rectangle 7">
            <a:extLst>
              <a:ext uri="{FF2B5EF4-FFF2-40B4-BE49-F238E27FC236}">
                <a16:creationId xmlns:a16="http://schemas.microsoft.com/office/drawing/2014/main" id="{609D9C0B-D57A-AD7D-813F-E4918F1AF149}"/>
              </a:ext>
              <a:ext uri="{C183D7F6-B498-43B3-948B-1728B52AA6E4}">
                <adec:decorative xmlns:adec="http://schemas.microsoft.com/office/drawing/2017/decorative" val="1"/>
              </a:ext>
            </a:extLst>
          </p:cNvPr>
          <p:cNvSpPr/>
          <p:nvPr/>
        </p:nvSpPr>
        <p:spPr>
          <a:xfrm>
            <a:off x="0" y="-1"/>
            <a:ext cx="187200" cy="7560000"/>
          </a:xfrm>
          <a:prstGeom prst="rect">
            <a:avLst/>
          </a:prstGeom>
          <a:solidFill>
            <a:srgbClr val="2423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2" name="TextBox 1">
            <a:extLst>
              <a:ext uri="{FF2B5EF4-FFF2-40B4-BE49-F238E27FC236}">
                <a16:creationId xmlns:a16="http://schemas.microsoft.com/office/drawing/2014/main" id="{5D2C3268-2063-74DE-0A51-1BE50E107AAC}"/>
              </a:ext>
            </a:extLst>
          </p:cNvPr>
          <p:cNvSpPr txBox="1"/>
          <p:nvPr/>
        </p:nvSpPr>
        <p:spPr>
          <a:xfrm>
            <a:off x="449429" y="396050"/>
            <a:ext cx="1590586" cy="230832"/>
          </a:xfrm>
          <a:prstGeom prst="rect">
            <a:avLst/>
          </a:prstGeom>
          <a:noFill/>
        </p:spPr>
        <p:txBody>
          <a:bodyPr wrap="square" rtlCol="0">
            <a:spAutoFit/>
          </a:bodyPr>
          <a:lstStyle/>
          <a:p>
            <a:r>
              <a:rPr lang="de-DE" sz="900" dirty="0">
                <a:latin typeface="Calibri" panose="020F0502020204030204" pitchFamily="34" charset="0"/>
                <a:cs typeface="Calibri" panose="020F0502020204030204" pitchFamily="34" charset="0"/>
              </a:rPr>
              <a:t>Bundesrepublik Deutschland </a:t>
            </a:r>
          </a:p>
        </p:txBody>
      </p:sp>
      <p:pic>
        <p:nvPicPr>
          <p:cNvPr id="12" name="Graphic 11" descr="Logo der Asylagentur der Europäischen Union (EUAA)">
            <a:extLst>
              <a:ext uri="{FF2B5EF4-FFF2-40B4-BE49-F238E27FC236}">
                <a16:creationId xmlns:a16="http://schemas.microsoft.com/office/drawing/2014/main" id="{C85163A8-4BAD-6328-CD67-9E6F12AFEC70}"/>
              </a:ext>
            </a:extLst>
          </p:cNvPr>
          <p:cNvPicPr/>
          <p:nvPr/>
        </p:nvPicPr>
        <p:blipFill>
          <a:blip r:embed="rId4">
            <a:extLst>
              <a:ext uri="{96DAC541-7B7A-43D3-8B79-37D633B846F1}">
                <asvg:svgBlip xmlns:asvg="http://schemas.microsoft.com/office/drawing/2016/SVG/main" r:embed="rId5"/>
              </a:ext>
            </a:extLst>
          </a:blip>
          <a:srcRect l="13876" t="24684" r="18422" b="28311"/>
          <a:stretch>
            <a:fillRect/>
          </a:stretch>
        </p:blipFill>
        <p:spPr>
          <a:xfrm>
            <a:off x="4061147" y="271281"/>
            <a:ext cx="963852" cy="472998"/>
          </a:xfrm>
          <a:prstGeom prst="rect">
            <a:avLst/>
          </a:prstGeom>
        </p:spPr>
      </p:pic>
      <p:pic>
        <p:nvPicPr>
          <p:cNvPr id="9" name="Picture 8">
            <a:extLst>
              <a:ext uri="{FF2B5EF4-FFF2-40B4-BE49-F238E27FC236}">
                <a16:creationId xmlns:a16="http://schemas.microsoft.com/office/drawing/2014/main" id="{91D935F6-5CEC-9535-93A4-86A12C295DA5}"/>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7668" y="773295"/>
            <a:ext cx="346216" cy="469068"/>
          </a:xfrm>
          <a:prstGeom prst="rect">
            <a:avLst/>
          </a:prstGeom>
        </p:spPr>
      </p:pic>
      <p:sp>
        <p:nvSpPr>
          <p:cNvPr id="7" name="Title 1">
            <a:extLst>
              <a:ext uri="{FF2B5EF4-FFF2-40B4-BE49-F238E27FC236}">
                <a16:creationId xmlns:a16="http://schemas.microsoft.com/office/drawing/2014/main" id="{16196879-C328-8E5D-8103-87F26CEF1DA5}"/>
              </a:ext>
            </a:extLst>
          </p:cNvPr>
          <p:cNvSpPr txBox="1">
            <a:spLocks/>
          </p:cNvSpPr>
          <p:nvPr/>
        </p:nvSpPr>
        <p:spPr>
          <a:xfrm>
            <a:off x="436695" y="809253"/>
            <a:ext cx="4642150" cy="98894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2600"/>
              </a:lnSpc>
            </a:pPr>
            <a:r>
              <a:rPr lang="de-DE" sz="2500" b="1">
                <a:solidFill>
                  <a:srgbClr val="24234C"/>
                </a:solidFill>
                <a:latin typeface="Calibri" panose="020F0502020204030204" pitchFamily="34" charset="0"/>
                <a:ea typeface="Calibri"/>
                <a:cs typeface="Arial" panose="020B0604020202020204" pitchFamily="34" charset="0"/>
              </a:rPr>
              <a:t>DEINE RECHTE UND </a:t>
            </a:r>
            <a:br>
              <a:rPr lang="de-DE" sz="2500" b="1">
                <a:solidFill>
                  <a:srgbClr val="24234C"/>
                </a:solidFill>
                <a:latin typeface="Calibri" panose="020F0502020204030204" pitchFamily="34" charset="0"/>
                <a:ea typeface="Calibri"/>
                <a:cs typeface="Arial" panose="020B0604020202020204" pitchFamily="34" charset="0"/>
              </a:rPr>
            </a:br>
            <a:r>
              <a:rPr lang="de-DE" sz="2500" b="1">
                <a:solidFill>
                  <a:srgbClr val="24234C"/>
                </a:solidFill>
                <a:latin typeface="Calibri" panose="020F0502020204030204" pitchFamily="34" charset="0"/>
                <a:ea typeface="Calibri"/>
                <a:cs typeface="Arial" panose="020B0604020202020204" pitchFamily="34" charset="0"/>
              </a:rPr>
              <a:t>PFLICHTEN BEI DER AUFNAHME</a:t>
            </a:r>
          </a:p>
        </p:txBody>
      </p:sp>
      <p:sp>
        <p:nvSpPr>
          <p:cNvPr id="10" name="TextBox 9">
            <a:extLst>
              <a:ext uri="{FF2B5EF4-FFF2-40B4-BE49-F238E27FC236}">
                <a16:creationId xmlns:a16="http://schemas.microsoft.com/office/drawing/2014/main" id="{3BCFC0FB-BFD0-5655-9E92-77C5B84CA5BD}"/>
              </a:ext>
            </a:extLst>
          </p:cNvPr>
          <p:cNvSpPr txBox="1"/>
          <p:nvPr/>
        </p:nvSpPr>
        <p:spPr>
          <a:xfrm>
            <a:off x="436696" y="5658622"/>
            <a:ext cx="4533768" cy="1626086"/>
          </a:xfrm>
          <a:prstGeom prst="rect">
            <a:avLst/>
          </a:prstGeom>
          <a:noFill/>
        </p:spPr>
        <p:txBody>
          <a:bodyPr wrap="square">
            <a:spAutoFit/>
          </a:bodyPr>
          <a:lstStyle/>
          <a:p>
            <a:pPr fontAlgn="base">
              <a:spcAft>
                <a:spcPts val="1000"/>
              </a:spcAft>
              <a:buSzPct val="200000"/>
            </a:pPr>
            <a:r>
              <a:rPr lang="de-DE" sz="1250" b="1" dirty="0">
                <a:solidFill>
                  <a:srgbClr val="24234C"/>
                </a:solidFill>
                <a:latin typeface="Calibri" panose="020F0502020204030204" pitchFamily="34" charset="0"/>
                <a:cs typeface="Calibri" panose="020F0502020204030204" pitchFamily="34" charset="0"/>
              </a:rPr>
              <a:t>Diese Informationen sind wichtig für dich, wenn … </a:t>
            </a:r>
          </a:p>
          <a:p>
            <a:pPr marL="285750" indent="-285750" algn="l" rtl="0" fontAlgn="base">
              <a:spcAft>
                <a:spcPts val="800"/>
              </a:spcAft>
              <a:buSzPct val="200000"/>
              <a:buBlip>
                <a:blip r:embed="rId7"/>
              </a:buBlip>
            </a:pPr>
            <a:r>
              <a:rPr lang="de-DE" sz="1250" b="1" dirty="0">
                <a:solidFill>
                  <a:srgbClr val="24234C"/>
                </a:solidFill>
                <a:latin typeface="Calibri" panose="020F0502020204030204" pitchFamily="34" charset="0"/>
                <a:cs typeface="Calibri" panose="020F0502020204030204" pitchFamily="34" charset="0"/>
              </a:rPr>
              <a:t>du jünger als 18 Jahre bist,</a:t>
            </a:r>
          </a:p>
          <a:p>
            <a:pPr marL="285750" indent="-285750" algn="l" rtl="0" fontAlgn="base">
              <a:spcAft>
                <a:spcPts val="800"/>
              </a:spcAft>
              <a:buSzPct val="200000"/>
              <a:buBlip>
                <a:blip r:embed="rId7"/>
              </a:buBlip>
            </a:pPr>
            <a:r>
              <a:rPr lang="de-DE" sz="1250" b="1" dirty="0">
                <a:solidFill>
                  <a:srgbClr val="24234C"/>
                </a:solidFill>
                <a:latin typeface="Calibri" panose="020F0502020204030204" pitchFamily="34" charset="0"/>
                <a:cs typeface="Calibri" panose="020F0502020204030204" pitchFamily="34" charset="0"/>
              </a:rPr>
              <a:t>du ohne deine Eltern hierher gekommen bist – also allein oder mit anderen Familienmitgliedern, </a:t>
            </a:r>
          </a:p>
          <a:p>
            <a:pPr marL="285750" indent="-285750" fontAlgn="base">
              <a:spcAft>
                <a:spcPts val="800"/>
              </a:spcAft>
              <a:buSzPct val="200000"/>
              <a:buBlip>
                <a:blip r:embed="rId7"/>
              </a:buBlip>
            </a:pPr>
            <a:r>
              <a:rPr lang="de-DE" sz="1250" b="1" dirty="0">
                <a:solidFill>
                  <a:srgbClr val="24234C"/>
                </a:solidFill>
                <a:latin typeface="Calibri" panose="020F0502020204030204" pitchFamily="34" charset="0"/>
                <a:cs typeface="Calibri" panose="020F0502020204030204" pitchFamily="34" charset="0"/>
              </a:rPr>
              <a:t>du in Deutschland Asyl (auch „internationaler Schutz“ genannt) beantragt hast. </a:t>
            </a:r>
          </a:p>
        </p:txBody>
      </p:sp>
      <p:sp>
        <p:nvSpPr>
          <p:cNvPr id="30" name="Title 5">
            <a:extLst>
              <a:ext uri="{FF2B5EF4-FFF2-40B4-BE49-F238E27FC236}">
                <a16:creationId xmlns:a16="http://schemas.microsoft.com/office/drawing/2014/main" id="{C269EE4B-4C1B-7DE8-F73D-91E1D4AD86D0}"/>
              </a:ext>
            </a:extLst>
          </p:cNvPr>
          <p:cNvSpPr txBox="1">
            <a:spLocks/>
          </p:cNvSpPr>
          <p:nvPr/>
        </p:nvSpPr>
        <p:spPr>
          <a:xfrm>
            <a:off x="4326899" y="7199909"/>
            <a:ext cx="796490" cy="2585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0" fontAlgn="base">
              <a:buNone/>
            </a:pPr>
            <a:r>
              <a:rPr lang="de-DE" sz="1200" i="0">
                <a:solidFill>
                  <a:srgbClr val="24234C"/>
                </a:solidFill>
                <a:effectLst/>
                <a:latin typeface="Calibri" panose="020F0502020204030204" pitchFamily="34" charset="0"/>
                <a:cs typeface="Calibri" panose="020F0502020204030204" pitchFamily="34" charset="0"/>
              </a:rPr>
              <a:t>GERMAN</a:t>
            </a:r>
            <a:endParaRPr lang="de-DE" sz="1200" i="0" dirty="0">
              <a:solidFill>
                <a:srgbClr val="24234C"/>
              </a:solidFill>
              <a:effectLst/>
              <a:latin typeface="Calibri" panose="020F0502020204030204" pitchFamily="34" charset="0"/>
              <a:cs typeface="Calibri" panose="020F0502020204030204" pitchFamily="34" charset="0"/>
            </a:endParaRPr>
          </a:p>
        </p:txBody>
      </p:sp>
      <p:cxnSp>
        <p:nvCxnSpPr>
          <p:cNvPr id="5" name="Straight Connector 4">
            <a:extLst>
              <a:ext uri="{FF2B5EF4-FFF2-40B4-BE49-F238E27FC236}">
                <a16:creationId xmlns:a16="http://schemas.microsoft.com/office/drawing/2014/main" id="{23803F6D-2A6F-8F1E-B4B2-CD52003D659F}"/>
              </a:ext>
              <a:ext uri="{C183D7F6-B498-43B3-948B-1728B52AA6E4}">
                <adec:decorative xmlns:adec="http://schemas.microsoft.com/office/drawing/2017/decorative" val="1"/>
              </a:ext>
            </a:extLst>
          </p:cNvPr>
          <p:cNvCxnSpPr>
            <a:cxnSpLocks/>
          </p:cNvCxnSpPr>
          <p:nvPr/>
        </p:nvCxnSpPr>
        <p:spPr>
          <a:xfrm flipV="1">
            <a:off x="4021487" y="-276225"/>
            <a:ext cx="0" cy="257175"/>
          </a:xfrm>
          <a:prstGeom prst="line">
            <a:avLst/>
          </a:prstGeom>
          <a:ln>
            <a:solidFill>
              <a:schemeClr val="accent5"/>
            </a:solidFill>
            <a:prstDash val="sysDot"/>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DDCAEA84-037D-29E1-146A-1209EDA3EEDA}"/>
              </a:ext>
              <a:ext uri="{C183D7F6-B498-43B3-948B-1728B52AA6E4}">
                <adec:decorative xmlns:adec="http://schemas.microsoft.com/office/drawing/2017/decorative" val="1"/>
              </a:ext>
            </a:extLst>
          </p:cNvPr>
          <p:cNvCxnSpPr>
            <a:cxnSpLocks/>
          </p:cNvCxnSpPr>
          <p:nvPr/>
        </p:nvCxnSpPr>
        <p:spPr>
          <a:xfrm flipV="1">
            <a:off x="5023549" y="-276225"/>
            <a:ext cx="0" cy="257175"/>
          </a:xfrm>
          <a:prstGeom prst="line">
            <a:avLst/>
          </a:prstGeom>
          <a:ln>
            <a:solidFill>
              <a:schemeClr val="accent5"/>
            </a:solidFill>
            <a:prstDash val="sysDot"/>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50C5F00-CE48-1F74-3453-6D1ABABD8DCD}"/>
              </a:ext>
              <a:ext uri="{C183D7F6-B498-43B3-948B-1728B52AA6E4}">
                <adec:decorative xmlns:adec="http://schemas.microsoft.com/office/drawing/2017/decorative" val="1"/>
              </a:ext>
            </a:extLst>
          </p:cNvPr>
          <p:cNvCxnSpPr>
            <a:cxnSpLocks/>
          </p:cNvCxnSpPr>
          <p:nvPr/>
        </p:nvCxnSpPr>
        <p:spPr>
          <a:xfrm flipV="1">
            <a:off x="3738912" y="-276225"/>
            <a:ext cx="0" cy="257175"/>
          </a:xfrm>
          <a:prstGeom prst="line">
            <a:avLst/>
          </a:prstGeom>
          <a:ln>
            <a:solidFill>
              <a:schemeClr val="accent5"/>
            </a:solidFill>
            <a:prstDash val="sysDot"/>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505673C-CBB2-07A4-A48B-C2E21DFED2E7}"/>
              </a:ext>
              <a:ext uri="{C183D7F6-B498-43B3-948B-1728B52AA6E4}">
                <adec:decorative xmlns:adec="http://schemas.microsoft.com/office/drawing/2017/decorative" val="1"/>
              </a:ext>
            </a:extLst>
          </p:cNvPr>
          <p:cNvCxnSpPr>
            <a:cxnSpLocks/>
          </p:cNvCxnSpPr>
          <p:nvPr/>
        </p:nvCxnSpPr>
        <p:spPr>
          <a:xfrm>
            <a:off x="5355150" y="275033"/>
            <a:ext cx="385774" cy="0"/>
          </a:xfrm>
          <a:prstGeom prst="line">
            <a:avLst/>
          </a:prstGeom>
          <a:ln>
            <a:solidFill>
              <a:schemeClr val="accent5"/>
            </a:solidFill>
            <a:prstDash val="sysDot"/>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422F5CF-C4C1-A78C-228F-0A532971C2E6}"/>
              </a:ext>
              <a:ext uri="{C183D7F6-B498-43B3-948B-1728B52AA6E4}">
                <adec:decorative xmlns:adec="http://schemas.microsoft.com/office/drawing/2017/decorative" val="1"/>
              </a:ext>
            </a:extLst>
          </p:cNvPr>
          <p:cNvCxnSpPr>
            <a:cxnSpLocks/>
          </p:cNvCxnSpPr>
          <p:nvPr/>
        </p:nvCxnSpPr>
        <p:spPr>
          <a:xfrm>
            <a:off x="5355150" y="729058"/>
            <a:ext cx="385774" cy="0"/>
          </a:xfrm>
          <a:prstGeom prst="line">
            <a:avLst/>
          </a:prstGeom>
          <a:ln>
            <a:solidFill>
              <a:schemeClr val="accent5"/>
            </a:solidFill>
            <a:prstDash val="sysDot"/>
          </a:ln>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883A7E86-836D-F86E-E040-A00152973088}"/>
              </a:ext>
              <a:ext uri="{C183D7F6-B498-43B3-948B-1728B52AA6E4}">
                <adec:decorative xmlns:adec="http://schemas.microsoft.com/office/drawing/2017/decorative" val="1"/>
              </a:ext>
            </a:extLst>
          </p:cNvPr>
          <p:cNvSpPr/>
          <p:nvPr/>
        </p:nvSpPr>
        <p:spPr>
          <a:xfrm>
            <a:off x="3730896" y="-172371"/>
            <a:ext cx="290591" cy="87566"/>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0587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453A3-8B9B-8A44-70BE-984EF42FE9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F008D3-1BA1-65E4-E4A2-DE382463B5B7}"/>
              </a:ext>
            </a:extLst>
          </p:cNvPr>
          <p:cNvSpPr>
            <a:spLocks noGrp="1"/>
          </p:cNvSpPr>
          <p:nvPr>
            <p:ph type="ctrTitle"/>
          </p:nvPr>
        </p:nvSpPr>
        <p:spPr>
          <a:xfrm>
            <a:off x="648000" y="342000"/>
            <a:ext cx="4284000" cy="266602"/>
          </a:xfrm>
        </p:spPr>
        <p:txBody>
          <a:bodyPr/>
          <a:lstStyle/>
          <a:p>
            <a:r>
              <a:rPr lang="de-DE"/>
              <a:t>WAS IST EINE BEURTEILUNG DES KINDESWOHLS?</a:t>
            </a:r>
          </a:p>
        </p:txBody>
      </p:sp>
      <p:sp>
        <p:nvSpPr>
          <p:cNvPr id="13" name="Rectangle 12">
            <a:extLst>
              <a:ext uri="{FF2B5EF4-FFF2-40B4-BE49-F238E27FC236}">
                <a16:creationId xmlns:a16="http://schemas.microsoft.com/office/drawing/2014/main" id="{ADCFFF96-DB99-39A4-F6E0-2D727698BED8}"/>
              </a:ext>
              <a:ext uri="{C183D7F6-B498-43B3-948B-1728B52AA6E4}">
                <adec:decorative xmlns:adec="http://schemas.microsoft.com/office/drawing/2017/decorative" val="1"/>
              </a:ext>
            </a:extLst>
          </p:cNvPr>
          <p:cNvSpPr/>
          <p:nvPr/>
        </p:nvSpPr>
        <p:spPr>
          <a:xfrm>
            <a:off x="216000" y="710613"/>
            <a:ext cx="4896000" cy="1798136"/>
          </a:xfrm>
          <a:prstGeom prst="rect">
            <a:avLst/>
          </a:prstGeom>
          <a:solidFill>
            <a:schemeClr val="accent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sp>
        <p:nvSpPr>
          <p:cNvPr id="15" name="Subtitle 2">
            <a:extLst>
              <a:ext uri="{FF2B5EF4-FFF2-40B4-BE49-F238E27FC236}">
                <a16:creationId xmlns:a16="http://schemas.microsoft.com/office/drawing/2014/main" id="{F81C26E3-9F48-EE80-3385-8B805A9C3264}"/>
              </a:ext>
            </a:extLst>
          </p:cNvPr>
          <p:cNvSpPr txBox="1">
            <a:spLocks/>
          </p:cNvSpPr>
          <p:nvPr/>
        </p:nvSpPr>
        <p:spPr>
          <a:xfrm>
            <a:off x="2060557" y="812133"/>
            <a:ext cx="2896460" cy="1649626"/>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Aft>
                <a:spcPts val="200"/>
              </a:spcAft>
            </a:pPr>
            <a:r>
              <a:rPr lang="de-DE" sz="1000" dirty="0"/>
              <a:t>Bei diesem Verfahren wirst du mit weiteren Mitarbeitenden sprechen, die dir Fragen stellen werden. Damit wollen sie: </a:t>
            </a:r>
          </a:p>
          <a:p>
            <a:pPr marL="171450" indent="-171450">
              <a:lnSpc>
                <a:spcPct val="100000"/>
              </a:lnSpc>
              <a:spcAft>
                <a:spcPts val="200"/>
              </a:spcAft>
              <a:buFont typeface="Arial" panose="020B0604020202020204" pitchFamily="34" charset="0"/>
              <a:buChar char="•"/>
            </a:pPr>
            <a:r>
              <a:rPr lang="de-DE" sz="1000" dirty="0"/>
              <a:t>deine </a:t>
            </a:r>
            <a:r>
              <a:rPr lang="de-DE" sz="1000" b="1" dirty="0"/>
              <a:t>Bedürfnisse</a:t>
            </a:r>
            <a:r>
              <a:rPr lang="de-DE" sz="1000" dirty="0"/>
              <a:t> verstehen, </a:t>
            </a:r>
          </a:p>
          <a:p>
            <a:pPr marL="171450" indent="-171450">
              <a:lnSpc>
                <a:spcPct val="100000"/>
              </a:lnSpc>
              <a:spcAft>
                <a:spcPts val="400"/>
              </a:spcAft>
              <a:buFont typeface="Arial" panose="020B0604020202020204" pitchFamily="34" charset="0"/>
              <a:buChar char="•"/>
            </a:pPr>
            <a:r>
              <a:rPr lang="de-DE" sz="1000" dirty="0"/>
              <a:t>verstehen, welche </a:t>
            </a:r>
            <a:r>
              <a:rPr lang="de-DE" sz="1000" b="1" dirty="0"/>
              <a:t>Unterstützung</a:t>
            </a:r>
            <a:r>
              <a:rPr lang="de-DE" sz="1000" dirty="0"/>
              <a:t> du brauchst.</a:t>
            </a:r>
          </a:p>
          <a:p>
            <a:pPr>
              <a:lnSpc>
                <a:spcPct val="100000"/>
              </a:lnSpc>
              <a:spcAft>
                <a:spcPts val="200"/>
              </a:spcAft>
            </a:pPr>
            <a:r>
              <a:rPr lang="de-DE" sz="1000" dirty="0"/>
              <a:t>Das hilft den Behörden, wichtige Entscheidungen zu treffen, zum Beispiel, wo du untergebracht wirst. </a:t>
            </a:r>
          </a:p>
          <a:p>
            <a:pPr marL="171450" indent="-171450">
              <a:lnSpc>
                <a:spcPct val="100000"/>
              </a:lnSpc>
              <a:spcAft>
                <a:spcPts val="200"/>
              </a:spcAft>
              <a:buFont typeface="Arial" panose="020B0604020202020204" pitchFamily="34" charset="0"/>
              <a:buChar char="•"/>
            </a:pPr>
            <a:endParaRPr lang="en-US" sz="1000" dirty="0"/>
          </a:p>
        </p:txBody>
      </p:sp>
      <p:pic>
        <p:nvPicPr>
          <p:cNvPr id="10" name="Picture 9" descr="Ein unbegleiteter Junge unterhält sich an einem Tisch mit einem Mitarbeiter, der ihm Fragen stellt. Der Vormund oder Vertreter und ein Dolmetscher sind auch anwesend.">
            <a:extLst>
              <a:ext uri="{FF2B5EF4-FFF2-40B4-BE49-F238E27FC236}">
                <a16:creationId xmlns:a16="http://schemas.microsoft.com/office/drawing/2014/main" id="{7E059038-02E1-A569-1528-B153432FFB46}"/>
              </a:ext>
            </a:extLst>
          </p:cNvPr>
          <p:cNvPicPr>
            <a:picLocks noChangeAspect="1"/>
          </p:cNvPicPr>
          <p:nvPr/>
        </p:nvPicPr>
        <p:blipFill>
          <a:blip r:embed="rId2">
            <a:extLst>
              <a:ext uri="{28A0092B-C50C-407E-A947-70E740481C1C}">
                <a14:useLocalDpi xmlns:a14="http://schemas.microsoft.com/office/drawing/2010/main" val="0"/>
              </a:ext>
            </a:extLst>
          </a:blip>
          <a:srcRect l="26879" t="6066" r="27715" b="2648"/>
          <a:stretch>
            <a:fillRect/>
          </a:stretch>
        </p:blipFill>
        <p:spPr>
          <a:xfrm>
            <a:off x="370634" y="792720"/>
            <a:ext cx="1535288" cy="1444331"/>
          </a:xfrm>
          <a:prstGeom prst="rect">
            <a:avLst/>
          </a:prstGeom>
        </p:spPr>
      </p:pic>
      <p:sp>
        <p:nvSpPr>
          <p:cNvPr id="16" name="Subtitle 2">
            <a:extLst>
              <a:ext uri="{FF2B5EF4-FFF2-40B4-BE49-F238E27FC236}">
                <a16:creationId xmlns:a16="http://schemas.microsoft.com/office/drawing/2014/main" id="{50F7DCE8-662D-9E9A-215F-85C2231C613A}"/>
              </a:ext>
            </a:extLst>
          </p:cNvPr>
          <p:cNvSpPr txBox="1">
            <a:spLocks/>
          </p:cNvSpPr>
          <p:nvPr/>
        </p:nvSpPr>
        <p:spPr>
          <a:xfrm>
            <a:off x="395999" y="2592996"/>
            <a:ext cx="4499852" cy="1074543"/>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400"/>
              </a:spcAft>
            </a:pPr>
            <a:r>
              <a:rPr lang="de-DE" sz="1000" dirty="0">
                <a:latin typeface="Calibri"/>
                <a:ea typeface="Calibri"/>
                <a:cs typeface="Calibri"/>
              </a:rPr>
              <a:t>Du kannst der Pflegekraft, dem Arzt, den Mitarbeitenden und </a:t>
            </a:r>
            <a:r>
              <a:rPr lang="de-DE" sz="1000" dirty="0">
                <a:latin typeface="Calibri"/>
                <a:ea typeface="Calibri"/>
                <a:cs typeface="Arial"/>
              </a:rPr>
              <a:t>deinem/deiner Vertreter(in) vertrauen. Du kannst </a:t>
            </a:r>
            <a:r>
              <a:rPr lang="de-DE" sz="1000" dirty="0">
                <a:latin typeface="Calibri"/>
                <a:ea typeface="Calibri"/>
                <a:cs typeface="Calibri"/>
              </a:rPr>
              <a:t>ihnen alles sagen.</a:t>
            </a:r>
            <a:r>
              <a:rPr lang="de-DE" sz="1000" dirty="0"/>
              <a:t> Das, was du sagst, wird nicht an andere Personen weitergegeben, wenn du es nicht willst (außer deinem /deiner Vertreter(in)). Die einzige Ausnahme ist, wenn dein Leben oder das Leben einer anderen Person in Gefahr ist. </a:t>
            </a:r>
          </a:p>
          <a:p>
            <a:pPr>
              <a:spcAft>
                <a:spcPts val="400"/>
              </a:spcAft>
            </a:pPr>
            <a:endParaRPr lang="sl-SI" sz="1000" dirty="0"/>
          </a:p>
        </p:txBody>
      </p:sp>
      <p:pic>
        <p:nvPicPr>
          <p:cNvPr id="17" name="Picture 16">
            <a:extLst>
              <a:ext uri="{FF2B5EF4-FFF2-40B4-BE49-F238E27FC236}">
                <a16:creationId xmlns:a16="http://schemas.microsoft.com/office/drawing/2014/main" id="{DE28E7FF-DB09-3FDF-654E-40B1A20B12E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4141" y="4441974"/>
            <a:ext cx="159979" cy="216746"/>
          </a:xfrm>
          <a:prstGeom prst="rect">
            <a:avLst/>
          </a:prstGeom>
        </p:spPr>
      </p:pic>
      <p:sp>
        <p:nvSpPr>
          <p:cNvPr id="3" name="Title 1">
            <a:extLst>
              <a:ext uri="{FF2B5EF4-FFF2-40B4-BE49-F238E27FC236}">
                <a16:creationId xmlns:a16="http://schemas.microsoft.com/office/drawing/2014/main" id="{DB62E129-5877-5762-76E4-AD52D1F2084F}"/>
              </a:ext>
            </a:extLst>
          </p:cNvPr>
          <p:cNvSpPr txBox="1">
            <a:spLocks/>
          </p:cNvSpPr>
          <p:nvPr/>
        </p:nvSpPr>
        <p:spPr>
          <a:xfrm>
            <a:off x="648000" y="4435228"/>
            <a:ext cx="4284000" cy="288147"/>
          </a:xfrm>
          <a:prstGeom prst="rect">
            <a:avLst/>
          </a:prstGeom>
        </p:spPr>
        <p:txBody>
          <a:bodyPr wrap="square" lIns="36000" tIns="36000" rIns="36000" bIns="36000" numCol="1" anchor="t" anchorCtr="0">
            <a:spAutoFit/>
          </a:bodyPr>
          <a:lstStyle>
            <a:lvl1pPr algn="l" defTabSz="914400" rtl="0" eaLnBrk="1" latinLnBrk="0" hangingPunct="1">
              <a:lnSpc>
                <a:spcPct val="90000"/>
              </a:lnSpc>
              <a:spcBef>
                <a:spcPct val="0"/>
              </a:spcBef>
              <a:buNone/>
              <a:defRPr sz="1400" b="1" kern="1200">
                <a:solidFill>
                  <a:schemeClr val="tx2"/>
                </a:solidFill>
                <a:latin typeface="Calibri" panose="020F0502020204030204" pitchFamily="34" charset="0"/>
                <a:ea typeface="Verdana" panose="020B0604030504040204" pitchFamily="34" charset="0"/>
                <a:cs typeface="Calibri" panose="020F0502020204030204" pitchFamily="34" charset="0"/>
              </a:defRPr>
            </a:lvl1pPr>
          </a:lstStyle>
          <a:p>
            <a:r>
              <a:rPr lang="de-DE" dirty="0"/>
              <a:t>RECHT AUF BILDUNG</a:t>
            </a:r>
          </a:p>
        </p:txBody>
      </p:sp>
      <p:sp>
        <p:nvSpPr>
          <p:cNvPr id="12" name="TextBox 11">
            <a:extLst>
              <a:ext uri="{FF2B5EF4-FFF2-40B4-BE49-F238E27FC236}">
                <a16:creationId xmlns:a16="http://schemas.microsoft.com/office/drawing/2014/main" id="{0372B879-83B1-1B05-C33D-EBAC6F803C53}"/>
              </a:ext>
            </a:extLst>
          </p:cNvPr>
          <p:cNvSpPr txBox="1"/>
          <p:nvPr/>
        </p:nvSpPr>
        <p:spPr>
          <a:xfrm>
            <a:off x="2198319" y="4765659"/>
            <a:ext cx="2733682" cy="1639029"/>
          </a:xfrm>
          <a:prstGeom prst="rect">
            <a:avLst/>
          </a:prstGeom>
          <a:noFill/>
        </p:spPr>
        <p:txBody>
          <a:bodyPr wrap="square" lIns="36000" tIns="36000" rIns="36000" bIns="36000">
            <a:spAutoFit/>
          </a:bodyPr>
          <a:lstStyle/>
          <a:p>
            <a:pPr>
              <a:lnSpc>
                <a:spcPct val="110000"/>
              </a:lnSpc>
              <a:spcAft>
                <a:spcPts val="400"/>
              </a:spcAft>
            </a:pPr>
            <a:r>
              <a:rPr lang="de-DE" sz="1000" dirty="0">
                <a:latin typeface="Calibri"/>
                <a:cs typeface="Calibri"/>
              </a:rPr>
              <a:t>Als Kind hast du das Recht auf Bildung und Lernen. Wenn du zur Schule gehst und in dieser Zeit 18 Jahre alt wirst, kannst du weiter zur Schule gehen, bis du die Schule abgeschlossen hast. </a:t>
            </a:r>
          </a:p>
          <a:p>
            <a:pPr>
              <a:lnSpc>
                <a:spcPct val="110000"/>
              </a:lnSpc>
              <a:spcAft>
                <a:spcPts val="400"/>
              </a:spcAft>
            </a:pPr>
            <a:r>
              <a:rPr lang="de-DE" sz="1000" i="1" dirty="0">
                <a:cs typeface="Calibri"/>
              </a:rPr>
              <a:t>Dein</a:t>
            </a:r>
            <a:r>
              <a:rPr lang="de-DE" sz="1000" dirty="0"/>
              <a:t>(e) Vertreter(in) und die Mitarbeitenden helfen dir, dich an einer Schule in der Nähe anzumelden. Sie informieren dich über vorbereitende Sprachkurse und andere Kurse. Vielleicht musst du solche Kurse besuchen. </a:t>
            </a:r>
          </a:p>
        </p:txBody>
      </p:sp>
      <p:pic>
        <p:nvPicPr>
          <p:cNvPr id="5" name="Picture 4" descr="Ein Junge im vorderen Teil eines Klassenzimmers spricht mit seinem Lehrer, der auf die Tafel zeigt.">
            <a:extLst>
              <a:ext uri="{FF2B5EF4-FFF2-40B4-BE49-F238E27FC236}">
                <a16:creationId xmlns:a16="http://schemas.microsoft.com/office/drawing/2014/main" id="{E71A2639-8F4F-41D9-FFE7-A0A9E1028042}"/>
              </a:ext>
            </a:extLst>
          </p:cNvPr>
          <p:cNvPicPr>
            <a:picLocks noChangeAspect="1"/>
          </p:cNvPicPr>
          <p:nvPr/>
        </p:nvPicPr>
        <p:blipFill>
          <a:blip r:embed="rId4"/>
          <a:srcRect l="8102" r="23443"/>
          <a:stretch>
            <a:fillRect/>
          </a:stretch>
        </p:blipFill>
        <p:spPr>
          <a:xfrm>
            <a:off x="430837" y="4853590"/>
            <a:ext cx="1629719" cy="1601495"/>
          </a:xfrm>
          <a:prstGeom prst="rect">
            <a:avLst/>
          </a:prstGeom>
        </p:spPr>
      </p:pic>
      <p:sp>
        <p:nvSpPr>
          <p:cNvPr id="21" name="Subtitle 2">
            <a:extLst>
              <a:ext uri="{FF2B5EF4-FFF2-40B4-BE49-F238E27FC236}">
                <a16:creationId xmlns:a16="http://schemas.microsoft.com/office/drawing/2014/main" id="{1AC7EA04-FDDA-3EEA-15D7-B26F211BF4B2}"/>
              </a:ext>
            </a:extLst>
          </p:cNvPr>
          <p:cNvSpPr txBox="1">
            <a:spLocks/>
          </p:cNvSpPr>
          <p:nvPr/>
        </p:nvSpPr>
        <p:spPr>
          <a:xfrm>
            <a:off x="421017" y="6660807"/>
            <a:ext cx="4536000" cy="444911"/>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300"/>
              </a:spcAft>
            </a:pPr>
            <a:r>
              <a:rPr lang="de-DE" sz="1000" dirty="0"/>
              <a:t>Die Mitarbeitenden informieren dich über Bildungs- und Freizeitangebote, die beim Lernen und der Weiterentwicklung helfen und bei denen du neue Freundinnen oder Freunde finden kannst.</a:t>
            </a:r>
          </a:p>
        </p:txBody>
      </p:sp>
      <p:sp>
        <p:nvSpPr>
          <p:cNvPr id="6" name="Slide Number Placeholder 5">
            <a:extLst>
              <a:ext uri="{FF2B5EF4-FFF2-40B4-BE49-F238E27FC236}">
                <a16:creationId xmlns:a16="http://schemas.microsoft.com/office/drawing/2014/main" id="{0A119CA9-51E3-E6EC-8675-F2F0768D58A3}"/>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10</a:t>
            </a:fld>
            <a:endParaRPr lang="en-LU">
              <a:solidFill>
                <a:schemeClr val="tx1"/>
              </a:solidFill>
            </a:endParaRPr>
          </a:p>
        </p:txBody>
      </p:sp>
    </p:spTree>
    <p:extLst>
      <p:ext uri="{BB962C8B-B14F-4D97-AF65-F5344CB8AC3E}">
        <p14:creationId xmlns:p14="http://schemas.microsoft.com/office/powerpoint/2010/main" val="2876126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023AF4-79B4-E6B7-F53F-AB8BAFAE1B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79DDEB-1C4D-1014-8CB8-6A03E8BDFA3B}"/>
              </a:ext>
            </a:extLst>
          </p:cNvPr>
          <p:cNvSpPr>
            <a:spLocks noGrp="1"/>
          </p:cNvSpPr>
          <p:nvPr>
            <p:ph type="ctrTitle"/>
          </p:nvPr>
        </p:nvSpPr>
        <p:spPr>
          <a:xfrm>
            <a:off x="648000" y="342000"/>
            <a:ext cx="4284000" cy="266602"/>
          </a:xfrm>
        </p:spPr>
        <p:txBody>
          <a:bodyPr/>
          <a:lstStyle/>
          <a:p>
            <a:r>
              <a:rPr lang="de-DE"/>
              <a:t>RECHT AUF ARBEIT</a:t>
            </a:r>
          </a:p>
        </p:txBody>
      </p:sp>
      <p:sp>
        <p:nvSpPr>
          <p:cNvPr id="3" name="Subtitle 2">
            <a:extLst>
              <a:ext uri="{FF2B5EF4-FFF2-40B4-BE49-F238E27FC236}">
                <a16:creationId xmlns:a16="http://schemas.microsoft.com/office/drawing/2014/main" id="{7C0B530B-C8ED-5ADF-9597-5871FFBBD839}"/>
              </a:ext>
            </a:extLst>
          </p:cNvPr>
          <p:cNvSpPr>
            <a:spLocks noGrp="1"/>
          </p:cNvSpPr>
          <p:nvPr>
            <p:ph type="subTitle" idx="1"/>
          </p:nvPr>
        </p:nvSpPr>
        <p:spPr>
          <a:xfrm>
            <a:off x="395999" y="720000"/>
            <a:ext cx="2334923" cy="1343735"/>
          </a:xfrm>
        </p:spPr>
        <p:txBody>
          <a:bodyPr/>
          <a:lstStyle/>
          <a:p>
            <a:pPr>
              <a:spcAft>
                <a:spcPts val="400"/>
              </a:spcAft>
            </a:pPr>
            <a:r>
              <a:rPr lang="de-DE" dirty="0"/>
              <a:t>Du kannst vielleicht in </a:t>
            </a:r>
            <a:r>
              <a:rPr lang="de-DE" dirty="0">
                <a:ea typeface=""/>
              </a:rPr>
              <a:t>Deutschland </a:t>
            </a:r>
            <a:r>
              <a:rPr lang="de-DE" dirty="0"/>
              <a:t>arbeiten, wenn du das willst. Das hängt von deinem Alter und deiner Situation ab. Dein </a:t>
            </a:r>
            <a:r>
              <a:rPr lang="de-DE" sz="1100" dirty="0">
                <a:effectLst/>
                <a:latin typeface="Calibri" panose="020F0502020204030204" pitchFamily="34" charset="0"/>
                <a:ea typeface="Calibri"/>
                <a:cs typeface="Arial" panose="020B0604020202020204" pitchFamily="34" charset="0"/>
              </a:rPr>
              <a:t>dein(e) Vertreter(in) </a:t>
            </a:r>
            <a:r>
              <a:rPr lang="de-DE" dirty="0"/>
              <a:t>und die Mitarbeitenden der Aufnahmeeinrichtung können dir das genauer erklären. </a:t>
            </a:r>
          </a:p>
        </p:txBody>
      </p:sp>
      <p:pic>
        <p:nvPicPr>
          <p:cNvPr id="9" name="Picture 8" descr="Ein Junge an einer Nähmaschine.">
            <a:extLst>
              <a:ext uri="{FF2B5EF4-FFF2-40B4-BE49-F238E27FC236}">
                <a16:creationId xmlns:a16="http://schemas.microsoft.com/office/drawing/2014/main" id="{A7511754-8B1D-C051-041A-5C8A7C5B2B4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730922" y="736146"/>
            <a:ext cx="1040665" cy="1029102"/>
          </a:xfrm>
          <a:prstGeom prst="rect">
            <a:avLst/>
          </a:prstGeom>
        </p:spPr>
      </p:pic>
      <p:pic>
        <p:nvPicPr>
          <p:cNvPr id="11" name="Picture 10" descr="Ein Mädchen als Kellnerin in einem Café.">
            <a:extLst>
              <a:ext uri="{FF2B5EF4-FFF2-40B4-BE49-F238E27FC236}">
                <a16:creationId xmlns:a16="http://schemas.microsoft.com/office/drawing/2014/main" id="{F2721E4B-1FE9-0720-61F9-F3B4373D61C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70877" y="720000"/>
            <a:ext cx="1070648" cy="1088158"/>
          </a:xfrm>
          <a:prstGeom prst="rect">
            <a:avLst/>
          </a:prstGeom>
        </p:spPr>
      </p:pic>
      <p:sp>
        <p:nvSpPr>
          <p:cNvPr id="29" name="Subtitle 2">
            <a:extLst>
              <a:ext uri="{FF2B5EF4-FFF2-40B4-BE49-F238E27FC236}">
                <a16:creationId xmlns:a16="http://schemas.microsoft.com/office/drawing/2014/main" id="{13FB6521-5D0C-040D-E8EF-110D9ED7D8C0}"/>
              </a:ext>
            </a:extLst>
          </p:cNvPr>
          <p:cNvSpPr txBox="1">
            <a:spLocks/>
          </p:cNvSpPr>
          <p:nvPr/>
        </p:nvSpPr>
        <p:spPr>
          <a:xfrm>
            <a:off x="1549667" y="3031956"/>
            <a:ext cx="3208191" cy="754895"/>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400"/>
              </a:spcAft>
            </a:pPr>
            <a:r>
              <a:rPr lang="de-DE" sz="1100" dirty="0">
                <a:effectLst/>
                <a:ea typeface=""/>
              </a:rPr>
              <a:t>Jungen und Mädchen unter 18 Jahren dürfen nicht arbeiten.</a:t>
            </a:r>
          </a:p>
        </p:txBody>
      </p:sp>
      <p:pic>
        <p:nvPicPr>
          <p:cNvPr id="8" name="Picture 7" descr="Ein roter durchgestrichener Kreis; dahinter ist ein trauriger Junge zu sehen, der sehr schwere Ziegelsteine trägt.">
            <a:extLst>
              <a:ext uri="{FF2B5EF4-FFF2-40B4-BE49-F238E27FC236}">
                <a16:creationId xmlns:a16="http://schemas.microsoft.com/office/drawing/2014/main" id="{20B30946-034F-748B-76E1-4E4BB8022BBE}"/>
              </a:ext>
            </a:extLst>
          </p:cNvPr>
          <p:cNvPicPr>
            <a:picLocks noChangeAspect="1"/>
          </p:cNvPicPr>
          <p:nvPr/>
        </p:nvPicPr>
        <p:blipFill>
          <a:blip r:embed="rId4"/>
          <a:srcRect/>
          <a:stretch/>
        </p:blipFill>
        <p:spPr>
          <a:xfrm>
            <a:off x="405526" y="2976940"/>
            <a:ext cx="981148" cy="981148"/>
          </a:xfrm>
          <a:prstGeom prst="rect">
            <a:avLst/>
          </a:prstGeom>
        </p:spPr>
      </p:pic>
      <p:pic>
        <p:nvPicPr>
          <p:cNvPr id="7" name="Picture 6">
            <a:extLst>
              <a:ext uri="{FF2B5EF4-FFF2-40B4-BE49-F238E27FC236}">
                <a16:creationId xmlns:a16="http://schemas.microsoft.com/office/drawing/2014/main" id="{8D527A5A-A200-9922-C754-D32A7B44612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24141" y="4154721"/>
            <a:ext cx="159979" cy="216746"/>
          </a:xfrm>
          <a:prstGeom prst="rect">
            <a:avLst/>
          </a:prstGeom>
        </p:spPr>
      </p:pic>
      <p:sp>
        <p:nvSpPr>
          <p:cNvPr id="6" name="Title 1">
            <a:extLst>
              <a:ext uri="{FF2B5EF4-FFF2-40B4-BE49-F238E27FC236}">
                <a16:creationId xmlns:a16="http://schemas.microsoft.com/office/drawing/2014/main" id="{F186CEFB-7C92-A972-E924-047B548CD956}"/>
              </a:ext>
            </a:extLst>
          </p:cNvPr>
          <p:cNvSpPr txBox="1">
            <a:spLocks/>
          </p:cNvSpPr>
          <p:nvPr/>
        </p:nvSpPr>
        <p:spPr>
          <a:xfrm>
            <a:off x="647651" y="4141304"/>
            <a:ext cx="4284000" cy="266602"/>
          </a:xfrm>
          <a:prstGeom prst="rect">
            <a:avLst/>
          </a:prstGeom>
        </p:spPr>
        <p:txBody>
          <a:bodyPr wrap="square" lIns="36000" tIns="36000" rIns="36000" bIns="36000" numCol="1" anchor="t" anchorCtr="0">
            <a:spAutoFit/>
          </a:bodyPr>
          <a:lstStyle>
            <a:lvl1pPr algn="l" defTabSz="914400" rtl="0" eaLnBrk="1" latinLnBrk="0" hangingPunct="1">
              <a:lnSpc>
                <a:spcPct val="90000"/>
              </a:lnSpc>
              <a:spcBef>
                <a:spcPct val="0"/>
              </a:spcBef>
              <a:buNone/>
              <a:defRPr sz="1400" b="1" kern="1200">
                <a:solidFill>
                  <a:schemeClr val="tx2"/>
                </a:solidFill>
                <a:latin typeface="Calibri" panose="020F0502020204030204" pitchFamily="34" charset="0"/>
                <a:ea typeface="Verdana" panose="020B0604030504040204" pitchFamily="34" charset="0"/>
                <a:cs typeface="Calibri" panose="020F0502020204030204" pitchFamily="34" charset="0"/>
              </a:defRPr>
            </a:lvl1pPr>
          </a:lstStyle>
          <a:p>
            <a:r>
              <a:rPr lang="de-DE"/>
              <a:t>DEIN DOKUMENT FÜR ASYLSUCHENDE </a:t>
            </a:r>
          </a:p>
        </p:txBody>
      </p:sp>
      <p:sp>
        <p:nvSpPr>
          <p:cNvPr id="10" name="Subtitle 2">
            <a:extLst>
              <a:ext uri="{FF2B5EF4-FFF2-40B4-BE49-F238E27FC236}">
                <a16:creationId xmlns:a16="http://schemas.microsoft.com/office/drawing/2014/main" id="{A29F5E62-9B0F-B4D9-F525-209CB36B3F10}"/>
              </a:ext>
            </a:extLst>
          </p:cNvPr>
          <p:cNvSpPr txBox="1">
            <a:spLocks/>
          </p:cNvSpPr>
          <p:nvPr/>
        </p:nvSpPr>
        <p:spPr>
          <a:xfrm>
            <a:off x="396000" y="4468033"/>
            <a:ext cx="4361858" cy="524406"/>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400"/>
              </a:spcAft>
            </a:pPr>
            <a:r>
              <a:rPr lang="de-DE" dirty="0"/>
              <a:t>Du bekommst ein persönliches Dokument mit deinem Namen und Foto. Es zeigt, dass du in Deutschland Asylsuchende(r) bist. Du musst es immer dabei haben. </a:t>
            </a:r>
          </a:p>
        </p:txBody>
      </p:sp>
      <p:sp>
        <p:nvSpPr>
          <p:cNvPr id="15" name="Rectangle 14">
            <a:extLst>
              <a:ext uri="{FF2B5EF4-FFF2-40B4-BE49-F238E27FC236}">
                <a16:creationId xmlns:a16="http://schemas.microsoft.com/office/drawing/2014/main" id="{755B5463-EA8F-74C0-0B9F-DEEE6D839B42}"/>
              </a:ext>
              <a:ext uri="{C183D7F6-B498-43B3-948B-1728B52AA6E4}">
                <adec:decorative xmlns:adec="http://schemas.microsoft.com/office/drawing/2017/decorative" val="1"/>
              </a:ext>
            </a:extLst>
          </p:cNvPr>
          <p:cNvSpPr/>
          <p:nvPr/>
        </p:nvSpPr>
        <p:spPr>
          <a:xfrm>
            <a:off x="2100649" y="5215939"/>
            <a:ext cx="2990341" cy="750946"/>
          </a:xfrm>
          <a:prstGeom prst="rect">
            <a:avLst/>
          </a:prstGeom>
          <a:solidFill>
            <a:schemeClr val="accent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t"/>
          <a:lstStyle/>
          <a:p>
            <a:pPr algn="ctr"/>
            <a:endParaRPr lang="en-LU">
              <a:ln>
                <a:noFill/>
              </a:ln>
            </a:endParaRPr>
          </a:p>
        </p:txBody>
      </p:sp>
      <p:sp>
        <p:nvSpPr>
          <p:cNvPr id="16" name="Subtitle 2">
            <a:extLst>
              <a:ext uri="{FF2B5EF4-FFF2-40B4-BE49-F238E27FC236}">
                <a16:creationId xmlns:a16="http://schemas.microsoft.com/office/drawing/2014/main" id="{76B2760C-704D-71A1-6912-7784F949BDC0}"/>
              </a:ext>
            </a:extLst>
          </p:cNvPr>
          <p:cNvSpPr txBox="1">
            <a:spLocks/>
          </p:cNvSpPr>
          <p:nvPr/>
        </p:nvSpPr>
        <p:spPr>
          <a:xfrm>
            <a:off x="2374541" y="5322451"/>
            <a:ext cx="2383317" cy="537921"/>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b="1"/>
              <a:t>Das Dokument ist wichtig! Du darfst es nicht verlieren. Gib es nicht an andere weiter. </a:t>
            </a:r>
          </a:p>
        </p:txBody>
      </p:sp>
      <p:sp>
        <p:nvSpPr>
          <p:cNvPr id="19" name="Subtitle 2">
            <a:extLst>
              <a:ext uri="{FF2B5EF4-FFF2-40B4-BE49-F238E27FC236}">
                <a16:creationId xmlns:a16="http://schemas.microsoft.com/office/drawing/2014/main" id="{45BFFDE1-5BBF-B770-54A4-54814C87F7A7}"/>
              </a:ext>
            </a:extLst>
          </p:cNvPr>
          <p:cNvSpPr txBox="1">
            <a:spLocks/>
          </p:cNvSpPr>
          <p:nvPr/>
        </p:nvSpPr>
        <p:spPr>
          <a:xfrm>
            <a:off x="2100649" y="6476071"/>
            <a:ext cx="2657209" cy="447574"/>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400"/>
              </a:spcAft>
            </a:pPr>
            <a:r>
              <a:rPr lang="de-DE" dirty="0"/>
              <a:t>Dieses Dokument heißt Ankunftsnachweis.</a:t>
            </a:r>
            <a:endParaRPr lang="en-LU" spc="-20" dirty="0"/>
          </a:p>
        </p:txBody>
      </p:sp>
      <p:pic>
        <p:nvPicPr>
          <p:cNvPr id="13" name="Picture 12" descr="Ein unbegleiteter Junge und ein unbegleitetes Mädchen lächeln und halten ihr Dokument für Asylsuchende in den Händen.">
            <a:extLst>
              <a:ext uri="{FF2B5EF4-FFF2-40B4-BE49-F238E27FC236}">
                <a16:creationId xmlns:a16="http://schemas.microsoft.com/office/drawing/2014/main" id="{B29AE54C-5F32-0A1C-330C-5294E3046000}"/>
              </a:ext>
            </a:extLst>
          </p:cNvPr>
          <p:cNvPicPr>
            <a:picLocks noChangeAspect="1"/>
          </p:cNvPicPr>
          <p:nvPr/>
        </p:nvPicPr>
        <p:blipFill>
          <a:blip r:embed="rId6"/>
          <a:srcRect/>
          <a:stretch/>
        </p:blipFill>
        <p:spPr>
          <a:xfrm>
            <a:off x="424141" y="5213063"/>
            <a:ext cx="1510063" cy="1780735"/>
          </a:xfrm>
          <a:prstGeom prst="rect">
            <a:avLst/>
          </a:prstGeom>
        </p:spPr>
      </p:pic>
      <p:sp>
        <p:nvSpPr>
          <p:cNvPr id="12" name="Slide Number Placeholder 5">
            <a:extLst>
              <a:ext uri="{FF2B5EF4-FFF2-40B4-BE49-F238E27FC236}">
                <a16:creationId xmlns:a16="http://schemas.microsoft.com/office/drawing/2014/main" id="{977F4E6E-C30F-1700-E9DC-29C8546CD5EA}"/>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11</a:t>
            </a:fld>
            <a:endParaRPr lang="en-LU">
              <a:solidFill>
                <a:schemeClr val="tx1"/>
              </a:solidFill>
            </a:endParaRPr>
          </a:p>
        </p:txBody>
      </p:sp>
    </p:spTree>
    <p:extLst>
      <p:ext uri="{BB962C8B-B14F-4D97-AF65-F5344CB8AC3E}">
        <p14:creationId xmlns:p14="http://schemas.microsoft.com/office/powerpoint/2010/main" val="3920408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AFCC5-35A6-9F07-0FF6-6EDA0702AC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A91D1D-FC98-E413-21A6-A52F4DDD86A2}"/>
              </a:ext>
            </a:extLst>
          </p:cNvPr>
          <p:cNvSpPr>
            <a:spLocks noGrp="1"/>
          </p:cNvSpPr>
          <p:nvPr>
            <p:ph type="ctrTitle"/>
          </p:nvPr>
        </p:nvSpPr>
        <p:spPr>
          <a:xfrm>
            <a:off x="648000" y="342000"/>
            <a:ext cx="4284000" cy="266602"/>
          </a:xfrm>
        </p:spPr>
        <p:txBody>
          <a:bodyPr/>
          <a:lstStyle/>
          <a:p>
            <a:r>
              <a:rPr lang="de-DE"/>
              <a:t>WO WIRST DU UNTERGEBRACHT? </a:t>
            </a:r>
          </a:p>
        </p:txBody>
      </p:sp>
      <p:sp>
        <p:nvSpPr>
          <p:cNvPr id="3" name="Subtitle 2">
            <a:extLst>
              <a:ext uri="{FF2B5EF4-FFF2-40B4-BE49-F238E27FC236}">
                <a16:creationId xmlns:a16="http://schemas.microsoft.com/office/drawing/2014/main" id="{012212C1-B922-175E-5003-D154BEA4F4D4}"/>
              </a:ext>
            </a:extLst>
          </p:cNvPr>
          <p:cNvSpPr>
            <a:spLocks noGrp="1"/>
          </p:cNvSpPr>
          <p:nvPr>
            <p:ph type="subTitle" idx="1"/>
          </p:nvPr>
        </p:nvSpPr>
        <p:spPr>
          <a:xfrm>
            <a:off x="396000" y="668504"/>
            <a:ext cx="4536000" cy="425894"/>
          </a:xfrm>
        </p:spPr>
        <p:txBody>
          <a:bodyPr/>
          <a:lstStyle/>
          <a:p>
            <a:pPr>
              <a:spcAft>
                <a:spcPts val="400"/>
              </a:spcAft>
            </a:pPr>
            <a:r>
              <a:rPr lang="de-DE"/>
              <a:t>Der Ort, an dem du untergebracht wirst, während die Behörden deinen Asylantrag prüfen, hängt von deinem Alter und deinen Bedürfnissen ab. </a:t>
            </a:r>
          </a:p>
        </p:txBody>
      </p:sp>
      <p:sp>
        <p:nvSpPr>
          <p:cNvPr id="5" name="Subtitle 2">
            <a:extLst>
              <a:ext uri="{FF2B5EF4-FFF2-40B4-BE49-F238E27FC236}">
                <a16:creationId xmlns:a16="http://schemas.microsoft.com/office/drawing/2014/main" id="{49B9A96E-DFB2-B2A6-53FF-85153155BD0C}"/>
              </a:ext>
            </a:extLst>
          </p:cNvPr>
          <p:cNvSpPr txBox="1">
            <a:spLocks/>
          </p:cNvSpPr>
          <p:nvPr/>
        </p:nvSpPr>
        <p:spPr>
          <a:xfrm>
            <a:off x="377764" y="4708024"/>
            <a:ext cx="4536000" cy="618771"/>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400"/>
              </a:spcAft>
            </a:pPr>
            <a:r>
              <a:rPr lang="de-DE" dirty="0"/>
              <a:t>Dein(e) Vertreter(in) und die Mitarbeitenden der Aufnahmeeinrichtung sagen dir, </a:t>
            </a:r>
            <a:r>
              <a:rPr lang="de-DE" b="1" dirty="0"/>
              <a:t>wo du untergebracht wirst</a:t>
            </a:r>
            <a:r>
              <a:rPr lang="de-DE" dirty="0"/>
              <a:t>, z. B. in einer bestimmten Unterkunft oder Stadt.</a:t>
            </a:r>
          </a:p>
        </p:txBody>
      </p:sp>
      <p:sp>
        <p:nvSpPr>
          <p:cNvPr id="16" name="Subtitle 2">
            <a:extLst>
              <a:ext uri="{FF2B5EF4-FFF2-40B4-BE49-F238E27FC236}">
                <a16:creationId xmlns:a16="http://schemas.microsoft.com/office/drawing/2014/main" id="{05056FA4-A35C-A8AE-E8C9-E1711DA96957}"/>
              </a:ext>
            </a:extLst>
          </p:cNvPr>
          <p:cNvSpPr txBox="1">
            <a:spLocks/>
          </p:cNvSpPr>
          <p:nvPr/>
        </p:nvSpPr>
        <p:spPr>
          <a:xfrm>
            <a:off x="407358" y="5691091"/>
            <a:ext cx="4536000" cy="471835"/>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400"/>
              </a:spcAft>
            </a:pPr>
            <a:r>
              <a:rPr lang="de-DE" sz="1100" b="1" dirty="0"/>
              <a:t>Du </a:t>
            </a:r>
            <a:r>
              <a:rPr lang="de-DE" b="1" dirty="0"/>
              <a:t>wirst </a:t>
            </a:r>
            <a:r>
              <a:rPr lang="de-DE" sz="1100" b="1" dirty="0"/>
              <a:t>Unterstützung und Dienstleistungen nur an dem Ort bekommen, an dem die Behörden dich untergebracht haben.</a:t>
            </a:r>
          </a:p>
        </p:txBody>
      </p:sp>
      <p:sp>
        <p:nvSpPr>
          <p:cNvPr id="8" name="Subtitle 2">
            <a:extLst>
              <a:ext uri="{FF2B5EF4-FFF2-40B4-BE49-F238E27FC236}">
                <a16:creationId xmlns:a16="http://schemas.microsoft.com/office/drawing/2014/main" id="{164CD91D-18AD-5409-9CDD-FD0E0352FFAA}"/>
              </a:ext>
            </a:extLst>
          </p:cNvPr>
          <p:cNvSpPr txBox="1">
            <a:spLocks/>
          </p:cNvSpPr>
          <p:nvPr/>
        </p:nvSpPr>
        <p:spPr>
          <a:xfrm>
            <a:off x="407358" y="6211693"/>
            <a:ext cx="4536000" cy="618771"/>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400"/>
              </a:spcAft>
            </a:pPr>
            <a:r>
              <a:rPr lang="de-DE" sz="1100" dirty="0"/>
              <a:t>In sehr seltenen Fällen werden Kinder in einer Einrichtung untergebracht, in der sie nicht kommen und gehen dürfen, wann sie möchten. Wenn das bei dir so ist, werden dir dein(e) Vertreter(in), ein Rechtsbeistand und die Mitarbeitenden helfen.</a:t>
            </a:r>
          </a:p>
        </p:txBody>
      </p:sp>
      <p:sp>
        <p:nvSpPr>
          <p:cNvPr id="9" name="Slide Number Placeholder 5">
            <a:extLst>
              <a:ext uri="{FF2B5EF4-FFF2-40B4-BE49-F238E27FC236}">
                <a16:creationId xmlns:a16="http://schemas.microsoft.com/office/drawing/2014/main" id="{BE4A53E8-03EF-3667-1EB3-A7D7EC592697}"/>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12</a:t>
            </a:fld>
            <a:endParaRPr lang="en-LU">
              <a:solidFill>
                <a:schemeClr val="tx1"/>
              </a:solidFill>
            </a:endParaRPr>
          </a:p>
        </p:txBody>
      </p:sp>
      <p:pic>
        <p:nvPicPr>
          <p:cNvPr id="4" name="Picture 3" descr="Eine Mitarbeiterin, die einer Gruppe unbegleiteter Kinder zeigt, wo sie untergebracht werden. Im Hintergrund sind Gebäude und Bäume zu sehen.">
            <a:extLst>
              <a:ext uri="{FF2B5EF4-FFF2-40B4-BE49-F238E27FC236}">
                <a16:creationId xmlns:a16="http://schemas.microsoft.com/office/drawing/2014/main" id="{CAE2DC91-30AE-6DF7-EE9C-1878C6ABE375}"/>
              </a:ext>
            </a:extLst>
          </p:cNvPr>
          <p:cNvPicPr>
            <a:picLocks noChangeAspect="1"/>
          </p:cNvPicPr>
          <p:nvPr/>
        </p:nvPicPr>
        <p:blipFill>
          <a:blip r:embed="rId3"/>
          <a:srcRect/>
          <a:stretch/>
        </p:blipFill>
        <p:spPr>
          <a:xfrm>
            <a:off x="1359287" y="1287275"/>
            <a:ext cx="2368651" cy="1688226"/>
          </a:xfrm>
          <a:prstGeom prst="rect">
            <a:avLst/>
          </a:prstGeom>
        </p:spPr>
      </p:pic>
      <p:pic>
        <p:nvPicPr>
          <p:cNvPr id="6" name="Picture 5" descr="Ein unbegleitetes Kind und sein Vormund oder Vertreter im Gespräch mit einer Pflegefamilie. Alle sitzen auf Sofas.">
            <a:extLst>
              <a:ext uri="{FF2B5EF4-FFF2-40B4-BE49-F238E27FC236}">
                <a16:creationId xmlns:a16="http://schemas.microsoft.com/office/drawing/2014/main" id="{2209C2B5-67ED-E3F9-9459-AEC1C5FC5BE5}"/>
              </a:ext>
            </a:extLst>
          </p:cNvPr>
          <p:cNvPicPr>
            <a:picLocks noChangeAspect="1"/>
          </p:cNvPicPr>
          <p:nvPr/>
        </p:nvPicPr>
        <p:blipFill>
          <a:blip r:embed="rId4"/>
          <a:srcRect/>
          <a:stretch/>
        </p:blipFill>
        <p:spPr>
          <a:xfrm>
            <a:off x="384292" y="3215849"/>
            <a:ext cx="2279533" cy="1288215"/>
          </a:xfrm>
          <a:prstGeom prst="rect">
            <a:avLst/>
          </a:prstGeom>
        </p:spPr>
      </p:pic>
      <p:pic>
        <p:nvPicPr>
          <p:cNvPr id="7" name="Picture 6" descr="Unbegleitete Mädchen und Jungen zusammen mit den Mitarbeitenden, einer Dolmetscherin und dem Vormund oder Vertreter.">
            <a:extLst>
              <a:ext uri="{FF2B5EF4-FFF2-40B4-BE49-F238E27FC236}">
                <a16:creationId xmlns:a16="http://schemas.microsoft.com/office/drawing/2014/main" id="{CB8C7BF3-BA94-96F7-41F9-1550D201E57D}"/>
              </a:ext>
            </a:extLst>
          </p:cNvPr>
          <p:cNvPicPr>
            <a:picLocks noChangeAspect="1"/>
          </p:cNvPicPr>
          <p:nvPr/>
        </p:nvPicPr>
        <p:blipFill>
          <a:blip r:embed="rId5"/>
          <a:srcRect/>
          <a:stretch/>
        </p:blipFill>
        <p:spPr>
          <a:xfrm>
            <a:off x="2854979" y="3279558"/>
            <a:ext cx="1745917" cy="1160798"/>
          </a:xfrm>
          <a:prstGeom prst="rect">
            <a:avLst/>
          </a:prstGeom>
        </p:spPr>
      </p:pic>
    </p:spTree>
    <p:extLst>
      <p:ext uri="{BB962C8B-B14F-4D97-AF65-F5344CB8AC3E}">
        <p14:creationId xmlns:p14="http://schemas.microsoft.com/office/powerpoint/2010/main" val="518289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CEE5C-62C0-F12A-9668-67DA84C09F9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F1A2CBC3-DDEC-54B8-0E5D-1F0FB5833A6F}"/>
              </a:ext>
            </a:extLst>
          </p:cNvPr>
          <p:cNvSpPr>
            <a:spLocks noGrp="1"/>
          </p:cNvSpPr>
          <p:nvPr>
            <p:ph type="title" idx="4294967295"/>
          </p:nvPr>
        </p:nvSpPr>
        <p:spPr>
          <a:xfrm>
            <a:off x="366713" y="-287384"/>
            <a:ext cx="4594225" cy="287383"/>
          </a:xfrm>
          <a:prstGeom prst="rect">
            <a:avLst/>
          </a:prstGeom>
        </p:spPr>
        <p:txBody>
          <a:bodyPr anchor="b"/>
          <a:lstStyle/>
          <a:p>
            <a:r>
              <a:rPr lang="de-DE" b="0"/>
              <a:t>WAS KANNST DU TUN, WENN DICH JEMAND SCHLECHT BEHANDELT?</a:t>
            </a:r>
          </a:p>
        </p:txBody>
      </p:sp>
      <p:sp>
        <p:nvSpPr>
          <p:cNvPr id="12" name="Rectangle 11">
            <a:extLst>
              <a:ext uri="{FF2B5EF4-FFF2-40B4-BE49-F238E27FC236}">
                <a16:creationId xmlns:a16="http://schemas.microsoft.com/office/drawing/2014/main" id="{240B9F9E-7819-1098-AAF6-B8E1C6950D96}"/>
              </a:ext>
              <a:ext uri="{C183D7F6-B498-43B3-948B-1728B52AA6E4}">
                <adec:decorative xmlns:adec="http://schemas.microsoft.com/office/drawing/2017/decorative" val="1"/>
              </a:ext>
            </a:extLst>
          </p:cNvPr>
          <p:cNvSpPr/>
          <p:nvPr/>
        </p:nvSpPr>
        <p:spPr>
          <a:xfrm>
            <a:off x="215825" y="360000"/>
            <a:ext cx="4896000" cy="2325037"/>
          </a:xfrm>
          <a:prstGeom prst="rect">
            <a:avLst/>
          </a:prstGeom>
          <a:solidFill>
            <a:srgbClr val="FCF2D6"/>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sp>
        <p:nvSpPr>
          <p:cNvPr id="15" name="Subtitle 1">
            <a:extLst>
              <a:ext uri="{FF2B5EF4-FFF2-40B4-BE49-F238E27FC236}">
                <a16:creationId xmlns:a16="http://schemas.microsoft.com/office/drawing/2014/main" id="{677922D7-9BC5-051F-E71A-149E65A3D67F}"/>
              </a:ext>
            </a:extLst>
          </p:cNvPr>
          <p:cNvSpPr txBox="1">
            <a:spLocks/>
          </p:cNvSpPr>
          <p:nvPr/>
        </p:nvSpPr>
        <p:spPr>
          <a:xfrm>
            <a:off x="396000" y="428357"/>
            <a:ext cx="4661825" cy="409584"/>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b="1"/>
              <a:t>Es ist egal, wo du untergebracht wirst: Du das Recht auf Sicherheit.</a:t>
            </a:r>
            <a:r>
              <a:rPr lang="de-DE"/>
              <a:t> </a:t>
            </a:r>
          </a:p>
          <a:p>
            <a:r>
              <a:rPr lang="de-DE" b="1"/>
              <a:t>Niemand darf …</a:t>
            </a:r>
          </a:p>
        </p:txBody>
      </p:sp>
      <p:sp>
        <p:nvSpPr>
          <p:cNvPr id="4" name="Subtitle 2">
            <a:extLst>
              <a:ext uri="{FF2B5EF4-FFF2-40B4-BE49-F238E27FC236}">
                <a16:creationId xmlns:a16="http://schemas.microsoft.com/office/drawing/2014/main" id="{E790E0E8-66AD-D169-A15F-F84793889672}"/>
              </a:ext>
            </a:extLst>
          </p:cNvPr>
          <p:cNvSpPr txBox="1">
            <a:spLocks/>
          </p:cNvSpPr>
          <p:nvPr/>
        </p:nvSpPr>
        <p:spPr>
          <a:xfrm>
            <a:off x="956522" y="1608089"/>
            <a:ext cx="1035451" cy="253761"/>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spcAft>
                <a:spcPts val="400"/>
              </a:spcAft>
            </a:pPr>
            <a:r>
              <a:rPr lang="de-DE" dirty="0"/>
              <a:t>dich bedrohen</a:t>
            </a:r>
          </a:p>
        </p:txBody>
      </p:sp>
      <p:pic>
        <p:nvPicPr>
          <p:cNvPr id="8" name="Picture 7">
            <a:extLst>
              <a:ext uri="{FF2B5EF4-FFF2-40B4-BE49-F238E27FC236}">
                <a16:creationId xmlns:a16="http://schemas.microsoft.com/office/drawing/2014/main" id="{254A7F61-136C-71FB-3A6C-7BF38DAFEC3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r="68462"/>
          <a:stretch>
            <a:fillRect/>
          </a:stretch>
        </p:blipFill>
        <p:spPr>
          <a:xfrm>
            <a:off x="1152606" y="888994"/>
            <a:ext cx="887978" cy="739738"/>
          </a:xfrm>
          <a:prstGeom prst="rect">
            <a:avLst/>
          </a:prstGeom>
        </p:spPr>
      </p:pic>
      <p:sp>
        <p:nvSpPr>
          <p:cNvPr id="7" name="Subtitle 2">
            <a:extLst>
              <a:ext uri="{FF2B5EF4-FFF2-40B4-BE49-F238E27FC236}">
                <a16:creationId xmlns:a16="http://schemas.microsoft.com/office/drawing/2014/main" id="{39205359-8229-C581-162B-75EDBD27E99E}"/>
              </a:ext>
            </a:extLst>
          </p:cNvPr>
          <p:cNvSpPr txBox="1">
            <a:spLocks/>
          </p:cNvSpPr>
          <p:nvPr/>
        </p:nvSpPr>
        <p:spPr>
          <a:xfrm>
            <a:off x="2108508" y="1608090"/>
            <a:ext cx="954948" cy="253761"/>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spcAft>
                <a:spcPts val="400"/>
              </a:spcAft>
            </a:pPr>
            <a:r>
              <a:rPr lang="de-DE" dirty="0"/>
              <a:t>dich beleidigen</a:t>
            </a:r>
          </a:p>
        </p:txBody>
      </p:sp>
      <p:pic>
        <p:nvPicPr>
          <p:cNvPr id="16" name="Picture 15">
            <a:extLst>
              <a:ext uri="{FF2B5EF4-FFF2-40B4-BE49-F238E27FC236}">
                <a16:creationId xmlns:a16="http://schemas.microsoft.com/office/drawing/2014/main" id="{5163A952-4784-5466-CD89-ADD14F8CCEDD}"/>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l="33591" r="29634"/>
          <a:stretch>
            <a:fillRect/>
          </a:stretch>
        </p:blipFill>
        <p:spPr>
          <a:xfrm>
            <a:off x="2097755" y="888994"/>
            <a:ext cx="1035451" cy="739738"/>
          </a:xfrm>
          <a:prstGeom prst="rect">
            <a:avLst/>
          </a:prstGeom>
        </p:spPr>
      </p:pic>
      <p:sp>
        <p:nvSpPr>
          <p:cNvPr id="9" name="Subtitle 2">
            <a:extLst>
              <a:ext uri="{FF2B5EF4-FFF2-40B4-BE49-F238E27FC236}">
                <a16:creationId xmlns:a16="http://schemas.microsoft.com/office/drawing/2014/main" id="{9DBF7F2B-CA50-B974-475A-68F2390CF7AD}"/>
              </a:ext>
            </a:extLst>
          </p:cNvPr>
          <p:cNvSpPr txBox="1">
            <a:spLocks/>
          </p:cNvSpPr>
          <p:nvPr/>
        </p:nvSpPr>
        <p:spPr>
          <a:xfrm>
            <a:off x="3202988" y="1608090"/>
            <a:ext cx="954948" cy="253761"/>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spcAft>
                <a:spcPts val="400"/>
              </a:spcAft>
            </a:pPr>
            <a:r>
              <a:rPr lang="de-DE" dirty="0"/>
              <a:t>dich verletzen</a:t>
            </a:r>
          </a:p>
        </p:txBody>
      </p:sp>
      <p:pic>
        <p:nvPicPr>
          <p:cNvPr id="18" name="Picture 17">
            <a:extLst>
              <a:ext uri="{FF2B5EF4-FFF2-40B4-BE49-F238E27FC236}">
                <a16:creationId xmlns:a16="http://schemas.microsoft.com/office/drawing/2014/main" id="{BE70561B-50D2-E3A1-1310-E2516CDCC49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l="78476" r="184"/>
          <a:stretch>
            <a:fillRect/>
          </a:stretch>
        </p:blipFill>
        <p:spPr>
          <a:xfrm>
            <a:off x="3361562" y="888994"/>
            <a:ext cx="600838" cy="739738"/>
          </a:xfrm>
          <a:prstGeom prst="rect">
            <a:avLst/>
          </a:prstGeom>
        </p:spPr>
      </p:pic>
      <p:sp>
        <p:nvSpPr>
          <p:cNvPr id="3" name="Subtitle 1">
            <a:extLst>
              <a:ext uri="{FF2B5EF4-FFF2-40B4-BE49-F238E27FC236}">
                <a16:creationId xmlns:a16="http://schemas.microsoft.com/office/drawing/2014/main" id="{81BE6999-EA5E-2A0B-803B-808D8BD75D7B}"/>
              </a:ext>
            </a:extLst>
          </p:cNvPr>
          <p:cNvSpPr txBox="1">
            <a:spLocks/>
          </p:cNvSpPr>
          <p:nvPr/>
        </p:nvSpPr>
        <p:spPr>
          <a:xfrm>
            <a:off x="416049" y="2005050"/>
            <a:ext cx="4536000" cy="622372"/>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dirty="0"/>
              <a:t>Diese Dinge darf niemand – kein Fremder und auch niemand, den du kennst. </a:t>
            </a:r>
          </a:p>
          <a:p>
            <a:r>
              <a:rPr lang="de-DE" dirty="0"/>
              <a:t>Wenn du Probleme mit den Mitarbeitenden oder deinem/deiner Vertreter(in) hast, kannst du das sagen.</a:t>
            </a:r>
          </a:p>
        </p:txBody>
      </p:sp>
      <p:pic>
        <p:nvPicPr>
          <p:cNvPr id="20" name="Picture 19">
            <a:extLst>
              <a:ext uri="{FF2B5EF4-FFF2-40B4-BE49-F238E27FC236}">
                <a16:creationId xmlns:a16="http://schemas.microsoft.com/office/drawing/2014/main" id="{C93F3750-C3B7-C698-6413-3D2E3B4ECB1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4141" y="2867080"/>
            <a:ext cx="159979" cy="216746"/>
          </a:xfrm>
          <a:prstGeom prst="rect">
            <a:avLst/>
          </a:prstGeom>
        </p:spPr>
      </p:pic>
      <p:sp>
        <p:nvSpPr>
          <p:cNvPr id="19" name="Title 1">
            <a:extLst>
              <a:ext uri="{FF2B5EF4-FFF2-40B4-BE49-F238E27FC236}">
                <a16:creationId xmlns:a16="http://schemas.microsoft.com/office/drawing/2014/main" id="{D5151439-2105-01DB-7FDB-C1EE3C673D16}"/>
              </a:ext>
            </a:extLst>
          </p:cNvPr>
          <p:cNvSpPr txBox="1">
            <a:spLocks/>
          </p:cNvSpPr>
          <p:nvPr/>
        </p:nvSpPr>
        <p:spPr>
          <a:xfrm>
            <a:off x="647651" y="2853663"/>
            <a:ext cx="4284000" cy="266602"/>
          </a:xfrm>
          <a:prstGeom prst="rect">
            <a:avLst/>
          </a:prstGeom>
        </p:spPr>
        <p:txBody>
          <a:bodyPr wrap="square" lIns="36000" tIns="36000" rIns="36000" bIns="36000" numCol="1" anchor="t" anchorCtr="0">
            <a:spAutoFit/>
          </a:bodyPr>
          <a:lstStyle>
            <a:lvl1pPr algn="l" defTabSz="914400" rtl="0" eaLnBrk="1" latinLnBrk="0" hangingPunct="1">
              <a:lnSpc>
                <a:spcPct val="90000"/>
              </a:lnSpc>
              <a:spcBef>
                <a:spcPct val="0"/>
              </a:spcBef>
              <a:buNone/>
              <a:defRPr sz="1400" b="1" kern="1200">
                <a:solidFill>
                  <a:schemeClr val="tx2"/>
                </a:solidFill>
                <a:latin typeface="Calibri" panose="020F0502020204030204" pitchFamily="34" charset="0"/>
                <a:ea typeface="Verdana" panose="020B0604030504040204" pitchFamily="34" charset="0"/>
                <a:cs typeface="Calibri" panose="020F0502020204030204" pitchFamily="34" charset="0"/>
              </a:defRPr>
            </a:lvl1pPr>
          </a:lstStyle>
          <a:p>
            <a:r>
              <a:rPr lang="de-DE"/>
              <a:t>WAS KANNST DU TUN, WENN DICH JEMAND SCHLECHT BEHANDELT?</a:t>
            </a:r>
          </a:p>
        </p:txBody>
      </p:sp>
      <p:sp>
        <p:nvSpPr>
          <p:cNvPr id="10" name="Subtitle 1">
            <a:extLst>
              <a:ext uri="{FF2B5EF4-FFF2-40B4-BE49-F238E27FC236}">
                <a16:creationId xmlns:a16="http://schemas.microsoft.com/office/drawing/2014/main" id="{D2617796-F2B8-3120-5C7D-89A3814CDA3E}"/>
              </a:ext>
            </a:extLst>
          </p:cNvPr>
          <p:cNvSpPr txBox="1">
            <a:spLocks/>
          </p:cNvSpPr>
          <p:nvPr/>
        </p:nvSpPr>
        <p:spPr>
          <a:xfrm>
            <a:off x="1703672" y="3430014"/>
            <a:ext cx="3228328" cy="850368"/>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200"/>
              </a:spcAft>
            </a:pPr>
            <a:r>
              <a:rPr lang="de-DE" dirty="0"/>
              <a:t>Du kannst mit einer Person, der du vertraust, mit anderen Mitarbeitenden, deinem </a:t>
            </a:r>
            <a:r>
              <a:rPr lang="de-DE" sz="1100" dirty="0">
                <a:effectLst/>
                <a:latin typeface="Calibri" panose="020F0502020204030204" pitchFamily="34" charset="0"/>
                <a:ea typeface="Calibri"/>
                <a:cs typeface="Arial" panose="020B0604020202020204" pitchFamily="34" charset="0"/>
              </a:rPr>
              <a:t>Vertreter</a:t>
            </a:r>
            <a:r>
              <a:rPr lang="de-DE" dirty="0"/>
              <a:t> oder der Aufnahmeeinrichtung sprechen.</a:t>
            </a:r>
          </a:p>
        </p:txBody>
      </p:sp>
      <p:pic>
        <p:nvPicPr>
          <p:cNvPr id="13" name="Picture 12" descr="Ein durchgestrichener roter Kreis; dahinter ist ein Mitarbeiter zu sehen, der einen unbegleiteten Jungen anschreit und schlecht behandelt.">
            <a:extLst>
              <a:ext uri="{FF2B5EF4-FFF2-40B4-BE49-F238E27FC236}">
                <a16:creationId xmlns:a16="http://schemas.microsoft.com/office/drawing/2014/main" id="{10168EE2-B632-270B-4787-E25679D1D715}"/>
              </a:ext>
            </a:extLst>
          </p:cNvPr>
          <p:cNvPicPr>
            <a:picLocks noChangeAspect="1"/>
          </p:cNvPicPr>
          <p:nvPr/>
        </p:nvPicPr>
        <p:blipFill>
          <a:blip r:embed="rId4"/>
          <a:srcRect/>
          <a:stretch/>
        </p:blipFill>
        <p:spPr>
          <a:xfrm>
            <a:off x="395955" y="3430013"/>
            <a:ext cx="1201428" cy="1171764"/>
          </a:xfrm>
          <a:prstGeom prst="rect">
            <a:avLst/>
          </a:prstGeom>
        </p:spPr>
      </p:pic>
      <p:sp>
        <p:nvSpPr>
          <p:cNvPr id="11" name="Subtitle 2">
            <a:extLst>
              <a:ext uri="{FF2B5EF4-FFF2-40B4-BE49-F238E27FC236}">
                <a16:creationId xmlns:a16="http://schemas.microsoft.com/office/drawing/2014/main" id="{AFC903FE-1F78-8FAD-A133-2AA0F01E932A}"/>
              </a:ext>
            </a:extLst>
          </p:cNvPr>
          <p:cNvSpPr txBox="1">
            <a:spLocks/>
          </p:cNvSpPr>
          <p:nvPr/>
        </p:nvSpPr>
        <p:spPr>
          <a:xfrm>
            <a:off x="396000" y="4807574"/>
            <a:ext cx="2737207" cy="1143116"/>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400"/>
              </a:spcAft>
            </a:pPr>
            <a:r>
              <a:rPr lang="de-DE" dirty="0"/>
              <a:t>Wenn dich jemand schlecht behandelt, könnt ihr das den Behörden der Aufnahmeeinrichtung sagen, damit es nicht wieder passiert. Dies nennt man „eine Beschwerde einreichen“.</a:t>
            </a:r>
          </a:p>
          <a:p>
            <a:pPr>
              <a:spcAft>
                <a:spcPts val="400"/>
              </a:spcAft>
            </a:pPr>
            <a:endParaRPr lang="en-US" dirty="0"/>
          </a:p>
        </p:txBody>
      </p:sp>
      <p:pic>
        <p:nvPicPr>
          <p:cNvPr id="14" name="Picture 13" descr="Ein unbegleiteter Junge, der eine Beschwerde in einen Briefkasten wirft, neben ihm steht eine Mitarbeiterin.">
            <a:extLst>
              <a:ext uri="{FF2B5EF4-FFF2-40B4-BE49-F238E27FC236}">
                <a16:creationId xmlns:a16="http://schemas.microsoft.com/office/drawing/2014/main" id="{655480DD-C1C4-EBD0-7155-2D5B36AF1511}"/>
              </a:ext>
            </a:extLst>
          </p:cNvPr>
          <p:cNvPicPr>
            <a:picLocks noChangeAspect="1"/>
          </p:cNvPicPr>
          <p:nvPr/>
        </p:nvPicPr>
        <p:blipFill>
          <a:blip r:embed="rId5"/>
          <a:srcRect/>
          <a:stretch/>
        </p:blipFill>
        <p:spPr>
          <a:xfrm>
            <a:off x="3362578" y="4512880"/>
            <a:ext cx="1340051" cy="1364066"/>
          </a:xfrm>
          <a:prstGeom prst="rect">
            <a:avLst/>
          </a:prstGeom>
        </p:spPr>
      </p:pic>
      <p:sp>
        <p:nvSpPr>
          <p:cNvPr id="25" name="Rectangle 24">
            <a:extLst>
              <a:ext uri="{FF2B5EF4-FFF2-40B4-BE49-F238E27FC236}">
                <a16:creationId xmlns:a16="http://schemas.microsoft.com/office/drawing/2014/main" id="{F4141742-1C90-CA97-E977-A83DD1747F81}"/>
              </a:ext>
              <a:ext uri="{C183D7F6-B498-43B3-948B-1728B52AA6E4}">
                <adec:decorative xmlns:adec="http://schemas.microsoft.com/office/drawing/2017/decorative" val="1"/>
              </a:ext>
            </a:extLst>
          </p:cNvPr>
          <p:cNvSpPr/>
          <p:nvPr/>
        </p:nvSpPr>
        <p:spPr>
          <a:xfrm>
            <a:off x="215825" y="5955141"/>
            <a:ext cx="4896000" cy="1033580"/>
          </a:xfrm>
          <a:prstGeom prst="rect">
            <a:avLst/>
          </a:prstGeom>
          <a:solidFill>
            <a:srgbClr val="FCF2D6"/>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sp>
        <p:nvSpPr>
          <p:cNvPr id="26" name="Subtitle 1">
            <a:extLst>
              <a:ext uri="{FF2B5EF4-FFF2-40B4-BE49-F238E27FC236}">
                <a16:creationId xmlns:a16="http://schemas.microsoft.com/office/drawing/2014/main" id="{BB221429-2FDC-B68D-DF2C-7E6D2C844847}"/>
              </a:ext>
            </a:extLst>
          </p:cNvPr>
          <p:cNvSpPr txBox="1">
            <a:spLocks/>
          </p:cNvSpPr>
          <p:nvPr/>
        </p:nvSpPr>
        <p:spPr>
          <a:xfrm>
            <a:off x="395825" y="6049583"/>
            <a:ext cx="4536000" cy="844696"/>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200"/>
              </a:spcAft>
            </a:pPr>
            <a:r>
              <a:rPr lang="de-DE" b="1" dirty="0">
                <a:solidFill>
                  <a:srgbClr val="C00000"/>
                </a:solidFill>
              </a:rPr>
              <a:t>Achtung! </a:t>
            </a:r>
          </a:p>
          <a:p>
            <a:pPr>
              <a:spcAft>
                <a:spcPts val="200"/>
              </a:spcAft>
            </a:pPr>
            <a:r>
              <a:rPr lang="de-DE" dirty="0"/>
              <a:t>Wenn du nicht an dem Ort bist, wo du derzeit wohnst, und in Gefahr bist, kannst du den landesweiten Notruf 110 anrufen. Das geht mit jedem Telefon und kostet nichts.</a:t>
            </a:r>
          </a:p>
        </p:txBody>
      </p:sp>
      <p:sp>
        <p:nvSpPr>
          <p:cNvPr id="2" name="Slide Number Placeholder 5">
            <a:extLst>
              <a:ext uri="{FF2B5EF4-FFF2-40B4-BE49-F238E27FC236}">
                <a16:creationId xmlns:a16="http://schemas.microsoft.com/office/drawing/2014/main" id="{52E438B7-A27B-2A31-D2E6-548B7D18D271}"/>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13</a:t>
            </a:fld>
            <a:endParaRPr lang="en-LU">
              <a:solidFill>
                <a:schemeClr val="tx1"/>
              </a:solidFill>
            </a:endParaRPr>
          </a:p>
        </p:txBody>
      </p:sp>
    </p:spTree>
    <p:extLst>
      <p:ext uri="{BB962C8B-B14F-4D97-AF65-F5344CB8AC3E}">
        <p14:creationId xmlns:p14="http://schemas.microsoft.com/office/powerpoint/2010/main" val="1273342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1C181A9C-221E-118B-F0A1-B6267219B1C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35602" y="360000"/>
            <a:ext cx="149980" cy="203200"/>
          </a:xfrm>
          <a:prstGeom prst="rect">
            <a:avLst/>
          </a:prstGeom>
        </p:spPr>
      </p:pic>
      <p:sp>
        <p:nvSpPr>
          <p:cNvPr id="34" name="Title 1">
            <a:extLst>
              <a:ext uri="{FF2B5EF4-FFF2-40B4-BE49-F238E27FC236}">
                <a16:creationId xmlns:a16="http://schemas.microsoft.com/office/drawing/2014/main" id="{1A288C86-86D2-A71B-CE00-67AA6F61BB8D}"/>
              </a:ext>
            </a:extLst>
          </p:cNvPr>
          <p:cNvSpPr txBox="1">
            <a:spLocks noGrp="1"/>
          </p:cNvSpPr>
          <p:nvPr>
            <p:ph type="title" idx="4294967295"/>
          </p:nvPr>
        </p:nvSpPr>
        <p:spPr>
          <a:xfrm>
            <a:off x="648000" y="342000"/>
            <a:ext cx="4284000" cy="266602"/>
          </a:xfrm>
          <a:prstGeom prst="rect">
            <a:avLst/>
          </a:prstGeom>
          <a:noFill/>
          <a:ln>
            <a:noFill/>
            <a:prstDash/>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1400" b="1" kern="1200">
                <a:solidFill>
                  <a:schemeClr val="tx2"/>
                </a:solidFill>
                <a:latin typeface="Calibri" panose="020F0502020204030204" pitchFamily="34" charset="0"/>
                <a:ea typeface="Verdana" panose="020B0604030504040204" pitchFamily="34" charset="0"/>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1400" b="1" i="0" u="none" strike="noStrike" cap="none" normalizeH="0" baseline="0" noProof="0">
                <a:ln>
                  <a:noFill/>
                </a:ln>
                <a:solidFill>
                  <a:schemeClr val="tx2"/>
                </a:solidFill>
                <a:effectLst/>
                <a:uLnTx/>
                <a:uFillTx/>
                <a:latin typeface="Calibri" panose="020F0502020204030204" pitchFamily="34" charset="0"/>
                <a:ea typeface="Calibri"/>
                <a:cs typeface="Calibri" panose="020F0502020204030204" pitchFamily="34" charset="0"/>
              </a:rPr>
              <a:t>WELCHE PFLICHTEN HAST DU BEI DER AUFNAHME? </a:t>
            </a:r>
          </a:p>
        </p:txBody>
      </p:sp>
      <p:sp>
        <p:nvSpPr>
          <p:cNvPr id="26" name="Subtitle 1">
            <a:extLst>
              <a:ext uri="{FF2B5EF4-FFF2-40B4-BE49-F238E27FC236}">
                <a16:creationId xmlns:a16="http://schemas.microsoft.com/office/drawing/2014/main" id="{2FF393D0-1FCF-F543-CA44-C47FEBD608C7}"/>
              </a:ext>
            </a:extLst>
          </p:cNvPr>
          <p:cNvSpPr txBox="1">
            <a:spLocks/>
          </p:cNvSpPr>
          <p:nvPr/>
        </p:nvSpPr>
        <p:spPr>
          <a:xfrm>
            <a:off x="2147778" y="685067"/>
            <a:ext cx="2729024" cy="1685572"/>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dirty="0"/>
              <a:t>Es ist wichtig, dass du die Wahrheit sagst und mit den Behörden zusammenarbeitest, auch wenn es manchmal beängstigend und schwierig ist, deine Geschichte zu erzählen. Du bist nicht allein. Dein(e) Vertreter(in) und die Mitarbeitenden sind für dich da. Sie hören dir zu und helfen dir bei deinen alltäglichen Bedürfnissen. </a:t>
            </a:r>
          </a:p>
          <a:p>
            <a:r>
              <a:rPr lang="de-DE" dirty="0"/>
              <a:t>Die Mitarbeitenden können dir helfen, wenn sie über deine Situation Bescheid wissen. </a:t>
            </a:r>
          </a:p>
        </p:txBody>
      </p:sp>
      <p:pic>
        <p:nvPicPr>
          <p:cNvPr id="27" name="Picture 26" descr="Ein Buch, in dem die erlaubten und die nicht erlaubten Handlungen aufgelistet sind.">
            <a:extLst>
              <a:ext uri="{FF2B5EF4-FFF2-40B4-BE49-F238E27FC236}">
                <a16:creationId xmlns:a16="http://schemas.microsoft.com/office/drawing/2014/main" id="{46A0589C-09EC-A8E6-30DD-6C0C71E57844}"/>
              </a:ext>
            </a:extLst>
          </p:cNvPr>
          <p:cNvPicPr>
            <a:picLocks noChangeAspect="1"/>
          </p:cNvPicPr>
          <p:nvPr/>
        </p:nvPicPr>
        <p:blipFill>
          <a:blip r:embed="rId3"/>
          <a:srcRect/>
          <a:stretch/>
        </p:blipFill>
        <p:spPr>
          <a:xfrm>
            <a:off x="435602" y="712311"/>
            <a:ext cx="1563964" cy="1669995"/>
          </a:xfrm>
          <a:prstGeom prst="rect">
            <a:avLst/>
          </a:prstGeom>
        </p:spPr>
      </p:pic>
      <p:sp>
        <p:nvSpPr>
          <p:cNvPr id="25" name="Subtitle 24">
            <a:extLst>
              <a:ext uri="{FF2B5EF4-FFF2-40B4-BE49-F238E27FC236}">
                <a16:creationId xmlns:a16="http://schemas.microsoft.com/office/drawing/2014/main" id="{9794565F-4385-C32B-232A-223F308E75FA}"/>
              </a:ext>
            </a:extLst>
          </p:cNvPr>
          <p:cNvSpPr>
            <a:spLocks noGrp="1"/>
          </p:cNvSpPr>
          <p:nvPr>
            <p:ph type="subTitle" idx="1"/>
          </p:nvPr>
        </p:nvSpPr>
        <p:spPr>
          <a:xfrm>
            <a:off x="396000" y="2633996"/>
            <a:ext cx="4536000" cy="986667"/>
          </a:xfrm>
        </p:spPr>
        <p:txBody>
          <a:bodyPr/>
          <a:lstStyle/>
          <a:p>
            <a:pPr>
              <a:spcAft>
                <a:spcPts val="400"/>
              </a:spcAft>
            </a:pPr>
            <a:r>
              <a:rPr lang="de-DE" dirty="0"/>
              <a:t>Wo auch immer du untergebracht wirst – es gibt Regeln, die du befolgen musst. So musst du beispielsweise die anderen Bewohner und die Mitarbeitenden respektieren, und du darfst während der Ruhezeit der Aufnahmeeinrichtung nicht laut sein.</a:t>
            </a:r>
          </a:p>
          <a:p>
            <a:pPr>
              <a:spcAft>
                <a:spcPts val="400"/>
              </a:spcAft>
            </a:pPr>
            <a:r>
              <a:rPr lang="de-DE" dirty="0"/>
              <a:t>Die Mitarbeitenden erklären dir die Regeln und die Folgen, wenn du sie nicht einhältst.</a:t>
            </a:r>
          </a:p>
        </p:txBody>
      </p:sp>
      <p:sp>
        <p:nvSpPr>
          <p:cNvPr id="8" name="Rectangle 7">
            <a:extLst>
              <a:ext uri="{FF2B5EF4-FFF2-40B4-BE49-F238E27FC236}">
                <a16:creationId xmlns:a16="http://schemas.microsoft.com/office/drawing/2014/main" id="{6664370F-B5AE-9A44-C9F5-1A24957C518A}"/>
              </a:ext>
              <a:ext uri="{C183D7F6-B498-43B3-948B-1728B52AA6E4}">
                <adec:decorative xmlns:adec="http://schemas.microsoft.com/office/drawing/2017/decorative" val="1"/>
              </a:ext>
            </a:extLst>
          </p:cNvPr>
          <p:cNvSpPr/>
          <p:nvPr/>
        </p:nvSpPr>
        <p:spPr>
          <a:xfrm>
            <a:off x="216000" y="4000031"/>
            <a:ext cx="4896000" cy="2379748"/>
          </a:xfrm>
          <a:prstGeom prst="rect">
            <a:avLst/>
          </a:prstGeom>
          <a:solidFill>
            <a:schemeClr val="accent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sp>
        <p:nvSpPr>
          <p:cNvPr id="7" name="Subtitle 1">
            <a:extLst>
              <a:ext uri="{FF2B5EF4-FFF2-40B4-BE49-F238E27FC236}">
                <a16:creationId xmlns:a16="http://schemas.microsoft.com/office/drawing/2014/main" id="{04AA2FED-668B-8DBA-B2FD-E4442E1B4675}"/>
              </a:ext>
            </a:extLst>
          </p:cNvPr>
          <p:cNvSpPr txBox="1">
            <a:spLocks/>
          </p:cNvSpPr>
          <p:nvPr/>
        </p:nvSpPr>
        <p:spPr>
          <a:xfrm>
            <a:off x="396000" y="4118504"/>
            <a:ext cx="4536000" cy="252005"/>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400"/>
              </a:spcAft>
            </a:pPr>
            <a:r>
              <a:rPr lang="de-DE" dirty="0"/>
              <a:t>Es ist sehr wichtig, dass du …</a:t>
            </a:r>
          </a:p>
        </p:txBody>
      </p:sp>
      <p:sp>
        <p:nvSpPr>
          <p:cNvPr id="24" name="Subtitle 2">
            <a:extLst>
              <a:ext uri="{FF2B5EF4-FFF2-40B4-BE49-F238E27FC236}">
                <a16:creationId xmlns:a16="http://schemas.microsoft.com/office/drawing/2014/main" id="{D663F70B-0DB9-A02E-CCC0-AD796770C5E2}"/>
              </a:ext>
            </a:extLst>
          </p:cNvPr>
          <p:cNvSpPr txBox="1">
            <a:spLocks/>
          </p:cNvSpPr>
          <p:nvPr/>
        </p:nvSpPr>
        <p:spPr>
          <a:xfrm>
            <a:off x="396000" y="4452816"/>
            <a:ext cx="4536000" cy="1574428"/>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52000" indent="-252000">
              <a:spcAft>
                <a:spcPts val="200"/>
              </a:spcAft>
              <a:buSzPct val="170000"/>
              <a:buBlip>
                <a:blip r:embed="rId4"/>
              </a:buBlip>
            </a:pPr>
            <a:r>
              <a:rPr lang="de-DE" dirty="0"/>
              <a:t>die Regeln des Ortes befolgst, an dem du untergebracht bist,</a:t>
            </a:r>
          </a:p>
          <a:p>
            <a:pPr marL="252000" indent="-252000">
              <a:lnSpc>
                <a:spcPct val="100000"/>
              </a:lnSpc>
              <a:spcBef>
                <a:spcPts val="1000"/>
              </a:spcBef>
              <a:spcAft>
                <a:spcPts val="1000"/>
              </a:spcAft>
              <a:buSzPct val="170000"/>
              <a:buBlip>
                <a:blip r:embed="rId5"/>
              </a:buBlip>
            </a:pPr>
            <a:r>
              <a:rPr lang="de-DE" dirty="0"/>
              <a:t>nicht von dem Ort wegläufst, an dem du dich laut Anweisung der Behörden aufhalten musst, </a:t>
            </a:r>
            <a:r>
              <a:rPr lang="de-DE" dirty="0">
                <a:highlight>
                  <a:srgbClr val="C0C0C0"/>
                </a:highlight>
              </a:rPr>
              <a:t> </a:t>
            </a:r>
          </a:p>
          <a:p>
            <a:pPr marL="252000" indent="-252000">
              <a:lnSpc>
                <a:spcPct val="100000"/>
              </a:lnSpc>
              <a:spcAft>
                <a:spcPts val="1000"/>
              </a:spcAft>
              <a:buSzPct val="170000"/>
              <a:buBlip>
                <a:blip r:embed="rId4"/>
              </a:buBlip>
            </a:pPr>
            <a:r>
              <a:rPr lang="de-DE" dirty="0"/>
              <a:t>dich an die Gesetze dieses Landes hältst – die Mitarbeitenden und dein(e) Vertreter(in) werden sie dir erklären. </a:t>
            </a:r>
          </a:p>
        </p:txBody>
      </p:sp>
      <p:sp>
        <p:nvSpPr>
          <p:cNvPr id="2" name="Slide Number Placeholder 5">
            <a:extLst>
              <a:ext uri="{FF2B5EF4-FFF2-40B4-BE49-F238E27FC236}">
                <a16:creationId xmlns:a16="http://schemas.microsoft.com/office/drawing/2014/main" id="{23CBAD94-E3A7-1D1D-7B5B-E20277C7C180}"/>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14</a:t>
            </a:fld>
            <a:endParaRPr lang="en-LU">
              <a:solidFill>
                <a:schemeClr val="tx1"/>
              </a:solidFill>
            </a:endParaRPr>
          </a:p>
        </p:txBody>
      </p:sp>
    </p:spTree>
    <p:extLst>
      <p:ext uri="{BB962C8B-B14F-4D97-AF65-F5344CB8AC3E}">
        <p14:creationId xmlns:p14="http://schemas.microsoft.com/office/powerpoint/2010/main" val="4212345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71949-A62B-ACED-C79E-F4876E019A49}"/>
              </a:ext>
            </a:extLst>
          </p:cNvPr>
          <p:cNvSpPr>
            <a:spLocks noGrp="1"/>
          </p:cNvSpPr>
          <p:nvPr>
            <p:ph type="ctrTitle"/>
          </p:nvPr>
        </p:nvSpPr>
        <p:spPr>
          <a:xfrm>
            <a:off x="648000" y="324000"/>
            <a:ext cx="4284000" cy="460502"/>
          </a:xfrm>
        </p:spPr>
        <p:txBody>
          <a:bodyPr/>
          <a:lstStyle/>
          <a:p>
            <a:pPr>
              <a:lnSpc>
                <a:spcPct val="90000"/>
              </a:lnSpc>
            </a:pPr>
            <a:r>
              <a:rPr lang="de-DE"/>
              <a:t>WAS PASSIERT, WENN SIE IHRE PFLICHTEN NICHT ERFÜLLEN?</a:t>
            </a:r>
          </a:p>
        </p:txBody>
      </p:sp>
      <p:pic>
        <p:nvPicPr>
          <p:cNvPr id="7" name="Picture 6" descr="Unbegleitete Minderjährige sprechen mit einer Mitarbeiterin und einer Dolmetscherin über die Pflichten, die sie erfüllen müssen.">
            <a:extLst>
              <a:ext uri="{FF2B5EF4-FFF2-40B4-BE49-F238E27FC236}">
                <a16:creationId xmlns:a16="http://schemas.microsoft.com/office/drawing/2014/main" id="{FBEEC3EF-B278-B293-9351-E6D32C51C89F}"/>
              </a:ext>
            </a:extLst>
          </p:cNvPr>
          <p:cNvPicPr>
            <a:picLocks noChangeAspect="1"/>
          </p:cNvPicPr>
          <p:nvPr/>
        </p:nvPicPr>
        <p:blipFill>
          <a:blip r:embed="rId3"/>
          <a:srcRect/>
          <a:stretch/>
        </p:blipFill>
        <p:spPr>
          <a:xfrm>
            <a:off x="1304622" y="986384"/>
            <a:ext cx="2581025" cy="1828662"/>
          </a:xfrm>
          <a:prstGeom prst="rect">
            <a:avLst/>
          </a:prstGeom>
        </p:spPr>
      </p:pic>
      <p:sp>
        <p:nvSpPr>
          <p:cNvPr id="13" name="Subtitle 2">
            <a:extLst>
              <a:ext uri="{FF2B5EF4-FFF2-40B4-BE49-F238E27FC236}">
                <a16:creationId xmlns:a16="http://schemas.microsoft.com/office/drawing/2014/main" id="{01928D66-7E84-1023-7C5C-92AFE753C0FE}"/>
              </a:ext>
            </a:extLst>
          </p:cNvPr>
          <p:cNvSpPr txBox="1">
            <a:spLocks/>
          </p:cNvSpPr>
          <p:nvPr/>
        </p:nvSpPr>
        <p:spPr>
          <a:xfrm>
            <a:off x="395997" y="3085194"/>
            <a:ext cx="4536001" cy="1178876"/>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400"/>
              </a:spcAft>
            </a:pPr>
            <a:r>
              <a:rPr lang="de-DE" dirty="0"/>
              <a:t>Wenn das passiert, kannst du offen mit deinem </a:t>
            </a:r>
            <a:r>
              <a:rPr lang="de-DE" dirty="0">
                <a:ea typeface=""/>
                <a:cs typeface="Arial" panose="020B0604020202020204" pitchFamily="34" charset="0"/>
              </a:rPr>
              <a:t>Vertreter/deiner Vertreterin </a:t>
            </a:r>
            <a:r>
              <a:rPr lang="de-DE" dirty="0"/>
              <a:t>oder den Mitarbeitenden der Aufnahmeeinrichtung sprechen und deine Situation erklären.</a:t>
            </a:r>
          </a:p>
          <a:p>
            <a:pPr>
              <a:spcAft>
                <a:spcPts val="400"/>
              </a:spcAft>
            </a:pPr>
            <a:r>
              <a:rPr lang="de-DE" dirty="0"/>
              <a:t>Die Behörden werden deine Situation bewerten und dich und deinen </a:t>
            </a:r>
            <a:r>
              <a:rPr lang="de-DE" dirty="0">
                <a:ea typeface=""/>
                <a:cs typeface="Arial" panose="020B0604020202020204" pitchFamily="34" charset="0"/>
              </a:rPr>
              <a:t>Vertreter/deine Vertreterin</a:t>
            </a:r>
            <a:r>
              <a:rPr lang="de-DE" dirty="0"/>
              <a:t> informieren, wenn sie beschließen, bestimmte Maßnahmen zu ergreifen.</a:t>
            </a:r>
          </a:p>
        </p:txBody>
      </p:sp>
      <p:sp>
        <p:nvSpPr>
          <p:cNvPr id="3" name="Subtitle 2">
            <a:extLst>
              <a:ext uri="{FF2B5EF4-FFF2-40B4-BE49-F238E27FC236}">
                <a16:creationId xmlns:a16="http://schemas.microsoft.com/office/drawing/2014/main" id="{2B3CD1F9-B607-2D4C-48BB-2879D0F9E876}"/>
              </a:ext>
            </a:extLst>
          </p:cNvPr>
          <p:cNvSpPr>
            <a:spLocks noGrp="1"/>
          </p:cNvSpPr>
          <p:nvPr>
            <p:ph type="subTitle" idx="1"/>
          </p:nvPr>
        </p:nvSpPr>
        <p:spPr>
          <a:xfrm>
            <a:off x="395998" y="4319902"/>
            <a:ext cx="4536000" cy="808206"/>
          </a:xfrm>
        </p:spPr>
        <p:txBody>
          <a:bodyPr/>
          <a:lstStyle/>
          <a:p>
            <a:pPr>
              <a:spcAft>
                <a:spcPts val="200"/>
              </a:spcAft>
            </a:pPr>
            <a:r>
              <a:rPr lang="de-DE" dirty="0"/>
              <a:t>Die Behörden könnten beschließen, dass …</a:t>
            </a:r>
          </a:p>
          <a:p>
            <a:pPr marL="108000" indent="-108000">
              <a:spcAft>
                <a:spcPts val="200"/>
              </a:spcAft>
              <a:buFont typeface="Arial" panose="020B0604020202020204" pitchFamily="34" charset="0"/>
              <a:buChar char="•"/>
            </a:pPr>
            <a:r>
              <a:rPr lang="de-DE" b="1" dirty="0"/>
              <a:t>du vielleicht weniger Unterstützung bekommst,</a:t>
            </a:r>
            <a:r>
              <a:rPr lang="de-DE" dirty="0"/>
              <a:t> beispielsweise, wenn du von dem Ort wegläufst, an dem du dich laut Anweisung der Behörden aufhalten musst, oder wenn du nicht mit den Behörden zusammenarbeitest.</a:t>
            </a:r>
          </a:p>
        </p:txBody>
      </p:sp>
      <p:sp>
        <p:nvSpPr>
          <p:cNvPr id="10" name="Subtitle 2">
            <a:extLst>
              <a:ext uri="{FF2B5EF4-FFF2-40B4-BE49-F238E27FC236}">
                <a16:creationId xmlns:a16="http://schemas.microsoft.com/office/drawing/2014/main" id="{560120FD-AFC6-7A57-93D4-B71C705F375F}"/>
              </a:ext>
            </a:extLst>
          </p:cNvPr>
          <p:cNvSpPr txBox="1">
            <a:spLocks/>
          </p:cNvSpPr>
          <p:nvPr/>
        </p:nvSpPr>
        <p:spPr>
          <a:xfrm>
            <a:off x="395997" y="5212189"/>
            <a:ext cx="3282623" cy="921618"/>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08000" indent="-108000">
              <a:spcAft>
                <a:spcPts val="200"/>
              </a:spcAft>
              <a:buFont typeface="Arial" panose="020B0604020202020204" pitchFamily="34" charset="0"/>
              <a:buChar char="•"/>
            </a:pPr>
            <a:r>
              <a:rPr lang="de-DE" b="1" dirty="0"/>
              <a:t>du vielleicht einen Teil der Unterstützung verlierst, die du bekommst,</a:t>
            </a:r>
            <a:r>
              <a:rPr lang="de-DE" dirty="0"/>
              <a:t> wenn du dich gewalttätig benimmst, oder wiederholt oder auf schwerwiegende Weise gegen die Regeln des Ortes verstößt, an dem du untergebracht bist. Es kann auch die Polizei gerufen werden. </a:t>
            </a:r>
          </a:p>
        </p:txBody>
      </p:sp>
      <p:pic>
        <p:nvPicPr>
          <p:cNvPr id="11" name="Picture 10">
            <a:extLst>
              <a:ext uri="{FF2B5EF4-FFF2-40B4-BE49-F238E27FC236}">
                <a16:creationId xmlns:a16="http://schemas.microsoft.com/office/drawing/2014/main" id="{898AF1CA-E031-7B82-1469-9649EBC46715}"/>
              </a:ext>
              <a:ext uri="{C183D7F6-B498-43B3-948B-1728B52AA6E4}">
                <adec:decorative xmlns:adec="http://schemas.microsoft.com/office/drawing/2017/decorative" val="1"/>
              </a:ext>
            </a:extLst>
          </p:cNvPr>
          <p:cNvPicPr>
            <a:picLocks noChangeAspect="1"/>
          </p:cNvPicPr>
          <p:nvPr/>
        </p:nvPicPr>
        <p:blipFill>
          <a:blip r:embed="rId4"/>
          <a:srcRect/>
          <a:stretch/>
        </p:blipFill>
        <p:spPr>
          <a:xfrm>
            <a:off x="4077593" y="5202554"/>
            <a:ext cx="768681" cy="768681"/>
          </a:xfrm>
          <a:prstGeom prst="rect">
            <a:avLst/>
          </a:prstGeom>
        </p:spPr>
      </p:pic>
      <p:sp>
        <p:nvSpPr>
          <p:cNvPr id="6" name="Slide Number Placeholder 5">
            <a:extLst>
              <a:ext uri="{FF2B5EF4-FFF2-40B4-BE49-F238E27FC236}">
                <a16:creationId xmlns:a16="http://schemas.microsoft.com/office/drawing/2014/main" id="{236A0CBD-921F-CED7-221D-41B9986D282C}"/>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15</a:t>
            </a:fld>
            <a:endParaRPr lang="en-LU">
              <a:solidFill>
                <a:schemeClr val="tx1"/>
              </a:solidFill>
            </a:endParaRPr>
          </a:p>
        </p:txBody>
      </p:sp>
    </p:spTree>
    <p:extLst>
      <p:ext uri="{BB962C8B-B14F-4D97-AF65-F5344CB8AC3E}">
        <p14:creationId xmlns:p14="http://schemas.microsoft.com/office/powerpoint/2010/main" val="3630232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B074DD-E1B7-56AA-31FC-177844C7CEF0}"/>
              </a:ext>
            </a:extLst>
          </p:cNvPr>
          <p:cNvSpPr>
            <a:spLocks noGrp="1"/>
          </p:cNvSpPr>
          <p:nvPr>
            <p:ph type="title" idx="4294967295"/>
          </p:nvPr>
        </p:nvSpPr>
        <p:spPr>
          <a:xfrm>
            <a:off x="366713" y="-414700"/>
            <a:ext cx="4594225" cy="414700"/>
          </a:xfrm>
          <a:prstGeom prst="rect">
            <a:avLst/>
          </a:prstGeom>
        </p:spPr>
        <p:txBody>
          <a:bodyPr anchor="b"/>
          <a:lstStyle/>
          <a:p>
            <a:r>
              <a:rPr lang="de-DE" b="0"/>
              <a:t>REGELN FÜR ASYLANTRÄGE UND REISEN IN EU+-LÄNDER</a:t>
            </a:r>
          </a:p>
        </p:txBody>
      </p:sp>
      <p:sp>
        <p:nvSpPr>
          <p:cNvPr id="16" name="Rectangle 15">
            <a:extLst>
              <a:ext uri="{FF2B5EF4-FFF2-40B4-BE49-F238E27FC236}">
                <a16:creationId xmlns:a16="http://schemas.microsoft.com/office/drawing/2014/main" id="{6FBF8401-3B17-8D99-AD40-27506D66591F}"/>
              </a:ext>
              <a:ext uri="{C183D7F6-B498-43B3-948B-1728B52AA6E4}">
                <adec:decorative xmlns:adec="http://schemas.microsoft.com/office/drawing/2017/decorative" val="1"/>
              </a:ext>
            </a:extLst>
          </p:cNvPr>
          <p:cNvSpPr/>
          <p:nvPr/>
        </p:nvSpPr>
        <p:spPr>
          <a:xfrm>
            <a:off x="216000" y="360000"/>
            <a:ext cx="4896000" cy="1961903"/>
          </a:xfrm>
          <a:prstGeom prst="rect">
            <a:avLst/>
          </a:prstGeom>
          <a:solidFill>
            <a:schemeClr val="accent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sp>
        <p:nvSpPr>
          <p:cNvPr id="20" name="Subtitle 1">
            <a:extLst>
              <a:ext uri="{FF2B5EF4-FFF2-40B4-BE49-F238E27FC236}">
                <a16:creationId xmlns:a16="http://schemas.microsoft.com/office/drawing/2014/main" id="{CB795F79-2D29-AC84-79A6-DF2728BB54B2}"/>
              </a:ext>
            </a:extLst>
          </p:cNvPr>
          <p:cNvSpPr txBox="1">
            <a:spLocks/>
          </p:cNvSpPr>
          <p:nvPr/>
        </p:nvSpPr>
        <p:spPr>
          <a:xfrm>
            <a:off x="396000" y="408413"/>
            <a:ext cx="4536000" cy="416254"/>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b="1" dirty="0"/>
              <a:t>Du bist jetzt in Deutschland</a:t>
            </a:r>
            <a:r>
              <a:rPr lang="de-DE" dirty="0"/>
              <a:t>,</a:t>
            </a:r>
            <a:r>
              <a:rPr lang="de-DE" b="1" dirty="0"/>
              <a:t> einem EU+-Land. </a:t>
            </a:r>
          </a:p>
          <a:p>
            <a:r>
              <a:rPr lang="de-DE" b="1" dirty="0"/>
              <a:t>Die EU+-Länder sind:</a:t>
            </a:r>
          </a:p>
        </p:txBody>
      </p:sp>
      <p:pic>
        <p:nvPicPr>
          <p:cNvPr id="12" name="Picture 11">
            <a:extLst>
              <a:ext uri="{FF2B5EF4-FFF2-40B4-BE49-F238E27FC236}">
                <a16:creationId xmlns:a16="http://schemas.microsoft.com/office/drawing/2014/main" id="{E6128F5E-EE5C-C45B-41A3-F3BDED6B4016}"/>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453716" y="967677"/>
            <a:ext cx="212319" cy="285030"/>
          </a:xfrm>
          <a:prstGeom prst="rect">
            <a:avLst/>
          </a:prstGeom>
        </p:spPr>
      </p:pic>
      <p:sp>
        <p:nvSpPr>
          <p:cNvPr id="11" name="Subtitle 2">
            <a:extLst>
              <a:ext uri="{FF2B5EF4-FFF2-40B4-BE49-F238E27FC236}">
                <a16:creationId xmlns:a16="http://schemas.microsoft.com/office/drawing/2014/main" id="{50DCDC72-E1DB-889D-9E37-F327A4E33C33}"/>
              </a:ext>
            </a:extLst>
          </p:cNvPr>
          <p:cNvSpPr txBox="1">
            <a:spLocks/>
          </p:cNvSpPr>
          <p:nvPr/>
        </p:nvSpPr>
        <p:spPr>
          <a:xfrm>
            <a:off x="944401" y="998385"/>
            <a:ext cx="4139998" cy="971565"/>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400"/>
              </a:spcAft>
            </a:pPr>
            <a:r>
              <a:rPr lang="de-DE"/>
              <a:t>die 27 Mitgliedstaaten der Europäischen Union: Belgien, Bulgarien, Dänemark, Deutschland, Estland, Finnland, Frankreich, Griechenland, Irland, Italien, Kroatien, Lettland, Litauen, Luxemburg, Malta, Niederlande, Österreich, Polen, Portugal, Rumänien, Slowakei, Slowenien, Spanien, Schweden, Tschechien, Ungarn, Zypern</a:t>
            </a:r>
          </a:p>
        </p:txBody>
      </p:sp>
      <p:pic>
        <p:nvPicPr>
          <p:cNvPr id="13" name="Picture 12">
            <a:extLst>
              <a:ext uri="{FF2B5EF4-FFF2-40B4-BE49-F238E27FC236}">
                <a16:creationId xmlns:a16="http://schemas.microsoft.com/office/drawing/2014/main" id="{D5154847-25BF-040A-2759-C8629108A631}"/>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484196" y="1872003"/>
            <a:ext cx="212319" cy="285030"/>
          </a:xfrm>
          <a:prstGeom prst="rect">
            <a:avLst/>
          </a:prstGeom>
        </p:spPr>
      </p:pic>
      <p:sp>
        <p:nvSpPr>
          <p:cNvPr id="19" name="Subtitle 2">
            <a:extLst>
              <a:ext uri="{FF2B5EF4-FFF2-40B4-BE49-F238E27FC236}">
                <a16:creationId xmlns:a16="http://schemas.microsoft.com/office/drawing/2014/main" id="{03BD649E-0212-7E2C-88BD-08F2CF05E623}"/>
              </a:ext>
            </a:extLst>
          </p:cNvPr>
          <p:cNvSpPr txBox="1">
            <a:spLocks/>
          </p:cNvSpPr>
          <p:nvPr/>
        </p:nvSpPr>
        <p:spPr>
          <a:xfrm>
            <a:off x="944401" y="1969950"/>
            <a:ext cx="4139998" cy="277395"/>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400"/>
              </a:spcAft>
            </a:pPr>
            <a:r>
              <a:rPr lang="de-DE"/>
              <a:t>4 weitere Länder: Island, Liechtenstein, Norwegen und die Schweiz. </a:t>
            </a:r>
          </a:p>
        </p:txBody>
      </p:sp>
      <p:pic>
        <p:nvPicPr>
          <p:cNvPr id="10" name="Picture 9">
            <a:extLst>
              <a:ext uri="{FF2B5EF4-FFF2-40B4-BE49-F238E27FC236}">
                <a16:creationId xmlns:a16="http://schemas.microsoft.com/office/drawing/2014/main" id="{A4CB81A5-4604-1F02-AF1C-94F6734CC29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24141" y="2516421"/>
            <a:ext cx="159979" cy="216746"/>
          </a:xfrm>
          <a:prstGeom prst="rect">
            <a:avLst/>
          </a:prstGeom>
        </p:spPr>
      </p:pic>
      <p:sp>
        <p:nvSpPr>
          <p:cNvPr id="4" name="Title 1">
            <a:extLst>
              <a:ext uri="{FF2B5EF4-FFF2-40B4-BE49-F238E27FC236}">
                <a16:creationId xmlns:a16="http://schemas.microsoft.com/office/drawing/2014/main" id="{E3DEE82F-B199-B220-6483-A0C04A6EC2F6}"/>
              </a:ext>
            </a:extLst>
          </p:cNvPr>
          <p:cNvSpPr txBox="1">
            <a:spLocks/>
          </p:cNvSpPr>
          <p:nvPr/>
        </p:nvSpPr>
        <p:spPr>
          <a:xfrm>
            <a:off x="648000" y="2462276"/>
            <a:ext cx="4284000" cy="460502"/>
          </a:xfrm>
          <a:prstGeom prst="rect">
            <a:avLst/>
          </a:prstGeom>
        </p:spPr>
        <p:txBody>
          <a:bodyPr/>
          <a:lstStyle>
            <a:lvl1pPr algn="l" defTabSz="914400" rtl="0" eaLnBrk="1" latinLnBrk="0" hangingPunct="1">
              <a:lnSpc>
                <a:spcPct val="90000"/>
              </a:lnSpc>
              <a:spcBef>
                <a:spcPct val="0"/>
              </a:spcBef>
              <a:buNone/>
              <a:defRPr sz="12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de-DE" sz="1400">
                <a:latin typeface="Calibri" panose="020F0502020204030204" pitchFamily="34" charset="0"/>
                <a:cs typeface="Calibri" panose="020F0502020204030204" pitchFamily="34" charset="0"/>
              </a:rPr>
              <a:t>REGELN FÜR ASYLANTRÄGE UND REISEN IN EU+-LÄNDER</a:t>
            </a:r>
          </a:p>
        </p:txBody>
      </p:sp>
      <p:sp>
        <p:nvSpPr>
          <p:cNvPr id="5" name="Subtitle 1">
            <a:extLst>
              <a:ext uri="{FF2B5EF4-FFF2-40B4-BE49-F238E27FC236}">
                <a16:creationId xmlns:a16="http://schemas.microsoft.com/office/drawing/2014/main" id="{9EDAB8E9-A56D-E26A-B6E9-39E436681E2C}"/>
              </a:ext>
            </a:extLst>
          </p:cNvPr>
          <p:cNvSpPr txBox="1">
            <a:spLocks/>
          </p:cNvSpPr>
          <p:nvPr/>
        </p:nvSpPr>
        <p:spPr>
          <a:xfrm>
            <a:off x="1435608" y="3075245"/>
            <a:ext cx="3496392" cy="671105"/>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400"/>
              </a:spcAft>
            </a:pPr>
            <a:r>
              <a:rPr lang="de-DE" dirty="0"/>
              <a:t>Dein(e) </a:t>
            </a:r>
            <a:r>
              <a:rPr lang="de-DE" sz="1100" dirty="0">
                <a:effectLst/>
                <a:latin typeface="Calibri" panose="020F0502020204030204" pitchFamily="34" charset="0"/>
                <a:ea typeface="Calibri"/>
                <a:cs typeface="Arial" panose="020B0604020202020204" pitchFamily="34" charset="0"/>
              </a:rPr>
              <a:t>Vertreter(in)</a:t>
            </a:r>
            <a:r>
              <a:rPr lang="de-DE" dirty="0"/>
              <a:t> und die Mitarbeitenden der Aufnahmeeinrichtung</a:t>
            </a:r>
            <a:r>
              <a:rPr lang="de-DE" i="1" dirty="0"/>
              <a:t>, wenn zutreffend</a:t>
            </a:r>
            <a:r>
              <a:rPr lang="de-DE" dirty="0"/>
              <a:t>] werden dir diese wichtigen Regeln erklären. Du kannst ihnen jederzeit Fragen stellen. </a:t>
            </a:r>
          </a:p>
        </p:txBody>
      </p:sp>
      <p:pic>
        <p:nvPicPr>
          <p:cNvPr id="6" name="Picture 5" descr="Eine Mitarbeiterin, die auf eine Liste guter und schlechter Handlungen zeigt und die Pflichten erläutert.">
            <a:extLst>
              <a:ext uri="{FF2B5EF4-FFF2-40B4-BE49-F238E27FC236}">
                <a16:creationId xmlns:a16="http://schemas.microsoft.com/office/drawing/2014/main" id="{CC09D93A-64DD-9B52-C917-1E811B38515A}"/>
              </a:ext>
            </a:extLst>
          </p:cNvPr>
          <p:cNvPicPr>
            <a:picLocks noChangeAspect="1"/>
          </p:cNvPicPr>
          <p:nvPr/>
        </p:nvPicPr>
        <p:blipFill>
          <a:blip r:embed="rId5"/>
          <a:srcRect/>
          <a:stretch/>
        </p:blipFill>
        <p:spPr>
          <a:xfrm>
            <a:off x="395649" y="3006000"/>
            <a:ext cx="948519" cy="948519"/>
          </a:xfrm>
          <a:prstGeom prst="rect">
            <a:avLst/>
          </a:prstGeom>
        </p:spPr>
      </p:pic>
      <p:sp>
        <p:nvSpPr>
          <p:cNvPr id="7" name="Subtitle 1">
            <a:extLst>
              <a:ext uri="{FF2B5EF4-FFF2-40B4-BE49-F238E27FC236}">
                <a16:creationId xmlns:a16="http://schemas.microsoft.com/office/drawing/2014/main" id="{7EECE9A7-1FC7-B719-F80D-062E9DA04317}"/>
              </a:ext>
            </a:extLst>
          </p:cNvPr>
          <p:cNvSpPr txBox="1">
            <a:spLocks/>
          </p:cNvSpPr>
          <p:nvPr/>
        </p:nvSpPr>
        <p:spPr>
          <a:xfrm>
            <a:off x="395649" y="4046158"/>
            <a:ext cx="4536000" cy="2539674"/>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52000" indent="-252000">
              <a:lnSpc>
                <a:spcPct val="100000"/>
              </a:lnSpc>
              <a:spcAft>
                <a:spcPts val="200"/>
              </a:spcAft>
              <a:buSzPct val="170000"/>
              <a:buBlip>
                <a:blip r:embed="rId6"/>
              </a:buBlip>
            </a:pPr>
            <a:r>
              <a:rPr lang="de-DE" dirty="0"/>
              <a:t>Du musst in Deutschland bleiben und darfst nicht in eines der anderen EU+-Länder reisen. </a:t>
            </a:r>
          </a:p>
          <a:p>
            <a:pPr marL="252000" indent="-252000">
              <a:lnSpc>
                <a:spcPct val="100000"/>
              </a:lnSpc>
              <a:spcAft>
                <a:spcPts val="200"/>
              </a:spcAft>
              <a:buSzPct val="170000"/>
              <a:buBlip>
                <a:blip r:embed="rId6"/>
              </a:buBlip>
            </a:pPr>
            <a:r>
              <a:rPr lang="de-DE" dirty="0"/>
              <a:t>Wenn du Angehörige in einem dieser Länder hast, werden dich die Behörden über deine Rechte in Bezug auf Familienzusammenführung informieren. Laufe nicht einfach weg.</a:t>
            </a:r>
          </a:p>
          <a:p>
            <a:pPr marL="252000" indent="-252000">
              <a:lnSpc>
                <a:spcPct val="100000"/>
              </a:lnSpc>
              <a:spcAft>
                <a:spcPts val="200"/>
              </a:spcAft>
              <a:buSzPct val="170000"/>
              <a:buBlip>
                <a:blip r:embed="rId7"/>
              </a:buBlip>
            </a:pPr>
            <a:r>
              <a:rPr lang="de-DE" dirty="0"/>
              <a:t>Wenn du wegläufst, hat das negative Folgen, die in der Broschüre erklärt werden. So bekommst du beispielsweise in dem anderen Land weniger Unterstützung bei der Aufnahme. </a:t>
            </a:r>
          </a:p>
          <a:p>
            <a:pPr marL="252000" indent="-252000">
              <a:lnSpc>
                <a:spcPct val="100000"/>
              </a:lnSpc>
              <a:spcAft>
                <a:spcPts val="200"/>
              </a:spcAft>
              <a:buSzPct val="170000"/>
              <a:buBlip>
                <a:blip r:embed="rId6"/>
              </a:buBlip>
            </a:pPr>
            <a:r>
              <a:rPr lang="de-DE" dirty="0"/>
              <a:t>Denke daran, dass du deinen Asylantrag in dem EU+-Land, in dem du zuerst angekommen bist, registrieren musst, wenn die Behörden dir nichts anderes gesagt haben.</a:t>
            </a:r>
          </a:p>
          <a:p>
            <a:pPr marL="252000" indent="-252000">
              <a:lnSpc>
                <a:spcPct val="100000"/>
              </a:lnSpc>
              <a:spcAft>
                <a:spcPts val="200"/>
              </a:spcAft>
              <a:buSzPct val="170000"/>
              <a:buBlip>
                <a:blip r:embed="rId6"/>
              </a:buBlip>
            </a:pPr>
            <a:r>
              <a:rPr lang="de-DE" dirty="0"/>
              <a:t>Nur eines dieser Länder ist für die Prüfung deines Asylantrags zuständig. Die Behörden in Deutschland werden dir sagen, welches Land dafür zuständig ist. </a:t>
            </a:r>
          </a:p>
          <a:p>
            <a:pPr>
              <a:lnSpc>
                <a:spcPct val="100000"/>
              </a:lnSpc>
              <a:spcAft>
                <a:spcPts val="200"/>
              </a:spcAft>
            </a:pPr>
            <a:endParaRPr lang="en-US" dirty="0"/>
          </a:p>
          <a:p>
            <a:pPr>
              <a:lnSpc>
                <a:spcPct val="100000"/>
              </a:lnSpc>
              <a:spcAft>
                <a:spcPts val="200"/>
              </a:spcAft>
              <a:buSzPct val="170000"/>
            </a:pPr>
            <a:endParaRPr lang="en-US" dirty="0"/>
          </a:p>
          <a:p>
            <a:pPr marL="252000" indent="-252000">
              <a:lnSpc>
                <a:spcPct val="100000"/>
              </a:lnSpc>
              <a:spcAft>
                <a:spcPts val="200"/>
              </a:spcAft>
              <a:buSzPct val="170000"/>
              <a:buBlip>
                <a:blip r:embed="rId8"/>
              </a:buBlip>
            </a:pPr>
            <a:endParaRPr lang="en-US" dirty="0"/>
          </a:p>
        </p:txBody>
      </p:sp>
      <p:sp>
        <p:nvSpPr>
          <p:cNvPr id="8" name="Rectangle 7">
            <a:extLst>
              <a:ext uri="{FF2B5EF4-FFF2-40B4-BE49-F238E27FC236}">
                <a16:creationId xmlns:a16="http://schemas.microsoft.com/office/drawing/2014/main" id="{ADED9031-B0DC-315E-CB30-A1DDBC45CF2D}"/>
              </a:ext>
              <a:ext uri="{C183D7F6-B498-43B3-948B-1728B52AA6E4}">
                <adec:decorative xmlns:adec="http://schemas.microsoft.com/office/drawing/2017/decorative" val="1"/>
              </a:ext>
            </a:extLst>
          </p:cNvPr>
          <p:cNvSpPr/>
          <p:nvPr/>
        </p:nvSpPr>
        <p:spPr>
          <a:xfrm>
            <a:off x="216000" y="6677471"/>
            <a:ext cx="4896000" cy="424754"/>
          </a:xfrm>
          <a:prstGeom prst="rect">
            <a:avLst/>
          </a:prstGeom>
          <a:solidFill>
            <a:schemeClr val="accent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sp>
        <p:nvSpPr>
          <p:cNvPr id="9" name="Subtitle 1">
            <a:extLst>
              <a:ext uri="{FF2B5EF4-FFF2-40B4-BE49-F238E27FC236}">
                <a16:creationId xmlns:a16="http://schemas.microsoft.com/office/drawing/2014/main" id="{BB8091B0-B965-10C4-3D1E-521982818E59}"/>
              </a:ext>
            </a:extLst>
          </p:cNvPr>
          <p:cNvSpPr txBox="1">
            <a:spLocks/>
          </p:cNvSpPr>
          <p:nvPr/>
        </p:nvSpPr>
        <p:spPr>
          <a:xfrm>
            <a:off x="396000" y="6770089"/>
            <a:ext cx="4536000" cy="231101"/>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400"/>
              </a:spcAft>
            </a:pPr>
            <a:r>
              <a:rPr lang="de-DE"/>
              <a:t>Du erfährst mehr über diese Verfahren in anderen Broschüren. </a:t>
            </a:r>
          </a:p>
        </p:txBody>
      </p:sp>
      <p:sp>
        <p:nvSpPr>
          <p:cNvPr id="2" name="Slide Number Placeholder 5">
            <a:extLst>
              <a:ext uri="{FF2B5EF4-FFF2-40B4-BE49-F238E27FC236}">
                <a16:creationId xmlns:a16="http://schemas.microsoft.com/office/drawing/2014/main" id="{2F7FDD81-4B2C-4DB1-CC01-9D86A8E61516}"/>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16</a:t>
            </a:fld>
            <a:endParaRPr lang="en-LU">
              <a:solidFill>
                <a:schemeClr val="tx1"/>
              </a:solidFill>
            </a:endParaRPr>
          </a:p>
        </p:txBody>
      </p:sp>
    </p:spTree>
    <p:extLst>
      <p:ext uri="{BB962C8B-B14F-4D97-AF65-F5344CB8AC3E}">
        <p14:creationId xmlns:p14="http://schemas.microsoft.com/office/powerpoint/2010/main" val="2001669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9670E-7450-0B1C-CAD0-116EF95035FF}"/>
              </a:ext>
            </a:extLst>
          </p:cNvPr>
          <p:cNvSpPr>
            <a:spLocks noGrp="1"/>
          </p:cNvSpPr>
          <p:nvPr>
            <p:ph type="ctrTitle"/>
          </p:nvPr>
        </p:nvSpPr>
        <p:spPr>
          <a:xfrm>
            <a:off x="648000" y="324000"/>
            <a:ext cx="4283650" cy="460502"/>
          </a:xfrm>
        </p:spPr>
        <p:txBody>
          <a:bodyPr/>
          <a:lstStyle/>
          <a:p>
            <a:r>
              <a:rPr lang="de-DE"/>
              <a:t>WAS PASSIERT, WENN DU IN EIN ANDERES EU+-LAND REIST? </a:t>
            </a:r>
          </a:p>
        </p:txBody>
      </p:sp>
      <p:sp>
        <p:nvSpPr>
          <p:cNvPr id="14" name="Subtitle 2">
            <a:extLst>
              <a:ext uri="{FF2B5EF4-FFF2-40B4-BE49-F238E27FC236}">
                <a16:creationId xmlns:a16="http://schemas.microsoft.com/office/drawing/2014/main" id="{50D7F2D5-2FEC-5793-8BC5-3AD40194A7E9}"/>
              </a:ext>
            </a:extLst>
          </p:cNvPr>
          <p:cNvSpPr txBox="1">
            <a:spLocks/>
          </p:cNvSpPr>
          <p:nvPr/>
        </p:nvSpPr>
        <p:spPr>
          <a:xfrm>
            <a:off x="470263" y="3861031"/>
            <a:ext cx="4461387" cy="549151"/>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200"/>
              </a:spcAft>
            </a:pPr>
            <a:r>
              <a:rPr lang="de-DE" b="1" dirty="0"/>
              <a:t>In Deutschland: </a:t>
            </a:r>
          </a:p>
          <a:p>
            <a:pPr marL="171450" indent="-171450">
              <a:spcAft>
                <a:spcPts val="200"/>
              </a:spcAft>
              <a:buFont typeface="Arial" panose="020B0604020202020204" pitchFamily="34" charset="0"/>
              <a:buChar char="•"/>
            </a:pPr>
            <a:r>
              <a:rPr lang="de-DE" dirty="0"/>
              <a:t>Dein Asylverfahren kann eingestellt werden.</a:t>
            </a:r>
          </a:p>
        </p:txBody>
      </p:sp>
      <p:sp>
        <p:nvSpPr>
          <p:cNvPr id="16" name="Subtitle 2">
            <a:extLst>
              <a:ext uri="{FF2B5EF4-FFF2-40B4-BE49-F238E27FC236}">
                <a16:creationId xmlns:a16="http://schemas.microsoft.com/office/drawing/2014/main" id="{8A1196CE-C090-F89C-8C5E-8FF446169A05}"/>
              </a:ext>
            </a:extLst>
          </p:cNvPr>
          <p:cNvSpPr txBox="1">
            <a:spLocks/>
          </p:cNvSpPr>
          <p:nvPr/>
        </p:nvSpPr>
        <p:spPr>
          <a:xfrm>
            <a:off x="470263" y="4669237"/>
            <a:ext cx="4461387" cy="654311"/>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200"/>
              </a:spcAft>
            </a:pPr>
            <a:r>
              <a:rPr lang="de-DE" b="1"/>
              <a:t>In dem anderen EU+-Land: </a:t>
            </a:r>
          </a:p>
          <a:p>
            <a:pPr marL="171450" indent="-171450">
              <a:spcAft>
                <a:spcPts val="200"/>
              </a:spcAft>
              <a:buFont typeface="Arial" panose="020B0604020202020204" pitchFamily="34" charset="0"/>
              <a:buChar char="•"/>
            </a:pPr>
            <a:r>
              <a:rPr lang="de-DE"/>
              <a:t>Die Behörden können beschließen, dich in das EU+-Land zurückzuschicken, das du verlassen hast. </a:t>
            </a:r>
          </a:p>
        </p:txBody>
      </p:sp>
      <p:sp>
        <p:nvSpPr>
          <p:cNvPr id="6" name="Subtitle 2">
            <a:extLst>
              <a:ext uri="{FF2B5EF4-FFF2-40B4-BE49-F238E27FC236}">
                <a16:creationId xmlns:a16="http://schemas.microsoft.com/office/drawing/2014/main" id="{86DB33CD-9A05-22E4-EAC5-F8F7AA7BD474}"/>
              </a:ext>
            </a:extLst>
          </p:cNvPr>
          <p:cNvSpPr txBox="1">
            <a:spLocks/>
          </p:cNvSpPr>
          <p:nvPr/>
        </p:nvSpPr>
        <p:spPr>
          <a:xfrm>
            <a:off x="470263" y="5433600"/>
            <a:ext cx="4359921" cy="1257649"/>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200"/>
              </a:spcAft>
            </a:pPr>
            <a:r>
              <a:rPr lang="de-DE" dirty="0"/>
              <a:t>Ab dem Zeitpunkt, an dem die Behörden dich über die Entscheidung informieren, dich zurückzuschicken, hast du keinen Anspruch mehr auf bestimmte Rechte, zum Beispiel:</a:t>
            </a:r>
          </a:p>
          <a:p>
            <a:pPr marL="171450" indent="-171450">
              <a:spcAft>
                <a:spcPts val="200"/>
              </a:spcAft>
              <a:buFont typeface="Arial" panose="020B0604020202020204" pitchFamily="34" charset="0"/>
              <a:buChar char="•"/>
            </a:pPr>
            <a:r>
              <a:rPr lang="de-DE" dirty="0"/>
              <a:t>Du wirst einige Formen der Unterstützung nicht erhalten.</a:t>
            </a:r>
          </a:p>
          <a:p>
            <a:pPr marL="171450" indent="-171450">
              <a:spcAft>
                <a:spcPts val="200"/>
              </a:spcAft>
              <a:buFont typeface="Arial" panose="020B0604020202020204" pitchFamily="34" charset="0"/>
              <a:buChar char="•"/>
            </a:pPr>
            <a:r>
              <a:rPr lang="de-DE" dirty="0"/>
              <a:t>Du darfst nicht arbeiten. </a:t>
            </a:r>
          </a:p>
        </p:txBody>
      </p:sp>
      <p:pic>
        <p:nvPicPr>
          <p:cNvPr id="10" name="Picture 9">
            <a:extLst>
              <a:ext uri="{FF2B5EF4-FFF2-40B4-BE49-F238E27FC236}">
                <a16:creationId xmlns:a16="http://schemas.microsoft.com/office/drawing/2014/main" id="{740C2D25-C3FA-E105-1D8F-55AEC1250BF0}"/>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1187053" y="835987"/>
            <a:ext cx="3422604" cy="4108900"/>
          </a:xfrm>
          <a:prstGeom prst="rect">
            <a:avLst/>
          </a:prstGeom>
        </p:spPr>
      </p:pic>
      <p:sp>
        <p:nvSpPr>
          <p:cNvPr id="8" name="Subtitle 2">
            <a:extLst>
              <a:ext uri="{FF2B5EF4-FFF2-40B4-BE49-F238E27FC236}">
                <a16:creationId xmlns:a16="http://schemas.microsoft.com/office/drawing/2014/main" id="{6C974088-A3AB-5EEC-1126-266FE3B4173D}"/>
              </a:ext>
              <a:ext uri="{C183D7F6-B498-43B3-948B-1728B52AA6E4}">
                <adec:decorative xmlns:adec="http://schemas.microsoft.com/office/drawing/2017/decorative" val="1"/>
              </a:ext>
            </a:extLst>
          </p:cNvPr>
          <p:cNvSpPr txBox="1">
            <a:spLocks/>
          </p:cNvSpPr>
          <p:nvPr/>
        </p:nvSpPr>
        <p:spPr>
          <a:xfrm>
            <a:off x="470263" y="892797"/>
            <a:ext cx="1726541" cy="382161"/>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0800000" scaled="1"/>
            <a:tileRect/>
          </a:gradFill>
        </p:spPr>
        <p:txBody>
          <a:bodyPr lIns="36000" tIns="0" rIns="0" bIns="0" anchor="ctr" anchorCtr="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100000"/>
              </a:lnSpc>
            </a:pPr>
            <a:r>
              <a:rPr lang="de-DE" b="1" dirty="0"/>
              <a:t>Bundesrepublik Deutschland</a:t>
            </a:r>
            <a:endParaRPr lang="de-DE" dirty="0">
              <a:highlight>
                <a:srgbClr val="FFFF00"/>
              </a:highlight>
            </a:endParaRPr>
          </a:p>
        </p:txBody>
      </p:sp>
      <p:sp>
        <p:nvSpPr>
          <p:cNvPr id="3" name="Subtitle 2">
            <a:extLst>
              <a:ext uri="{FF2B5EF4-FFF2-40B4-BE49-F238E27FC236}">
                <a16:creationId xmlns:a16="http://schemas.microsoft.com/office/drawing/2014/main" id="{7705DC7A-14C1-6C25-9FF2-64507250B493}"/>
              </a:ext>
              <a:ext uri="{C183D7F6-B498-43B3-948B-1728B52AA6E4}">
                <adec:decorative xmlns:adec="http://schemas.microsoft.com/office/drawing/2017/decorative" val="1"/>
              </a:ext>
            </a:extLst>
          </p:cNvPr>
          <p:cNvSpPr txBox="1">
            <a:spLocks/>
          </p:cNvSpPr>
          <p:nvPr/>
        </p:nvSpPr>
        <p:spPr>
          <a:xfrm>
            <a:off x="3442533" y="892796"/>
            <a:ext cx="1167124" cy="382161"/>
          </a:xfrm>
          <a:prstGeom prst="rect">
            <a:avLst/>
          </a:prstGeom>
          <a:solidFill>
            <a:schemeClr val="accent5">
              <a:lumMod val="20000"/>
              <a:lumOff val="80000"/>
              <a:alpha val="80000"/>
            </a:schemeClr>
          </a:solidFill>
        </p:spPr>
        <p:txBody>
          <a:bodyPr lIns="36000" tIns="0" rIns="0" bIns="0" anchor="ctr" anchorCtr="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100000"/>
              </a:lnSpc>
            </a:pPr>
            <a:r>
              <a:rPr lang="de-DE" b="1" dirty="0"/>
              <a:t>Anderes EU+-Land</a:t>
            </a:r>
          </a:p>
        </p:txBody>
      </p:sp>
      <p:sp>
        <p:nvSpPr>
          <p:cNvPr id="5" name="Slide Number Placeholder 5">
            <a:extLst>
              <a:ext uri="{FF2B5EF4-FFF2-40B4-BE49-F238E27FC236}">
                <a16:creationId xmlns:a16="http://schemas.microsoft.com/office/drawing/2014/main" id="{F65BC109-5141-9B37-E5BA-C2A534F23869}"/>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17</a:t>
            </a:fld>
            <a:endParaRPr lang="en-LU">
              <a:solidFill>
                <a:schemeClr val="tx1"/>
              </a:solidFill>
            </a:endParaRPr>
          </a:p>
        </p:txBody>
      </p:sp>
    </p:spTree>
    <p:extLst>
      <p:ext uri="{BB962C8B-B14F-4D97-AF65-F5344CB8AC3E}">
        <p14:creationId xmlns:p14="http://schemas.microsoft.com/office/powerpoint/2010/main" val="830752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A7ED6-5DBE-41FF-5AE9-879413D1B99B}"/>
              </a:ext>
            </a:extLst>
          </p:cNvPr>
          <p:cNvSpPr>
            <a:spLocks noGrp="1"/>
          </p:cNvSpPr>
          <p:nvPr>
            <p:ph type="ctrTitle"/>
          </p:nvPr>
        </p:nvSpPr>
        <p:spPr>
          <a:xfrm>
            <a:off x="648000" y="324000"/>
            <a:ext cx="4284000" cy="460502"/>
          </a:xfrm>
        </p:spPr>
        <p:txBody>
          <a:bodyPr/>
          <a:lstStyle/>
          <a:p>
            <a:r>
              <a:rPr lang="de-DE" dirty="0"/>
              <a:t>WER KANN DIR HELFEN, WENN DU MIT EINER ENTSCHEIDUNG DER BEHÖRDEN NICHT EINVERSTANDEN BIST? </a:t>
            </a:r>
          </a:p>
        </p:txBody>
      </p:sp>
      <p:sp>
        <p:nvSpPr>
          <p:cNvPr id="5" name="Subtitle 2">
            <a:extLst>
              <a:ext uri="{FF2B5EF4-FFF2-40B4-BE49-F238E27FC236}">
                <a16:creationId xmlns:a16="http://schemas.microsoft.com/office/drawing/2014/main" id="{F4CDFD29-6639-CF56-334C-7A8A3A5F64BB}"/>
              </a:ext>
            </a:extLst>
          </p:cNvPr>
          <p:cNvSpPr txBox="1">
            <a:spLocks/>
          </p:cNvSpPr>
          <p:nvPr/>
        </p:nvSpPr>
        <p:spPr>
          <a:xfrm>
            <a:off x="396000" y="1011143"/>
            <a:ext cx="4536000" cy="460502"/>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200"/>
              </a:spcAft>
            </a:pPr>
            <a:r>
              <a:rPr lang="de-DE" dirty="0"/>
              <a:t>Du kannst mit deinem </a:t>
            </a:r>
            <a:r>
              <a:rPr lang="de-DE" sz="1100" dirty="0">
                <a:effectLst/>
                <a:latin typeface="Calibri" panose="020F0502020204030204" pitchFamily="34" charset="0"/>
                <a:ea typeface="Calibri"/>
                <a:cs typeface="Arial" panose="020B0604020202020204" pitchFamily="34" charset="0"/>
              </a:rPr>
              <a:t>Vertreter</a:t>
            </a:r>
            <a:r>
              <a:rPr lang="de-DE" dirty="0">
                <a:ea typeface="Calibri"/>
                <a:cs typeface="Arial" panose="020B0604020202020204" pitchFamily="34" charset="0"/>
              </a:rPr>
              <a:t>/ deiner Vertreterin </a:t>
            </a:r>
            <a:r>
              <a:rPr lang="de-DE" sz="1100" dirty="0">
                <a:effectLst/>
                <a:latin typeface="Calibri" panose="020F0502020204030204" pitchFamily="34" charset="0"/>
                <a:ea typeface="Calibri"/>
                <a:cs typeface="Arial" panose="020B0604020202020204" pitchFamily="34" charset="0"/>
              </a:rPr>
              <a:t>sprechen und Fragen stellen.</a:t>
            </a:r>
            <a:r>
              <a:rPr lang="de-DE" dirty="0"/>
              <a:t> </a:t>
            </a:r>
          </a:p>
        </p:txBody>
      </p:sp>
      <p:sp>
        <p:nvSpPr>
          <p:cNvPr id="8" name="Subtitle 2">
            <a:extLst>
              <a:ext uri="{FF2B5EF4-FFF2-40B4-BE49-F238E27FC236}">
                <a16:creationId xmlns:a16="http://schemas.microsoft.com/office/drawing/2014/main" id="{1D1DD19A-08FE-8418-2A34-0A752EA50D0E}"/>
              </a:ext>
            </a:extLst>
          </p:cNvPr>
          <p:cNvSpPr txBox="1">
            <a:spLocks/>
          </p:cNvSpPr>
          <p:nvPr/>
        </p:nvSpPr>
        <p:spPr>
          <a:xfrm>
            <a:off x="396000" y="1467452"/>
            <a:ext cx="2690100" cy="1417798"/>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200"/>
              </a:spcAft>
            </a:pPr>
            <a:r>
              <a:rPr lang="de-DE" dirty="0"/>
              <a:t>Zusammen mit deinem </a:t>
            </a:r>
            <a:r>
              <a:rPr lang="de-DE" sz="1100" dirty="0">
                <a:effectLst/>
                <a:latin typeface="Calibri" panose="020F0502020204030204" pitchFamily="34" charset="0"/>
                <a:ea typeface="Calibri"/>
                <a:cs typeface="Arial" panose="020B0604020202020204" pitchFamily="34" charset="0"/>
              </a:rPr>
              <a:t>Vertreter/ deiner Vertreterin </a:t>
            </a:r>
            <a:r>
              <a:rPr lang="de-DE" dirty="0"/>
              <a:t>kannst du einen Rechtsbeistand um Hilfe bitten. </a:t>
            </a:r>
          </a:p>
          <a:p>
            <a:pPr>
              <a:spcAft>
                <a:spcPts val="200"/>
              </a:spcAft>
            </a:pPr>
            <a:endParaRPr lang="en-US" dirty="0">
              <a:highlight>
                <a:srgbClr val="FFFFB4"/>
              </a:highlight>
            </a:endParaRPr>
          </a:p>
          <a:p>
            <a:pPr>
              <a:spcAft>
                <a:spcPts val="200"/>
              </a:spcAft>
            </a:pPr>
            <a:r>
              <a:rPr lang="de-DE" dirty="0"/>
              <a:t>Ein Rechtsbeistand ist eine Person, die die Regeln in diesem Land kennt, deine Situation prüfen und dir helfen kann. </a:t>
            </a:r>
          </a:p>
        </p:txBody>
      </p:sp>
      <p:pic>
        <p:nvPicPr>
          <p:cNvPr id="6" name="Picture 5" descr="Ein unbegleiteter Junge im Gespräch mit dem Vormund oder Vertreter und dem Rechtsbeistand.">
            <a:extLst>
              <a:ext uri="{FF2B5EF4-FFF2-40B4-BE49-F238E27FC236}">
                <a16:creationId xmlns:a16="http://schemas.microsoft.com/office/drawing/2014/main" id="{7D26074A-AEB3-7EB8-B938-811723C344E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375902" y="1416852"/>
            <a:ext cx="1555748" cy="1559195"/>
          </a:xfrm>
          <a:prstGeom prst="rect">
            <a:avLst/>
          </a:prstGeom>
        </p:spPr>
      </p:pic>
      <p:sp>
        <p:nvSpPr>
          <p:cNvPr id="10" name="Rectangle 9">
            <a:extLst>
              <a:ext uri="{FF2B5EF4-FFF2-40B4-BE49-F238E27FC236}">
                <a16:creationId xmlns:a16="http://schemas.microsoft.com/office/drawing/2014/main" id="{4F8DBD78-A298-11DA-E765-15DF0FBABCD2}"/>
              </a:ext>
              <a:ext uri="{C183D7F6-B498-43B3-948B-1728B52AA6E4}">
                <adec:decorative xmlns:adec="http://schemas.microsoft.com/office/drawing/2017/decorative" val="1"/>
              </a:ext>
            </a:extLst>
          </p:cNvPr>
          <p:cNvSpPr/>
          <p:nvPr/>
        </p:nvSpPr>
        <p:spPr>
          <a:xfrm>
            <a:off x="216000" y="3236272"/>
            <a:ext cx="4896000" cy="682814"/>
          </a:xfrm>
          <a:prstGeom prst="rect">
            <a:avLst/>
          </a:prstGeom>
          <a:solidFill>
            <a:schemeClr val="accent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sp>
        <p:nvSpPr>
          <p:cNvPr id="3" name="Subtitle 2">
            <a:extLst>
              <a:ext uri="{FF2B5EF4-FFF2-40B4-BE49-F238E27FC236}">
                <a16:creationId xmlns:a16="http://schemas.microsoft.com/office/drawing/2014/main" id="{C73BB31E-7A50-FB99-6ABD-D2F9468BDCAC}"/>
              </a:ext>
            </a:extLst>
          </p:cNvPr>
          <p:cNvSpPr txBox="1">
            <a:spLocks/>
          </p:cNvSpPr>
          <p:nvPr/>
        </p:nvSpPr>
        <p:spPr>
          <a:xfrm>
            <a:off x="396000" y="3369266"/>
            <a:ext cx="4536000" cy="416825"/>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400"/>
              </a:spcAft>
            </a:pPr>
            <a:r>
              <a:rPr lang="de-DE"/>
              <a:t>Die Mitarbeitenden informieren dich auch über gemeinnützige Vereine, die dir vielleicht auch Informationen und Hilfe bieten können. </a:t>
            </a:r>
          </a:p>
          <a:p>
            <a:pPr>
              <a:spcAft>
                <a:spcPts val="400"/>
              </a:spcAft>
            </a:pPr>
            <a:r>
              <a:rPr lang="de-DE"/>
              <a:t> </a:t>
            </a:r>
          </a:p>
        </p:txBody>
      </p:sp>
      <p:sp>
        <p:nvSpPr>
          <p:cNvPr id="13" name="Rectangle 12">
            <a:extLst>
              <a:ext uri="{FF2B5EF4-FFF2-40B4-BE49-F238E27FC236}">
                <a16:creationId xmlns:a16="http://schemas.microsoft.com/office/drawing/2014/main" id="{6D1A8B92-39D6-C5FD-C0E4-11427439F48B}"/>
              </a:ext>
              <a:ext uri="{C183D7F6-B498-43B3-948B-1728B52AA6E4}">
                <adec:decorative xmlns:adec="http://schemas.microsoft.com/office/drawing/2017/decorative" val="1"/>
              </a:ext>
            </a:extLst>
          </p:cNvPr>
          <p:cNvSpPr/>
          <p:nvPr/>
        </p:nvSpPr>
        <p:spPr>
          <a:xfrm>
            <a:off x="1286059" y="5090591"/>
            <a:ext cx="3825941" cy="762000"/>
          </a:xfrm>
          <a:prstGeom prst="rect">
            <a:avLst/>
          </a:prstGeom>
          <a:solidFill>
            <a:schemeClr val="accent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sp>
        <p:nvSpPr>
          <p:cNvPr id="14" name="Subtitle 1">
            <a:extLst>
              <a:ext uri="{FF2B5EF4-FFF2-40B4-BE49-F238E27FC236}">
                <a16:creationId xmlns:a16="http://schemas.microsoft.com/office/drawing/2014/main" id="{0E987A03-3449-1A45-E1E0-DF4EAADC2301}"/>
              </a:ext>
            </a:extLst>
          </p:cNvPr>
          <p:cNvSpPr txBox="1">
            <a:spLocks/>
          </p:cNvSpPr>
          <p:nvPr/>
        </p:nvSpPr>
        <p:spPr>
          <a:xfrm>
            <a:off x="1398147" y="5180288"/>
            <a:ext cx="3606329" cy="552208"/>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400"/>
              </a:spcAft>
            </a:pPr>
            <a:r>
              <a:rPr lang="de-DE"/>
              <a:t>Du kannst dich jederzeit an das Flüchtlingskommissariat der Vereinten Nationen (UNHCR) wenden. Das UNHCR schützt Menschen, die aus ihrer Heimat flüchten mussten. </a:t>
            </a:r>
          </a:p>
        </p:txBody>
      </p:sp>
      <p:pic>
        <p:nvPicPr>
          <p:cNvPr id="7" name="Picture 6">
            <a:extLst>
              <a:ext uri="{FF2B5EF4-FFF2-40B4-BE49-F238E27FC236}">
                <a16:creationId xmlns:a16="http://schemas.microsoft.com/office/drawing/2014/main" id="{3EC6B7DB-7DF5-2FF9-A704-ACCD422FC00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3174" y="4193728"/>
            <a:ext cx="1382190" cy="1793726"/>
          </a:xfrm>
          <a:prstGeom prst="rect">
            <a:avLst/>
          </a:prstGeom>
        </p:spPr>
      </p:pic>
      <p:sp>
        <p:nvSpPr>
          <p:cNvPr id="9" name="Slide Number Placeholder 5">
            <a:extLst>
              <a:ext uri="{FF2B5EF4-FFF2-40B4-BE49-F238E27FC236}">
                <a16:creationId xmlns:a16="http://schemas.microsoft.com/office/drawing/2014/main" id="{9926EBF3-1107-41B1-43E3-8D5B5FDC16D9}"/>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18</a:t>
            </a:fld>
            <a:endParaRPr lang="en-LU">
              <a:solidFill>
                <a:schemeClr val="tx1"/>
              </a:solidFill>
            </a:endParaRPr>
          </a:p>
        </p:txBody>
      </p:sp>
    </p:spTree>
    <p:extLst>
      <p:ext uri="{BB962C8B-B14F-4D97-AF65-F5344CB8AC3E}">
        <p14:creationId xmlns:p14="http://schemas.microsoft.com/office/powerpoint/2010/main" val="2138335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4C4CB-9574-7356-F5EC-40B56C7AE807}"/>
              </a:ext>
            </a:extLst>
          </p:cNvPr>
          <p:cNvSpPr>
            <a:spLocks noGrp="1"/>
          </p:cNvSpPr>
          <p:nvPr>
            <p:ph type="ctrTitle"/>
          </p:nvPr>
        </p:nvSpPr>
        <p:spPr>
          <a:xfrm>
            <a:off x="648000" y="342000"/>
            <a:ext cx="4284000" cy="266602"/>
          </a:xfrm>
        </p:spPr>
        <p:txBody>
          <a:bodyPr/>
          <a:lstStyle/>
          <a:p>
            <a:r>
              <a:rPr lang="de-DE"/>
              <a:t>WAS PASSIERT, WENN SICH EINE FORM DEINER UNTERSTÜTZUNG ÄNDERT?</a:t>
            </a:r>
          </a:p>
        </p:txBody>
      </p:sp>
      <p:sp>
        <p:nvSpPr>
          <p:cNvPr id="3" name="Subtitle 2">
            <a:extLst>
              <a:ext uri="{FF2B5EF4-FFF2-40B4-BE49-F238E27FC236}">
                <a16:creationId xmlns:a16="http://schemas.microsoft.com/office/drawing/2014/main" id="{CDF5DE95-681B-6722-431D-8FFF17DAC79E}"/>
              </a:ext>
            </a:extLst>
          </p:cNvPr>
          <p:cNvSpPr txBox="1">
            <a:spLocks/>
          </p:cNvSpPr>
          <p:nvPr/>
        </p:nvSpPr>
        <p:spPr>
          <a:xfrm>
            <a:off x="396000" y="888165"/>
            <a:ext cx="4716000" cy="628818"/>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400"/>
              </a:spcAft>
            </a:pPr>
            <a:r>
              <a:rPr lang="de-DE" dirty="0"/>
              <a:t>Wenn die Behörden </a:t>
            </a:r>
            <a:r>
              <a:rPr lang="de-DE" i="1" dirty="0"/>
              <a:t>BAMF </a:t>
            </a:r>
            <a:r>
              <a:rPr lang="de-DE" dirty="0"/>
              <a:t>beschließen, bestimmte Formen der Unterstützung aufgrund der auf Seite der Aufnahmeeinrichtung beschriebenen Situation einzuschränken oder zu streichen, kannst du trotzdem:</a:t>
            </a:r>
          </a:p>
        </p:txBody>
      </p:sp>
      <p:sp>
        <p:nvSpPr>
          <p:cNvPr id="6" name="Subtitle 2">
            <a:extLst>
              <a:ext uri="{FF2B5EF4-FFF2-40B4-BE49-F238E27FC236}">
                <a16:creationId xmlns:a16="http://schemas.microsoft.com/office/drawing/2014/main" id="{C529F6FA-1BB6-FDDC-5939-000806A9613A}"/>
              </a:ext>
            </a:extLst>
          </p:cNvPr>
          <p:cNvSpPr txBox="1">
            <a:spLocks/>
          </p:cNvSpPr>
          <p:nvPr/>
        </p:nvSpPr>
        <p:spPr>
          <a:xfrm>
            <a:off x="1581151" y="1808449"/>
            <a:ext cx="3350674" cy="248952"/>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71450" indent="-171450">
              <a:spcAft>
                <a:spcPts val="200"/>
              </a:spcAft>
              <a:buFont typeface="Arial" panose="020B0604020202020204" pitchFamily="34" charset="0"/>
              <a:buChar char="•"/>
              <a:defRPr/>
            </a:pPr>
            <a:r>
              <a:rPr lang="de-DE" dirty="0"/>
              <a:t>zur Schule gehen,</a:t>
            </a:r>
          </a:p>
        </p:txBody>
      </p:sp>
      <p:pic>
        <p:nvPicPr>
          <p:cNvPr id="11" name="Picture 10">
            <a:extLst>
              <a:ext uri="{FF2B5EF4-FFF2-40B4-BE49-F238E27FC236}">
                <a16:creationId xmlns:a16="http://schemas.microsoft.com/office/drawing/2014/main" id="{2F6B46E9-B0B8-6385-8EE3-57E1B727738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768" y="1657763"/>
            <a:ext cx="965584" cy="729621"/>
          </a:xfrm>
          <a:prstGeom prst="rect">
            <a:avLst/>
          </a:prstGeom>
        </p:spPr>
      </p:pic>
      <p:sp>
        <p:nvSpPr>
          <p:cNvPr id="7" name="Subtitle 2">
            <a:extLst>
              <a:ext uri="{FF2B5EF4-FFF2-40B4-BE49-F238E27FC236}">
                <a16:creationId xmlns:a16="http://schemas.microsoft.com/office/drawing/2014/main" id="{3E380C89-9AC9-0C22-3CE7-C289743121AA}"/>
              </a:ext>
            </a:extLst>
          </p:cNvPr>
          <p:cNvSpPr txBox="1">
            <a:spLocks/>
          </p:cNvSpPr>
          <p:nvPr/>
        </p:nvSpPr>
        <p:spPr>
          <a:xfrm>
            <a:off x="1581151" y="2776059"/>
            <a:ext cx="3350674" cy="323925"/>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71450" indent="-171450">
              <a:spcAft>
                <a:spcPts val="200"/>
              </a:spcAft>
              <a:buFont typeface="Arial" panose="020B0604020202020204" pitchFamily="34" charset="0"/>
              <a:buChar char="•"/>
              <a:defRPr/>
            </a:pPr>
            <a:r>
              <a:rPr lang="de-DE" dirty="0"/>
              <a:t>eine Ärztin/einen Arzt oder eine Pflegekraft aufsuchen und medizinische Hilfe erhalten,</a:t>
            </a:r>
          </a:p>
        </p:txBody>
      </p:sp>
      <p:pic>
        <p:nvPicPr>
          <p:cNvPr id="14" name="Picture 13">
            <a:extLst>
              <a:ext uri="{FF2B5EF4-FFF2-40B4-BE49-F238E27FC236}">
                <a16:creationId xmlns:a16="http://schemas.microsoft.com/office/drawing/2014/main" id="{7BFC19E5-F5CE-088A-5C17-55C83E4B503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826" y="2645136"/>
            <a:ext cx="1040526" cy="628819"/>
          </a:xfrm>
          <a:prstGeom prst="rect">
            <a:avLst/>
          </a:prstGeom>
        </p:spPr>
      </p:pic>
      <p:sp>
        <p:nvSpPr>
          <p:cNvPr id="8" name="Subtitle 2">
            <a:extLst>
              <a:ext uri="{FF2B5EF4-FFF2-40B4-BE49-F238E27FC236}">
                <a16:creationId xmlns:a16="http://schemas.microsoft.com/office/drawing/2014/main" id="{E82C9404-A0F1-C324-8DCD-8EA118581C48}"/>
              </a:ext>
            </a:extLst>
          </p:cNvPr>
          <p:cNvSpPr txBox="1">
            <a:spLocks/>
          </p:cNvSpPr>
          <p:nvPr/>
        </p:nvSpPr>
        <p:spPr>
          <a:xfrm>
            <a:off x="1581151" y="3572229"/>
            <a:ext cx="3350674" cy="823705"/>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71450" indent="-171450">
              <a:spcAft>
                <a:spcPts val="200"/>
              </a:spcAft>
              <a:buFont typeface="Arial" panose="020B0604020202020204" pitchFamily="34" charset="0"/>
              <a:buChar char="•"/>
              <a:defRPr/>
            </a:pPr>
            <a:r>
              <a:rPr lang="de-DE" dirty="0"/>
              <a:t>je nach deiner persönlichen Situation und deinen Bedürfnissen Hilfe erhalten, das heißt einen Platz zum Schlafen an einem von den Behörden festgelegten Ort und eine gewisse Unterstützung.</a:t>
            </a:r>
          </a:p>
        </p:txBody>
      </p:sp>
      <p:pic>
        <p:nvPicPr>
          <p:cNvPr id="16" name="Picture 15">
            <a:extLst>
              <a:ext uri="{FF2B5EF4-FFF2-40B4-BE49-F238E27FC236}">
                <a16:creationId xmlns:a16="http://schemas.microsoft.com/office/drawing/2014/main" id="{2FD00338-5170-08DB-C9A6-CD8666194F6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825" y="3617052"/>
            <a:ext cx="1040527" cy="580085"/>
          </a:xfrm>
          <a:prstGeom prst="rect">
            <a:avLst/>
          </a:prstGeom>
        </p:spPr>
      </p:pic>
      <p:sp>
        <p:nvSpPr>
          <p:cNvPr id="10" name="Rectangle 9">
            <a:extLst>
              <a:ext uri="{FF2B5EF4-FFF2-40B4-BE49-F238E27FC236}">
                <a16:creationId xmlns:a16="http://schemas.microsoft.com/office/drawing/2014/main" id="{633518AE-4816-64A5-1844-C965D1936C01}"/>
              </a:ext>
              <a:ext uri="{C183D7F6-B498-43B3-948B-1728B52AA6E4}">
                <adec:decorative xmlns:adec="http://schemas.microsoft.com/office/drawing/2017/decorative" val="1"/>
              </a:ext>
            </a:extLst>
          </p:cNvPr>
          <p:cNvSpPr/>
          <p:nvPr/>
        </p:nvSpPr>
        <p:spPr>
          <a:xfrm>
            <a:off x="216000" y="6086767"/>
            <a:ext cx="4896000" cy="986695"/>
          </a:xfrm>
          <a:prstGeom prst="rect">
            <a:avLst/>
          </a:prstGeom>
          <a:solidFill>
            <a:schemeClr val="accent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sp>
        <p:nvSpPr>
          <p:cNvPr id="5" name="Subtitle 1">
            <a:extLst>
              <a:ext uri="{FF2B5EF4-FFF2-40B4-BE49-F238E27FC236}">
                <a16:creationId xmlns:a16="http://schemas.microsoft.com/office/drawing/2014/main" id="{0477EE40-AF62-A77D-F0BF-942B48B837FE}"/>
              </a:ext>
            </a:extLst>
          </p:cNvPr>
          <p:cNvSpPr txBox="1">
            <a:spLocks/>
          </p:cNvSpPr>
          <p:nvPr/>
        </p:nvSpPr>
        <p:spPr>
          <a:xfrm>
            <a:off x="396000" y="6119685"/>
            <a:ext cx="4536000" cy="814893"/>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Aft>
                <a:spcPts val="400"/>
              </a:spcAft>
            </a:pPr>
            <a:r>
              <a:rPr lang="de-DE" dirty="0"/>
              <a:t>Wenn die Behörden beschließen, deine Unterstützung während der Aufnahme zu streichen, weil du weggelaufen und in ein anderes EU+-Land gereist bist, hängt die Art der Unterstützung, die du noch bekommst, von deiner persönlichen Situation und deinen Bedürfnissen ab. Du kannst immer noch zur Schule gehen. </a:t>
            </a:r>
          </a:p>
        </p:txBody>
      </p:sp>
      <p:sp>
        <p:nvSpPr>
          <p:cNvPr id="12" name="Slide Number Placeholder 5">
            <a:extLst>
              <a:ext uri="{FF2B5EF4-FFF2-40B4-BE49-F238E27FC236}">
                <a16:creationId xmlns:a16="http://schemas.microsoft.com/office/drawing/2014/main" id="{D9603ECE-82CA-0DED-FB23-9743F1626FFC}"/>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19</a:t>
            </a:fld>
            <a:endParaRPr lang="en-LU">
              <a:solidFill>
                <a:schemeClr val="tx1"/>
              </a:solidFill>
            </a:endParaRPr>
          </a:p>
        </p:txBody>
      </p:sp>
    </p:spTree>
    <p:extLst>
      <p:ext uri="{BB962C8B-B14F-4D97-AF65-F5344CB8AC3E}">
        <p14:creationId xmlns:p14="http://schemas.microsoft.com/office/powerpoint/2010/main" val="4162612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5D16A-FC2B-D3D9-D018-5F1E8CCA1A2F}"/>
              </a:ext>
            </a:extLst>
          </p:cNvPr>
          <p:cNvSpPr>
            <a:spLocks noGrp="1"/>
          </p:cNvSpPr>
          <p:nvPr>
            <p:ph type="ctrTitle"/>
          </p:nvPr>
        </p:nvSpPr>
        <p:spPr>
          <a:xfrm>
            <a:off x="648000" y="342000"/>
            <a:ext cx="4284000" cy="266602"/>
          </a:xfrm>
        </p:spPr>
        <p:txBody>
          <a:bodyPr/>
          <a:lstStyle/>
          <a:p>
            <a:r>
              <a:rPr lang="de-DE" b="1"/>
              <a:t>INHALT </a:t>
            </a:r>
          </a:p>
        </p:txBody>
      </p:sp>
      <p:sp>
        <p:nvSpPr>
          <p:cNvPr id="3" name="Subtitle 2">
            <a:extLst>
              <a:ext uri="{FF2B5EF4-FFF2-40B4-BE49-F238E27FC236}">
                <a16:creationId xmlns:a16="http://schemas.microsoft.com/office/drawing/2014/main" id="{FA26F6E4-928D-6655-70F1-58F54E5C349F}"/>
              </a:ext>
            </a:extLst>
          </p:cNvPr>
          <p:cNvSpPr>
            <a:spLocks noGrp="1"/>
          </p:cNvSpPr>
          <p:nvPr>
            <p:ph type="subTitle" idx="1"/>
          </p:nvPr>
        </p:nvSpPr>
        <p:spPr>
          <a:xfrm>
            <a:off x="396000" y="720000"/>
            <a:ext cx="4536000" cy="6317798"/>
          </a:xfrm>
        </p:spPr>
        <p:txBody>
          <a:bodyPr/>
          <a:lstStyle/>
          <a:p>
            <a:pPr>
              <a:lnSpc>
                <a:spcPct val="100000"/>
              </a:lnSpc>
              <a:spcAft>
                <a:spcPts val="800"/>
              </a:spcAft>
              <a:tabLst>
                <a:tab pos="5220000" algn="r"/>
                <a:tab pos="5400000" algn="r"/>
              </a:tabLst>
            </a:pPr>
            <a:r>
              <a:rPr lang="de-DE" sz="1000" dirty="0"/>
              <a:t>Du bist in diesem Land sicher 	3</a:t>
            </a:r>
          </a:p>
          <a:p>
            <a:pPr>
              <a:lnSpc>
                <a:spcPct val="100000"/>
              </a:lnSpc>
              <a:spcAft>
                <a:spcPts val="800"/>
              </a:spcAft>
              <a:tabLst>
                <a:tab pos="5400000" algn="r"/>
              </a:tabLst>
            </a:pPr>
            <a:r>
              <a:rPr lang="de-DE" sz="1000" dirty="0"/>
              <a:t>Wer hilft dir? 	3</a:t>
            </a:r>
          </a:p>
          <a:p>
            <a:pPr>
              <a:lnSpc>
                <a:spcPct val="100000"/>
              </a:lnSpc>
              <a:spcAft>
                <a:spcPts val="800"/>
              </a:spcAft>
              <a:tabLst>
                <a:tab pos="5400000" algn="r"/>
              </a:tabLst>
            </a:pPr>
            <a:r>
              <a:rPr lang="de-DE" sz="1000" dirty="0"/>
              <a:t>Welche Rolle spielt der Vertreter? 	3</a:t>
            </a:r>
          </a:p>
          <a:p>
            <a:pPr>
              <a:lnSpc>
                <a:spcPct val="100000"/>
              </a:lnSpc>
              <a:spcAft>
                <a:spcPts val="600"/>
              </a:spcAft>
              <a:tabLst>
                <a:tab pos="5400000" algn="r"/>
              </a:tabLst>
            </a:pPr>
            <a:r>
              <a:rPr lang="de-DE" sz="1000" dirty="0"/>
              <a:t>Wer kann dir noch helfen? 	4</a:t>
            </a:r>
          </a:p>
          <a:p>
            <a:pPr>
              <a:lnSpc>
                <a:spcPct val="100000"/>
              </a:lnSpc>
              <a:spcAft>
                <a:spcPts val="800"/>
              </a:spcAft>
              <a:tabLst>
                <a:tab pos="5400000" algn="r"/>
              </a:tabLst>
            </a:pPr>
            <a:r>
              <a:rPr lang="de-DE" sz="1000" dirty="0"/>
              <a:t>Was wirst du bekommen? 	6</a:t>
            </a:r>
          </a:p>
          <a:p>
            <a:pPr>
              <a:lnSpc>
                <a:spcPct val="100000"/>
              </a:lnSpc>
              <a:spcAft>
                <a:spcPts val="800"/>
              </a:spcAft>
              <a:tabLst>
                <a:tab pos="5400000" algn="r"/>
              </a:tabLst>
            </a:pPr>
            <a:r>
              <a:rPr lang="de-DE" sz="1000" dirty="0"/>
              <a:t>Recht auf medizinische Versorgung	8</a:t>
            </a:r>
          </a:p>
          <a:p>
            <a:pPr>
              <a:lnSpc>
                <a:spcPct val="100000"/>
              </a:lnSpc>
              <a:spcAft>
                <a:spcPts val="800"/>
              </a:spcAft>
              <a:tabLst>
                <a:tab pos="5400000" algn="r"/>
              </a:tabLst>
            </a:pPr>
            <a:r>
              <a:rPr lang="de-DE" sz="1000" dirty="0"/>
              <a:t>Informiere die Mitarbeitenden und den Vertreter 	9</a:t>
            </a:r>
          </a:p>
          <a:p>
            <a:pPr>
              <a:lnSpc>
                <a:spcPct val="100000"/>
              </a:lnSpc>
              <a:spcAft>
                <a:spcPts val="800"/>
              </a:spcAft>
              <a:tabLst>
                <a:tab pos="5400000" algn="r"/>
              </a:tabLst>
            </a:pPr>
            <a:r>
              <a:rPr lang="de-DE" sz="1000" dirty="0"/>
              <a:t>Was ist eine Beurteilung des Kindeswohls? 	10</a:t>
            </a:r>
          </a:p>
          <a:p>
            <a:pPr>
              <a:lnSpc>
                <a:spcPct val="100000"/>
              </a:lnSpc>
              <a:spcAft>
                <a:spcPts val="800"/>
              </a:spcAft>
              <a:tabLst>
                <a:tab pos="5400000" algn="r"/>
              </a:tabLst>
            </a:pPr>
            <a:r>
              <a:rPr lang="de-DE" sz="1000" dirty="0"/>
              <a:t>Recht auf Bildung 	10</a:t>
            </a:r>
          </a:p>
          <a:p>
            <a:pPr>
              <a:lnSpc>
                <a:spcPct val="100000"/>
              </a:lnSpc>
              <a:spcAft>
                <a:spcPts val="800"/>
              </a:spcAft>
              <a:tabLst>
                <a:tab pos="5400000" algn="r"/>
              </a:tabLst>
            </a:pPr>
            <a:r>
              <a:rPr lang="de-DE" sz="1000" dirty="0"/>
              <a:t>Recht auf Arbeit 	11</a:t>
            </a:r>
          </a:p>
          <a:p>
            <a:pPr>
              <a:lnSpc>
                <a:spcPct val="100000"/>
              </a:lnSpc>
              <a:spcAft>
                <a:spcPts val="800"/>
              </a:spcAft>
              <a:tabLst>
                <a:tab pos="5400000" algn="r"/>
              </a:tabLst>
            </a:pPr>
            <a:r>
              <a:rPr lang="de-DE" sz="1000" dirty="0"/>
              <a:t>Dein Dokument für Asylsuchende 	11</a:t>
            </a:r>
          </a:p>
          <a:p>
            <a:pPr>
              <a:lnSpc>
                <a:spcPct val="100000"/>
              </a:lnSpc>
              <a:spcAft>
                <a:spcPts val="800"/>
              </a:spcAft>
              <a:tabLst>
                <a:tab pos="5400000" algn="r"/>
              </a:tabLst>
            </a:pPr>
            <a:r>
              <a:rPr lang="de-DE" sz="1000" dirty="0"/>
              <a:t>Wo wirst du untergebracht? 	12</a:t>
            </a:r>
          </a:p>
          <a:p>
            <a:pPr>
              <a:lnSpc>
                <a:spcPct val="100000"/>
              </a:lnSpc>
              <a:spcAft>
                <a:spcPts val="800"/>
              </a:spcAft>
              <a:tabLst>
                <a:tab pos="5400000" algn="r"/>
              </a:tabLst>
            </a:pPr>
            <a:r>
              <a:rPr lang="de-DE" sz="1000" dirty="0"/>
              <a:t>Was kannst du tun, wenn dich jemand schlecht behandelt? 	13</a:t>
            </a:r>
          </a:p>
          <a:p>
            <a:pPr>
              <a:lnSpc>
                <a:spcPct val="100000"/>
              </a:lnSpc>
              <a:spcAft>
                <a:spcPts val="800"/>
              </a:spcAft>
              <a:tabLst>
                <a:tab pos="5400000" algn="r"/>
              </a:tabLst>
            </a:pPr>
            <a:r>
              <a:rPr lang="de-DE" sz="1000" dirty="0"/>
              <a:t>Welche Pflichten hast du bei der Aufnahme? 	14</a:t>
            </a:r>
          </a:p>
          <a:p>
            <a:pPr>
              <a:lnSpc>
                <a:spcPct val="100000"/>
              </a:lnSpc>
              <a:spcAft>
                <a:spcPts val="800"/>
              </a:spcAft>
              <a:tabLst>
                <a:tab pos="5400000" algn="r"/>
              </a:tabLst>
            </a:pPr>
            <a:r>
              <a:rPr lang="de-DE" sz="1000" dirty="0"/>
              <a:t>Was passiert, wenn du deine Pflichten nicht erfüllst? 	15</a:t>
            </a:r>
          </a:p>
          <a:p>
            <a:pPr>
              <a:lnSpc>
                <a:spcPct val="100000"/>
              </a:lnSpc>
              <a:spcAft>
                <a:spcPts val="800"/>
              </a:spcAft>
              <a:tabLst>
                <a:tab pos="5400000" algn="r"/>
              </a:tabLst>
            </a:pPr>
            <a:r>
              <a:rPr lang="de-DE" sz="1000" dirty="0"/>
              <a:t>Vorschriften für Asylanträge und Reisen in andere Länder	16</a:t>
            </a:r>
          </a:p>
          <a:p>
            <a:pPr>
              <a:lnSpc>
                <a:spcPct val="100000"/>
              </a:lnSpc>
              <a:spcAft>
                <a:spcPts val="800"/>
              </a:spcAft>
              <a:tabLst>
                <a:tab pos="5400000" algn="r"/>
              </a:tabLst>
            </a:pPr>
            <a:r>
              <a:rPr lang="de-DE" sz="1000" dirty="0"/>
              <a:t>Was passiert, wenn du in ein anderes EU+-Land reist? 	17</a:t>
            </a:r>
          </a:p>
          <a:p>
            <a:pPr>
              <a:lnSpc>
                <a:spcPct val="100000"/>
              </a:lnSpc>
              <a:spcAft>
                <a:spcPts val="800"/>
              </a:spcAft>
              <a:tabLst>
                <a:tab pos="5400000" algn="r"/>
              </a:tabLst>
            </a:pPr>
            <a:r>
              <a:rPr lang="de-DE" sz="1000" dirty="0"/>
              <a:t>Wer kann dir helfen, wenn du mit einer Entscheidung der Behörden nicht einverstanden bist? 	18</a:t>
            </a:r>
          </a:p>
          <a:p>
            <a:pPr>
              <a:lnSpc>
                <a:spcPct val="100000"/>
              </a:lnSpc>
              <a:spcAft>
                <a:spcPts val="800"/>
              </a:spcAft>
              <a:tabLst>
                <a:tab pos="5400000" algn="r"/>
              </a:tabLst>
            </a:pPr>
            <a:r>
              <a:rPr lang="de-DE" sz="1000" dirty="0"/>
              <a:t>Was passiert, wenn sich eine Form der Unterstützung ändert? 	19</a:t>
            </a:r>
          </a:p>
          <a:p>
            <a:pPr>
              <a:lnSpc>
                <a:spcPct val="100000"/>
              </a:lnSpc>
              <a:spcAft>
                <a:spcPts val="800"/>
              </a:spcAft>
              <a:tabLst>
                <a:tab pos="5400000" algn="r"/>
              </a:tabLst>
            </a:pPr>
            <a:r>
              <a:rPr lang="de-DE" sz="1000" dirty="0"/>
              <a:t>Ansprechpartner	20</a:t>
            </a:r>
          </a:p>
        </p:txBody>
      </p:sp>
      <p:sp>
        <p:nvSpPr>
          <p:cNvPr id="5" name="Slide Number Placeholder 5">
            <a:extLst>
              <a:ext uri="{FF2B5EF4-FFF2-40B4-BE49-F238E27FC236}">
                <a16:creationId xmlns:a16="http://schemas.microsoft.com/office/drawing/2014/main" id="{1920F5FF-F96A-B426-F822-87F3897D1DFF}"/>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2</a:t>
            </a:fld>
            <a:endParaRPr lang="en-LU">
              <a:solidFill>
                <a:schemeClr val="tx1"/>
              </a:solidFill>
            </a:endParaRPr>
          </a:p>
        </p:txBody>
      </p:sp>
    </p:spTree>
    <p:extLst>
      <p:ext uri="{BB962C8B-B14F-4D97-AF65-F5344CB8AC3E}">
        <p14:creationId xmlns:p14="http://schemas.microsoft.com/office/powerpoint/2010/main" val="2796965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B3463E-52A7-818D-942E-3A4B0B0FE21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8C918BB-E50C-912D-D4E4-76DE853E8076}"/>
              </a:ext>
            </a:extLst>
          </p:cNvPr>
          <p:cNvSpPr>
            <a:spLocks noGrp="1"/>
          </p:cNvSpPr>
          <p:nvPr>
            <p:ph type="title" idx="4294967295"/>
          </p:nvPr>
        </p:nvSpPr>
        <p:spPr>
          <a:xfrm>
            <a:off x="366713" y="-1460500"/>
            <a:ext cx="4594225" cy="1460500"/>
          </a:xfrm>
          <a:prstGeom prst="rect">
            <a:avLst/>
          </a:prstGeom>
        </p:spPr>
        <p:txBody>
          <a:bodyPr anchor="b"/>
          <a:lstStyle/>
          <a:p>
            <a:r>
              <a:rPr lang="de-DE" b="0"/>
              <a:t>ANSPRECHPARTNER</a:t>
            </a:r>
          </a:p>
        </p:txBody>
      </p:sp>
      <p:sp>
        <p:nvSpPr>
          <p:cNvPr id="18" name="Title 1">
            <a:extLst>
              <a:ext uri="{FF2B5EF4-FFF2-40B4-BE49-F238E27FC236}">
                <a16:creationId xmlns:a16="http://schemas.microsoft.com/office/drawing/2014/main" id="{4AFF542F-7D3A-D4FC-315E-EB16D5DBC6BF}"/>
              </a:ext>
            </a:extLst>
          </p:cNvPr>
          <p:cNvSpPr txBox="1">
            <a:spLocks/>
          </p:cNvSpPr>
          <p:nvPr/>
        </p:nvSpPr>
        <p:spPr>
          <a:xfrm>
            <a:off x="395999" y="342000"/>
            <a:ext cx="4283650" cy="266602"/>
          </a:xfrm>
          <a:prstGeom prst="rect">
            <a:avLst/>
          </a:prstGeom>
        </p:spPr>
        <p:txBody>
          <a:bodyPr wrap="square" lIns="36000" tIns="36000" rIns="36000" bIns="36000" numCol="1" anchor="t" anchorCtr="0">
            <a:spAutoFit/>
          </a:bodyPr>
          <a:lstStyle>
            <a:lvl1pPr algn="l" defTabSz="914400" rtl="0" eaLnBrk="1" latinLnBrk="0" hangingPunct="1">
              <a:lnSpc>
                <a:spcPct val="90000"/>
              </a:lnSpc>
              <a:spcBef>
                <a:spcPct val="0"/>
              </a:spcBef>
              <a:buNone/>
              <a:defRPr sz="1400" b="1" kern="1200">
                <a:solidFill>
                  <a:schemeClr val="tx2"/>
                </a:solidFill>
                <a:latin typeface="Calibri" panose="020F0502020204030204" pitchFamily="34" charset="0"/>
                <a:ea typeface="Verdana" panose="020B0604030504040204" pitchFamily="34" charset="0"/>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1400" b="1" i="0" u="none" strike="noStrike" cap="none" normalizeH="0" baseline="0" noProof="0">
                <a:ln>
                  <a:noFill/>
                </a:ln>
                <a:effectLst/>
                <a:uLnTx/>
                <a:uFillTx/>
                <a:latin typeface="Calibri" panose="020F0502020204030204" pitchFamily="34" charset="0"/>
                <a:ea typeface="Calibri"/>
                <a:cs typeface="Calibri" panose="020F0502020204030204" pitchFamily="34" charset="0"/>
              </a:rPr>
              <a:t>ANSPRECHPARTNER </a:t>
            </a:r>
          </a:p>
        </p:txBody>
      </p:sp>
      <p:sp>
        <p:nvSpPr>
          <p:cNvPr id="20" name="Subtitle 1">
            <a:extLst>
              <a:ext uri="{FF2B5EF4-FFF2-40B4-BE49-F238E27FC236}">
                <a16:creationId xmlns:a16="http://schemas.microsoft.com/office/drawing/2014/main" id="{5396156D-D558-9ED6-0F12-CC8621551B86}"/>
              </a:ext>
            </a:extLst>
          </p:cNvPr>
          <p:cNvSpPr txBox="1">
            <a:spLocks/>
          </p:cNvSpPr>
          <p:nvPr/>
        </p:nvSpPr>
        <p:spPr>
          <a:xfrm>
            <a:off x="396000" y="626394"/>
            <a:ext cx="4536000" cy="4968268"/>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200"/>
              </a:spcAft>
            </a:pPr>
            <a:r>
              <a:rPr lang="de-DE" sz="1000" dirty="0"/>
              <a:t>Wenn du und deine Familie Fragen habt oder während eures Aufenthalts Unterstützung braucht, könnt ihr euch an folgende Stellen wenden: </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de-DE" sz="1000" b="1" dirty="0"/>
              <a:t>Zuständige Behörden</a:t>
            </a:r>
          </a:p>
          <a:p>
            <a:pPr>
              <a:spcBef>
                <a:spcPts val="200"/>
              </a:spcBef>
            </a:pPr>
            <a:r>
              <a:rPr lang="de-DE" sz="1000" dirty="0"/>
              <a:t>Wende Dich an die für Dich zuständige Aufnahmeeinrichtung.</a:t>
            </a:r>
          </a:p>
          <a:p>
            <a:pPr>
              <a:spcBef>
                <a:spcPts val="200"/>
              </a:spcBef>
            </a:pPr>
            <a:r>
              <a:rPr lang="de-DE" sz="1000" dirty="0"/>
              <a:t>Bei ausländerrechtlichen Angelegenheiten wende Dich an die für Dich zuständige Ausländerbehörde.</a:t>
            </a:r>
          </a:p>
          <a:p>
            <a:pPr>
              <a:spcBef>
                <a:spcPts val="200"/>
              </a:spcBef>
            </a:pPr>
            <a:r>
              <a:rPr lang="de-DE" sz="1000" dirty="0"/>
              <a:t>Bei sozial- und leistungsrechtlichen Angelegenheiten, wende Dich an die für Dich zuständige Leistungsbehörde.</a:t>
            </a:r>
            <a:endParaRPr lang="de-DE" sz="1000" b="1" dirty="0">
              <a:solidFill>
                <a:srgbClr val="000000"/>
              </a:solidFill>
              <a:highlight>
                <a:srgbClr val="FFFFB4"/>
              </a:highlight>
            </a:endParaRPr>
          </a:p>
          <a:p>
            <a:pPr>
              <a:spcBef>
                <a:spcPts val="1000"/>
              </a:spcBef>
              <a:defRPr/>
            </a:pPr>
            <a:r>
              <a:rPr lang="de-DE" sz="1000" b="1" dirty="0">
                <a:solidFill>
                  <a:srgbClr val="000000"/>
                </a:solidFill>
              </a:rPr>
              <a:t>Kinderschutz</a:t>
            </a:r>
          </a:p>
          <a:p>
            <a:pPr>
              <a:spcBef>
                <a:spcPts val="200"/>
              </a:spcBef>
            </a:pPr>
            <a:r>
              <a:rPr lang="de-DE" sz="1000" dirty="0"/>
              <a:t>Wende Dich an das für Dich zuständige Jugendamt.</a:t>
            </a:r>
          </a:p>
          <a:p>
            <a:pPr>
              <a:spcBef>
                <a:spcPts val="200"/>
              </a:spcBef>
            </a:pPr>
            <a:r>
              <a:rPr lang="de-DE" sz="1000" dirty="0"/>
              <a:t>Wenn dein Bruder, deine Schwester oder eine Freundin oder ein Freund vermisst wird, kannst du die Hotline 116 000 – </a:t>
            </a:r>
            <a:r>
              <a:rPr lang="de-DE" sz="1000" dirty="0" err="1"/>
              <a:t>Missing</a:t>
            </a:r>
            <a:r>
              <a:rPr lang="de-DE" sz="1000" dirty="0"/>
              <a:t> Children Europe anrufen.</a:t>
            </a:r>
          </a:p>
          <a:p>
            <a:pPr>
              <a:spcBef>
                <a:spcPts val="200"/>
              </a:spcBef>
            </a:pPr>
            <a:endParaRPr lang="de-DE" sz="1000" dirty="0"/>
          </a:p>
          <a:p>
            <a:pPr>
              <a:spcBef>
                <a:spcPts val="200"/>
              </a:spcBef>
            </a:pPr>
            <a:r>
              <a:rPr lang="de-DE" sz="1000" b="1" dirty="0"/>
              <a:t>Rechtsauskünfte, Rechtsberatung und -vertretung</a:t>
            </a:r>
          </a:p>
          <a:p>
            <a:pPr>
              <a:lnSpc>
                <a:spcPct val="100000"/>
              </a:lnSpc>
              <a:spcBef>
                <a:spcPts val="1000"/>
              </a:spcBef>
            </a:pPr>
            <a:r>
              <a:rPr lang="de-DE" sz="1000" dirty="0"/>
              <a:t>Adressen von Rechtsbeiständen und spezialisierten Beratungsstellen finden Sie unter anderem auf: https://adressen.asyl.net/</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de-DE" sz="1000" b="1" i="0" u="none" strike="noStrike" cap="none" normalizeH="0" baseline="0" noProof="0" dirty="0">
                <a:ln>
                  <a:noFill/>
                </a:ln>
                <a:solidFill>
                  <a:prstClr val="black"/>
                </a:solidFill>
                <a:effectLst/>
                <a:uLnTx/>
                <a:uFillTx/>
              </a:rPr>
              <a:t>Das UNHCR (Flüchtlingskommissariat der Vereinten Nationen) </a:t>
            </a:r>
            <a:r>
              <a:rPr kumimoji="0" lang="de-DE" sz="1000" b="0" i="0" u="none" strike="noStrike" cap="none" normalizeH="0" baseline="0" noProof="0" dirty="0">
                <a:ln>
                  <a:noFill/>
                </a:ln>
                <a:solidFill>
                  <a:prstClr val="black"/>
                </a:solidFill>
                <a:effectLst/>
                <a:uLnTx/>
                <a:uFillTx/>
              </a:rPr>
              <a:t>schützt die Interessen und Rechte von Asylsuchenden und Flüchtlingen.</a:t>
            </a:r>
          </a:p>
          <a:p>
            <a:pPr>
              <a:lnSpc>
                <a:spcPct val="100000"/>
              </a:lnSpc>
              <a:spcBef>
                <a:spcPts val="1000"/>
              </a:spcBef>
            </a:pPr>
            <a:endParaRPr lang="de-DE" sz="1000" dirty="0"/>
          </a:p>
        </p:txBody>
      </p:sp>
      <p:sp>
        <p:nvSpPr>
          <p:cNvPr id="32" name="Subtitle 1">
            <a:extLst>
              <a:ext uri="{FF2B5EF4-FFF2-40B4-BE49-F238E27FC236}">
                <a16:creationId xmlns:a16="http://schemas.microsoft.com/office/drawing/2014/main" id="{2C63CBB2-B56C-A35E-38ED-4D1EB0C9E22A}"/>
              </a:ext>
            </a:extLst>
          </p:cNvPr>
          <p:cNvSpPr txBox="1">
            <a:spLocks/>
          </p:cNvSpPr>
          <p:nvPr/>
        </p:nvSpPr>
        <p:spPr>
          <a:xfrm>
            <a:off x="395999" y="5599872"/>
            <a:ext cx="4536000" cy="412361"/>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200"/>
              </a:spcAft>
              <a:buClrTx/>
              <a:buSzTx/>
              <a:buFont typeface="Arial" panose="020B0604020202020204" pitchFamily="34" charset="0"/>
              <a:buNone/>
              <a:tabLst/>
              <a:defRPr/>
            </a:pPr>
            <a:r>
              <a:rPr kumimoji="0" lang="de-DE" sz="1000" b="0" i="0" u="none" strike="noStrike" cap="none"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rPr>
              <a:t>Wenn du dich in einer medizinischen Notlage oder in Gefahr befindest, kannst du diese Nummern kostenlos anrufen:</a:t>
            </a:r>
          </a:p>
        </p:txBody>
      </p:sp>
      <p:pic>
        <p:nvPicPr>
          <p:cNvPr id="34" name="Picture 33">
            <a:extLst>
              <a:ext uri="{FF2B5EF4-FFF2-40B4-BE49-F238E27FC236}">
                <a16:creationId xmlns:a16="http://schemas.microsoft.com/office/drawing/2014/main" id="{83BE0B1A-0230-5FB5-DD18-41EDD32F5BC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60301" y="6256555"/>
            <a:ext cx="345904" cy="345904"/>
          </a:xfrm>
          <a:prstGeom prst="rect">
            <a:avLst/>
          </a:prstGeom>
        </p:spPr>
      </p:pic>
      <p:graphicFrame>
        <p:nvGraphicFramePr>
          <p:cNvPr id="31" name="Table 30">
            <a:extLst>
              <a:ext uri="{FF2B5EF4-FFF2-40B4-BE49-F238E27FC236}">
                <a16:creationId xmlns:a16="http://schemas.microsoft.com/office/drawing/2014/main" id="{74F250EB-D6BD-250F-3BA7-1A9E97A16B96}"/>
              </a:ext>
            </a:extLst>
          </p:cNvPr>
          <p:cNvGraphicFramePr>
            <a:graphicFrameLocks noGrp="1"/>
          </p:cNvGraphicFramePr>
          <p:nvPr/>
        </p:nvGraphicFramePr>
        <p:xfrm>
          <a:off x="391408" y="6285517"/>
          <a:ext cx="3355010" cy="273600"/>
        </p:xfrm>
        <a:graphic>
          <a:graphicData uri="http://schemas.openxmlformats.org/drawingml/2006/table">
            <a:tbl>
              <a:tblPr firstRow="1" bandRow="1">
                <a:tableStyleId>{5C22544A-7EE6-4342-B048-85BDC9FD1C3A}</a:tableStyleId>
              </a:tblPr>
              <a:tblGrid>
                <a:gridCol w="3355010">
                  <a:extLst>
                    <a:ext uri="{9D8B030D-6E8A-4147-A177-3AD203B41FA5}">
                      <a16:colId xmlns:a16="http://schemas.microsoft.com/office/drawing/2014/main" val="3020205983"/>
                    </a:ext>
                  </a:extLst>
                </a:gridCol>
              </a:tblGrid>
              <a:tr h="273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b="1" i="0" dirty="0">
                          <a:solidFill>
                            <a:schemeClr val="tx1"/>
                          </a:solidFill>
                          <a:effectLst/>
                          <a:latin typeface="Calibri" panose="020F0502020204030204" pitchFamily="34" charset="0"/>
                          <a:cs typeface="Calibri" panose="020F0502020204030204" pitchFamily="34" charset="0"/>
                        </a:rPr>
                        <a:t>medizinischer Notfall: 112</a:t>
                      </a:r>
                      <a:endParaRPr lang="de-DE" sz="1000" b="0" i="0" dirty="0">
                        <a:solidFill>
                          <a:schemeClr val="tx1"/>
                        </a:solidFill>
                        <a:effectLst/>
                        <a:highlight>
                          <a:srgbClr val="FFFF00"/>
                        </a:highlight>
                        <a:latin typeface="Calibri" panose="020F0502020204030204" pitchFamily="34" charset="0"/>
                        <a:cs typeface="Calibri" panose="020F0502020204030204" pitchFamily="34" charset="0"/>
                      </a:endParaRPr>
                    </a:p>
                  </a:txBody>
                  <a:tcPr marL="540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70465840"/>
                  </a:ext>
                </a:extLst>
              </a:tr>
            </a:tbl>
          </a:graphicData>
        </a:graphic>
      </p:graphicFrame>
      <p:pic>
        <p:nvPicPr>
          <p:cNvPr id="35" name="Picture 34">
            <a:extLst>
              <a:ext uri="{FF2B5EF4-FFF2-40B4-BE49-F238E27FC236}">
                <a16:creationId xmlns:a16="http://schemas.microsoft.com/office/drawing/2014/main" id="{0B13D840-32D2-0D62-A4F7-09A4CB97B30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60301" y="6698643"/>
            <a:ext cx="345904" cy="345904"/>
          </a:xfrm>
          <a:prstGeom prst="rect">
            <a:avLst/>
          </a:prstGeom>
        </p:spPr>
      </p:pic>
      <p:graphicFrame>
        <p:nvGraphicFramePr>
          <p:cNvPr id="33" name="Table 32">
            <a:extLst>
              <a:ext uri="{FF2B5EF4-FFF2-40B4-BE49-F238E27FC236}">
                <a16:creationId xmlns:a16="http://schemas.microsoft.com/office/drawing/2014/main" id="{5F1314CE-26F0-C87E-9711-AE0AF799997A}"/>
              </a:ext>
            </a:extLst>
          </p:cNvPr>
          <p:cNvGraphicFramePr>
            <a:graphicFrameLocks noGrp="1"/>
          </p:cNvGraphicFramePr>
          <p:nvPr/>
        </p:nvGraphicFramePr>
        <p:xfrm>
          <a:off x="391408" y="6734435"/>
          <a:ext cx="3355009" cy="273600"/>
        </p:xfrm>
        <a:graphic>
          <a:graphicData uri="http://schemas.openxmlformats.org/drawingml/2006/table">
            <a:tbl>
              <a:tblPr firstRow="1" bandRow="1">
                <a:tableStyleId>{5C22544A-7EE6-4342-B048-85BDC9FD1C3A}</a:tableStyleId>
              </a:tblPr>
              <a:tblGrid>
                <a:gridCol w="3355009">
                  <a:extLst>
                    <a:ext uri="{9D8B030D-6E8A-4147-A177-3AD203B41FA5}">
                      <a16:colId xmlns:a16="http://schemas.microsoft.com/office/drawing/2014/main" val="3020205983"/>
                    </a:ext>
                  </a:extLst>
                </a:gridCol>
              </a:tblGrid>
              <a:tr h="273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b="1" i="0" dirty="0">
                          <a:solidFill>
                            <a:schemeClr val="tx1"/>
                          </a:solidFill>
                          <a:effectLst/>
                          <a:latin typeface="Calibri" panose="020F0502020204030204" pitchFamily="34" charset="0"/>
                          <a:cs typeface="Calibri" panose="020F0502020204030204" pitchFamily="34" charset="0"/>
                        </a:rPr>
                        <a:t>Polizei: 110</a:t>
                      </a:r>
                      <a:endParaRPr lang="de-DE" sz="1000" b="0" i="0" dirty="0">
                        <a:solidFill>
                          <a:schemeClr val="tx1"/>
                        </a:solidFill>
                        <a:effectLst/>
                        <a:highlight>
                          <a:srgbClr val="FFFF00"/>
                        </a:highlight>
                        <a:latin typeface="Calibri" panose="020F0502020204030204" pitchFamily="34" charset="0"/>
                        <a:cs typeface="Calibri" panose="020F0502020204030204" pitchFamily="34" charset="0"/>
                      </a:endParaRPr>
                    </a:p>
                  </a:txBody>
                  <a:tcPr marL="540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70465840"/>
                  </a:ext>
                </a:extLst>
              </a:tr>
            </a:tbl>
          </a:graphicData>
        </a:graphic>
      </p:graphicFrame>
      <p:sp>
        <p:nvSpPr>
          <p:cNvPr id="2" name="Slide Number Placeholder 1">
            <a:extLst>
              <a:ext uri="{FF2B5EF4-FFF2-40B4-BE49-F238E27FC236}">
                <a16:creationId xmlns:a16="http://schemas.microsoft.com/office/drawing/2014/main" id="{B9D61D5A-67B3-CCE1-7ACD-31531266AE74}"/>
              </a:ext>
            </a:extLst>
          </p:cNvPr>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0D27072-F98D-D44B-838D-C2300481805D}" type="slidenum">
              <a:rPr kumimoji="0" lang="en-LU" sz="800" b="0" i="0" u="none" strike="noStrike" kern="1200" cap="none" spc="0" normalizeH="0" baseline="0" noProof="0" smtClean="0">
                <a:ln>
                  <a:noFill/>
                </a:ln>
                <a:solidFill>
                  <a:schemeClr val="tx1"/>
                </a:solidFill>
                <a:effectLst/>
                <a:uLnTx/>
                <a:uFillTx/>
                <a:latin typeface="Calibri" panose="020F0502020204030204" pitchFamily="34" charset="0"/>
                <a:ea typeface="+mn-ea"/>
                <a:cs typeface="Calibri" panose="020F050202020403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20</a:t>
            </a:fld>
            <a:endParaRPr kumimoji="0" lang="en-LU" sz="8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endParaRPr>
          </a:p>
        </p:txBody>
      </p:sp>
      <p:sp>
        <p:nvSpPr>
          <p:cNvPr id="11" name="Textfeld 3">
            <a:extLst>
              <a:ext uri="{FF2B5EF4-FFF2-40B4-BE49-F238E27FC236}">
                <a16:creationId xmlns:a16="http://schemas.microsoft.com/office/drawing/2014/main" id="{F2B903DC-A1D3-4938-BED3-BD5E96A6AA30}"/>
              </a:ext>
            </a:extLst>
          </p:cNvPr>
          <p:cNvSpPr txBox="1"/>
          <p:nvPr/>
        </p:nvSpPr>
        <p:spPr>
          <a:xfrm>
            <a:off x="346091" y="4435735"/>
            <a:ext cx="1519237" cy="101566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de-DE" sz="1000" b="1" i="0" dirty="0">
                <a:solidFill>
                  <a:srgbClr val="000000"/>
                </a:solidFill>
                <a:effectLst/>
                <a:latin typeface="+mj-lt"/>
              </a:rPr>
              <a:t>UNHCR Deutschland</a:t>
            </a:r>
            <a:br>
              <a:rPr lang="de-DE" sz="1000" b="0" i="0" dirty="0">
                <a:solidFill>
                  <a:srgbClr val="000000"/>
                </a:solidFill>
                <a:effectLst/>
                <a:latin typeface="+mj-lt"/>
              </a:rPr>
            </a:br>
            <a:r>
              <a:rPr lang="de-DE" sz="1000" b="0" i="0" dirty="0">
                <a:solidFill>
                  <a:srgbClr val="000000"/>
                </a:solidFill>
                <a:effectLst/>
                <a:latin typeface="+mj-lt"/>
              </a:rPr>
              <a:t>Zimmerstr. 79/80</a:t>
            </a:r>
            <a:br>
              <a:rPr lang="de-DE" sz="1000" b="0" i="0" dirty="0">
                <a:solidFill>
                  <a:srgbClr val="000000"/>
                </a:solidFill>
                <a:effectLst/>
                <a:latin typeface="+mj-lt"/>
              </a:rPr>
            </a:br>
            <a:r>
              <a:rPr lang="de-DE" sz="1000" b="0" i="0" dirty="0">
                <a:solidFill>
                  <a:srgbClr val="000000"/>
                </a:solidFill>
                <a:effectLst/>
                <a:latin typeface="+mj-lt"/>
              </a:rPr>
              <a:t>10117 Berlin</a:t>
            </a:r>
          </a:p>
          <a:p>
            <a:pPr algn="l"/>
            <a:r>
              <a:rPr lang="de-DE" sz="1000" b="0" i="0" dirty="0">
                <a:effectLst/>
                <a:latin typeface="+mj-lt"/>
              </a:rPr>
              <a:t>Tel.: +49 30 202 202 0</a:t>
            </a:r>
            <a:br>
              <a:rPr lang="de-DE" sz="1000" b="0" i="0" dirty="0">
                <a:effectLst/>
                <a:latin typeface="+mj-lt"/>
              </a:rPr>
            </a:br>
            <a:r>
              <a:rPr lang="de-DE" sz="1000" b="0" i="0" dirty="0">
                <a:effectLst/>
                <a:latin typeface="+mj-lt"/>
              </a:rPr>
              <a:t>Fax: +49 30 202 202 20</a:t>
            </a:r>
            <a:br>
              <a:rPr lang="de-DE" sz="1000" b="0" i="0" dirty="0">
                <a:effectLst/>
                <a:latin typeface="+mj-lt"/>
              </a:rPr>
            </a:br>
            <a:r>
              <a:rPr lang="de-DE" sz="1000" b="0" i="0" dirty="0">
                <a:effectLst/>
                <a:latin typeface="+mj-lt"/>
              </a:rPr>
              <a:t>E-Mail: </a:t>
            </a:r>
            <a:r>
              <a:rPr lang="de-DE" sz="1000" b="0" i="0" u="none" strike="noStrike" dirty="0">
                <a:effectLst/>
                <a:latin typeface="+mj-lt"/>
              </a:rPr>
              <a:t>gfrbe@unhcr.org</a:t>
            </a:r>
            <a:endParaRPr lang="de-DE" sz="1000" b="0" i="0" dirty="0">
              <a:effectLst/>
              <a:latin typeface="+mj-lt"/>
            </a:endParaRPr>
          </a:p>
        </p:txBody>
      </p:sp>
    </p:spTree>
    <p:extLst>
      <p:ext uri="{BB962C8B-B14F-4D97-AF65-F5344CB8AC3E}">
        <p14:creationId xmlns:p14="http://schemas.microsoft.com/office/powerpoint/2010/main" val="850698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A8A680-DD84-DCEE-1EA6-DE4B3C094076}"/>
              </a:ext>
            </a:extLst>
          </p:cNvPr>
          <p:cNvSpPr>
            <a:spLocks noGrp="1"/>
          </p:cNvSpPr>
          <p:nvPr>
            <p:ph type="title" idx="4294967295"/>
          </p:nvPr>
        </p:nvSpPr>
        <p:spPr>
          <a:xfrm>
            <a:off x="366713" y="-257682"/>
            <a:ext cx="4594225" cy="257681"/>
          </a:xfrm>
          <a:prstGeom prst="rect">
            <a:avLst/>
          </a:prstGeom>
        </p:spPr>
        <p:txBody>
          <a:bodyPr anchor="t"/>
          <a:lstStyle/>
          <a:p>
            <a:r>
              <a:rPr lang="de-DE" sz="1200">
                <a:latin typeface="Verdana" panose="020B0604030504040204" pitchFamily="34" charset="0"/>
                <a:ea typeface="Verdana"/>
                <a:cs typeface="Verdana" panose="020B0604030504040204" pitchFamily="34" charset="0"/>
              </a:rPr>
              <a:t>HINTERE UMSCHLAGSEITE</a:t>
            </a:r>
          </a:p>
        </p:txBody>
      </p:sp>
      <p:sp>
        <p:nvSpPr>
          <p:cNvPr id="2" name="Rectangle 1">
            <a:extLst>
              <a:ext uri="{FF2B5EF4-FFF2-40B4-BE49-F238E27FC236}">
                <a16:creationId xmlns:a16="http://schemas.microsoft.com/office/drawing/2014/main" id="{6AEF5534-B7F4-C4E1-1FA3-55C4542AFE26}"/>
              </a:ext>
              <a:ext uri="{C183D7F6-B498-43B3-948B-1728B52AA6E4}">
                <adec:decorative xmlns:adec="http://schemas.microsoft.com/office/drawing/2017/decorative" val="1"/>
              </a:ext>
            </a:extLst>
          </p:cNvPr>
          <p:cNvSpPr/>
          <p:nvPr/>
        </p:nvSpPr>
        <p:spPr>
          <a:xfrm>
            <a:off x="0" y="0"/>
            <a:ext cx="5327650" cy="7559676"/>
          </a:xfrm>
          <a:prstGeom prst="rect">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descr="Logo der Asylagentur der Europäischen Union (EUAA)">
            <a:extLst>
              <a:ext uri="{FF2B5EF4-FFF2-40B4-BE49-F238E27FC236}">
                <a16:creationId xmlns:a16="http://schemas.microsoft.com/office/drawing/2014/main" id="{C6EF652F-A55E-11B2-A0DD-2B2647D204A1}"/>
              </a:ext>
            </a:extLst>
          </p:cNvPr>
          <p:cNvPicPr>
            <a:picLocks noChangeAspect="1"/>
          </p:cNvPicPr>
          <p:nvPr/>
        </p:nvPicPr>
        <p:blipFill>
          <a:blip r:embed="rId2">
            <a:extLst>
              <a:ext uri="{96DAC541-7B7A-43D3-8B79-37D633B846F1}">
                <asvg:svgBlip xmlns:asvg="http://schemas.microsoft.com/office/drawing/2016/SVG/main" r:embed="rId3"/>
              </a:ext>
            </a:extLst>
          </a:blip>
          <a:srcRect l="13876" t="24684" r="18422" b="28311"/>
          <a:stretch>
            <a:fillRect/>
          </a:stretch>
        </p:blipFill>
        <p:spPr>
          <a:xfrm>
            <a:off x="395999" y="4138576"/>
            <a:ext cx="963852" cy="472998"/>
          </a:xfrm>
          <a:prstGeom prst="rect">
            <a:avLst/>
          </a:prstGeom>
        </p:spPr>
      </p:pic>
      <p:sp>
        <p:nvSpPr>
          <p:cNvPr id="15" name="Rectangle 14">
            <a:extLst>
              <a:ext uri="{FF2B5EF4-FFF2-40B4-BE49-F238E27FC236}">
                <a16:creationId xmlns:a16="http://schemas.microsoft.com/office/drawing/2014/main" id="{62EEC783-8F56-FD47-5FA5-8B20D6ECDBE1}"/>
              </a:ext>
              <a:ext uri="{C183D7F6-B498-43B3-948B-1728B52AA6E4}">
                <adec:decorative xmlns:adec="http://schemas.microsoft.com/office/drawing/2017/decorative" val="1"/>
              </a:ext>
            </a:extLst>
          </p:cNvPr>
          <p:cNvSpPr/>
          <p:nvPr/>
        </p:nvSpPr>
        <p:spPr>
          <a:xfrm>
            <a:off x="1755850" y="4143265"/>
            <a:ext cx="1886727" cy="472998"/>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btitle 1">
            <a:extLst>
              <a:ext uri="{FF2B5EF4-FFF2-40B4-BE49-F238E27FC236}">
                <a16:creationId xmlns:a16="http://schemas.microsoft.com/office/drawing/2014/main" id="{A7542143-D697-33CD-C87C-E4CE90DF83C8}"/>
              </a:ext>
            </a:extLst>
          </p:cNvPr>
          <p:cNvSpPr txBox="1">
            <a:spLocks/>
          </p:cNvSpPr>
          <p:nvPr/>
        </p:nvSpPr>
        <p:spPr>
          <a:xfrm>
            <a:off x="395999" y="4700596"/>
            <a:ext cx="4627550" cy="1695349"/>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900"/>
              <a:t>Diese Broschüre dient nur Informationszwecken. Sie begründet keine Rechte oder Pflichten. Die Asylagentur der Europäischen Union (EUAA) hat den Hauptteil dieses Materials zur Verfügung gestellt. Die EUAA gestattet die Vervielfältigung und Änderung dieser Broschüre ausschließlich den EU-Mitgliedstaaten. Die EUAA übernimmt keine Verantwortung oder Haftung für die Richtigkeit, den Inhalt, die Vollständigkeit, die Rechtmäßigkeit oder die Zuverlässigkeit der Informationen, die von den Mitgliedstaaten oder anderen zuständigen Dritten in dieser Broschüre bereitgestellt werden. Weder die EUAA noch Personen, die im Namen der EUAA handeln, sind für die Verwendung der in dieser Broschüre enthaltenen Informationen verantwortlich. </a:t>
            </a:r>
          </a:p>
          <a:p>
            <a:endParaRPr lang="en-US" sz="900" dirty="0"/>
          </a:p>
          <a:p>
            <a:r>
              <a:rPr lang="de-DE" sz="900"/>
              <a:t>© Asylagentur der Europäischen Union, 2025</a:t>
            </a:r>
          </a:p>
        </p:txBody>
      </p:sp>
    </p:spTree>
    <p:extLst>
      <p:ext uri="{BB962C8B-B14F-4D97-AF65-F5344CB8AC3E}">
        <p14:creationId xmlns:p14="http://schemas.microsoft.com/office/powerpoint/2010/main" val="882719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CE7B4-4963-3FF4-6E43-5727E71BB571}"/>
              </a:ext>
            </a:extLst>
          </p:cNvPr>
          <p:cNvSpPr>
            <a:spLocks noGrp="1"/>
          </p:cNvSpPr>
          <p:nvPr>
            <p:ph type="ctrTitle"/>
          </p:nvPr>
        </p:nvSpPr>
        <p:spPr>
          <a:xfrm>
            <a:off x="648001" y="342000"/>
            <a:ext cx="4284000" cy="461784"/>
          </a:xfrm>
        </p:spPr>
        <p:txBody>
          <a:bodyPr/>
          <a:lstStyle/>
          <a:p>
            <a:r>
              <a:rPr lang="de-DE" sz="1400" b="1">
                <a:effectLst/>
                <a:latin typeface="Calibri" panose="020F0502020204030204" pitchFamily="34" charset="0"/>
                <a:ea typeface="Calibri"/>
                <a:cs typeface="Arial" panose="020B0604020202020204" pitchFamily="34" charset="0"/>
              </a:rPr>
              <a:t>DU BIST IN DIESEM LAND SICHER </a:t>
            </a:r>
            <a:br>
              <a:rPr lang="de-DE" sz="1400" b="1">
                <a:effectLst/>
                <a:latin typeface="Calibri" panose="020F0502020204030204" pitchFamily="34" charset="0"/>
                <a:ea typeface="Calibri"/>
                <a:cs typeface="Arial" panose="020B0604020202020204" pitchFamily="34" charset="0"/>
              </a:rPr>
            </a:br>
            <a:endParaRPr lang="de-DE" sz="1400" b="1">
              <a:effectLst/>
              <a:latin typeface="Calibri" panose="020F0502020204030204" pitchFamily="34" charset="0"/>
              <a:ea typeface="Calibri"/>
              <a:cs typeface="Arial" panose="020B0604020202020204" pitchFamily="34" charset="0"/>
            </a:endParaRPr>
          </a:p>
        </p:txBody>
      </p:sp>
      <p:sp>
        <p:nvSpPr>
          <p:cNvPr id="18" name="Subtitle 2">
            <a:extLst>
              <a:ext uri="{FF2B5EF4-FFF2-40B4-BE49-F238E27FC236}">
                <a16:creationId xmlns:a16="http://schemas.microsoft.com/office/drawing/2014/main" id="{7F67E1CA-421C-E364-30AE-13C79E2048D7}"/>
              </a:ext>
            </a:extLst>
          </p:cNvPr>
          <p:cNvSpPr>
            <a:spLocks noGrp="1"/>
          </p:cNvSpPr>
          <p:nvPr>
            <p:ph type="subTitle" idx="1"/>
          </p:nvPr>
        </p:nvSpPr>
        <p:spPr>
          <a:xfrm>
            <a:off x="396000" y="720000"/>
            <a:ext cx="4535489" cy="1072224"/>
          </a:xfrm>
        </p:spPr>
        <p:txBody>
          <a:bodyPr anchor="t" anchorCtr="0">
            <a:noAutofit/>
          </a:bodyPr>
          <a:lstStyle/>
          <a:p>
            <a:pPr>
              <a:lnSpc>
                <a:spcPct val="110000"/>
              </a:lnSpc>
              <a:spcBef>
                <a:spcPts val="0"/>
              </a:spcBef>
              <a:spcAft>
                <a:spcPts val="400"/>
              </a:spcAft>
              <a:buNone/>
            </a:pPr>
            <a:r>
              <a:rPr lang="de-DE" sz="1100" dirty="0">
                <a:effectLst/>
                <a:ea typeface=""/>
              </a:rPr>
              <a:t>Du hast den Behörden gesagt, dass du nicht in euer Land zurückkehren kannst, weil du in Gefahr bist, und du hast Asyl beantragt. Du bist Asylsuchende(r) in</a:t>
            </a:r>
            <a:r>
              <a:rPr lang="de-DE" sz="1100" dirty="0"/>
              <a:t> Deutschland.</a:t>
            </a:r>
            <a:endParaRPr lang="de-DE" sz="1100" dirty="0">
              <a:effectLst/>
              <a:ea typeface=""/>
            </a:endParaRPr>
          </a:p>
          <a:p>
            <a:pPr>
              <a:lnSpc>
                <a:spcPct val="110000"/>
              </a:lnSpc>
              <a:spcBef>
                <a:spcPts val="0"/>
              </a:spcBef>
              <a:spcAft>
                <a:spcPts val="400"/>
              </a:spcAft>
              <a:buNone/>
            </a:pPr>
            <a:r>
              <a:rPr lang="de-DE" dirty="0"/>
              <a:t>Es ist normal, wenn dir alles neu vorkommt. Du bist in diesem Land sicher und du bist nicht allein. </a:t>
            </a:r>
            <a:endParaRPr lang="de-DE" sz="1100" i="1" dirty="0">
              <a:effectLst/>
              <a:ea typeface=""/>
            </a:endParaRPr>
          </a:p>
        </p:txBody>
      </p:sp>
      <p:pic>
        <p:nvPicPr>
          <p:cNvPr id="30" name="Picture 29">
            <a:extLst>
              <a:ext uri="{FF2B5EF4-FFF2-40B4-BE49-F238E27FC236}">
                <a16:creationId xmlns:a16="http://schemas.microsoft.com/office/drawing/2014/main" id="{C308CA8E-B22D-EDAA-2DFA-CF2B6A4AE90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4316" y="1989927"/>
            <a:ext cx="159979" cy="216746"/>
          </a:xfrm>
          <a:prstGeom prst="rect">
            <a:avLst/>
          </a:prstGeom>
        </p:spPr>
      </p:pic>
      <p:sp>
        <p:nvSpPr>
          <p:cNvPr id="21" name="Title 11">
            <a:extLst>
              <a:ext uri="{FF2B5EF4-FFF2-40B4-BE49-F238E27FC236}">
                <a16:creationId xmlns:a16="http://schemas.microsoft.com/office/drawing/2014/main" id="{B9929232-20FC-6773-83C9-02AD14F722A7}"/>
              </a:ext>
            </a:extLst>
          </p:cNvPr>
          <p:cNvSpPr txBox="1">
            <a:spLocks/>
          </p:cNvSpPr>
          <p:nvPr/>
        </p:nvSpPr>
        <p:spPr>
          <a:xfrm>
            <a:off x="637367" y="1968650"/>
            <a:ext cx="4284000" cy="266602"/>
          </a:xfrm>
          <a:prstGeom prst="rect">
            <a:avLst/>
          </a:prstGeom>
        </p:spPr>
        <p:txBody>
          <a:bodyPr wrap="square" lIns="36000" tIns="36000" rIns="36000" bIns="36000" numCol="1" anchor="t" anchorCtr="0">
            <a:spAutoFit/>
          </a:bodyPr>
          <a:lstStyle>
            <a:lvl1pPr algn="l" defTabSz="914400" rtl="0" eaLnBrk="1" latinLnBrk="0" hangingPunct="1">
              <a:lnSpc>
                <a:spcPct val="90000"/>
              </a:lnSpc>
              <a:spcBef>
                <a:spcPct val="0"/>
              </a:spcBef>
              <a:buNone/>
              <a:defRPr sz="1400" b="1" kern="1200">
                <a:solidFill>
                  <a:schemeClr val="tx2"/>
                </a:solidFill>
                <a:latin typeface="Calibri" panose="020F0502020204030204" pitchFamily="34" charset="0"/>
                <a:ea typeface="Verdana" panose="020B0604030504040204" pitchFamily="34" charset="0"/>
                <a:cs typeface="Calibri" panose="020F0502020204030204" pitchFamily="34" charset="0"/>
              </a:defRPr>
            </a:lvl1pPr>
          </a:lstStyle>
          <a:p>
            <a:r>
              <a:rPr lang="de-DE"/>
              <a:t>WER HILFT DIR?</a:t>
            </a:r>
          </a:p>
        </p:txBody>
      </p:sp>
      <p:sp>
        <p:nvSpPr>
          <p:cNvPr id="4" name="Rectangle 3">
            <a:extLst>
              <a:ext uri="{FF2B5EF4-FFF2-40B4-BE49-F238E27FC236}">
                <a16:creationId xmlns:a16="http://schemas.microsoft.com/office/drawing/2014/main" id="{E65506A2-4225-E143-EF16-940DB0D9F530}"/>
              </a:ext>
              <a:ext uri="{C183D7F6-B498-43B3-948B-1728B52AA6E4}">
                <adec:decorative xmlns:adec="http://schemas.microsoft.com/office/drawing/2017/decorative" val="1"/>
              </a:ext>
            </a:extLst>
          </p:cNvPr>
          <p:cNvSpPr/>
          <p:nvPr/>
        </p:nvSpPr>
        <p:spPr>
          <a:xfrm>
            <a:off x="216000" y="2308720"/>
            <a:ext cx="4896000" cy="516968"/>
          </a:xfrm>
          <a:prstGeom prst="rect">
            <a:avLst/>
          </a:prstGeom>
          <a:solidFill>
            <a:schemeClr val="accent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sp>
        <p:nvSpPr>
          <p:cNvPr id="9" name="Subtitle 2">
            <a:extLst>
              <a:ext uri="{FF2B5EF4-FFF2-40B4-BE49-F238E27FC236}">
                <a16:creationId xmlns:a16="http://schemas.microsoft.com/office/drawing/2014/main" id="{22D19F1C-9A3E-971E-AE9C-039CF5999F0A}"/>
              </a:ext>
            </a:extLst>
          </p:cNvPr>
          <p:cNvSpPr txBox="1">
            <a:spLocks/>
          </p:cNvSpPr>
          <p:nvPr/>
        </p:nvSpPr>
        <p:spPr>
          <a:xfrm>
            <a:off x="396000" y="2361700"/>
            <a:ext cx="4536000" cy="370668"/>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a:t>In Europa gilt jede Person unter 18 Jahren als Kind und hat Anspruch auf </a:t>
            </a:r>
            <a:r>
              <a:rPr lang="de-DE" b="1"/>
              <a:t>besondere Unterstützung</a:t>
            </a:r>
            <a:r>
              <a:rPr lang="de-DE"/>
              <a:t>. </a:t>
            </a:r>
          </a:p>
        </p:txBody>
      </p:sp>
      <p:sp>
        <p:nvSpPr>
          <p:cNvPr id="22" name="Subtitle 2">
            <a:extLst>
              <a:ext uri="{FF2B5EF4-FFF2-40B4-BE49-F238E27FC236}">
                <a16:creationId xmlns:a16="http://schemas.microsoft.com/office/drawing/2014/main" id="{22A4D52E-74C1-2BC1-D2B3-048123C58B74}"/>
              </a:ext>
            </a:extLst>
          </p:cNvPr>
          <p:cNvSpPr txBox="1">
            <a:spLocks/>
          </p:cNvSpPr>
          <p:nvPr/>
        </p:nvSpPr>
        <p:spPr>
          <a:xfrm>
            <a:off x="2137144" y="2908478"/>
            <a:ext cx="2794346" cy="1440659"/>
          </a:xfrm>
          <a:prstGeom prst="rect">
            <a:avLst/>
          </a:prstGeom>
        </p:spPr>
        <p:txBody>
          <a:bodyPr lIns="36000" tIns="36000" rIns="36000" bIns="3600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0000"/>
              </a:lnSpc>
              <a:spcBef>
                <a:spcPts val="0"/>
              </a:spcBef>
              <a:spcAft>
                <a:spcPts val="400"/>
              </a:spcAft>
            </a:pPr>
            <a:r>
              <a:rPr lang="de-DE" sz="1100" dirty="0">
                <a:effectLst/>
                <a:latin typeface="Calibri" panose="020F0502020204030204" pitchFamily="34" charset="0"/>
                <a:ea typeface="Calibri"/>
                <a:cs typeface="Arial" panose="020B0604020202020204" pitchFamily="34" charset="0"/>
              </a:rPr>
              <a:t>Weil du ohne deine Eltern hier bist, wird dich ein anderer Erwachsener, der „</a:t>
            </a:r>
            <a:r>
              <a:rPr lang="de-DE" sz="1100" b="1" dirty="0">
                <a:highlight>
                  <a:srgbClr val="FFFFB4"/>
                </a:highlight>
                <a:latin typeface="Calibri" panose="020F0502020204030204" pitchFamily="34" charset="0"/>
                <a:ea typeface="Calibri"/>
                <a:cs typeface="Arial" panose="020B0604020202020204" pitchFamily="34" charset="0"/>
              </a:rPr>
              <a:t> </a:t>
            </a:r>
            <a:r>
              <a:rPr lang="de-DE" sz="1100" b="1" dirty="0">
                <a:effectLst/>
                <a:latin typeface="Calibri" panose="020F0502020204030204" pitchFamily="34" charset="0"/>
                <a:ea typeface="Calibri"/>
                <a:cs typeface="Arial" panose="020B0604020202020204" pitchFamily="34" charset="0"/>
              </a:rPr>
              <a:t>Vertreter </a:t>
            </a:r>
            <a:r>
              <a:rPr lang="de-DE" sz="1100" dirty="0">
                <a:effectLst/>
                <a:latin typeface="Calibri" panose="020F0502020204030204" pitchFamily="34" charset="0"/>
                <a:ea typeface="Calibri"/>
                <a:cs typeface="Arial" panose="020B0604020202020204" pitchFamily="34" charset="0"/>
              </a:rPr>
              <a:t>“ genannt wird, unterstützen. Diese Person ist unabhängig von den Behörden. </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dirty="0">
                <a:ln>
                  <a:noFill/>
                </a:ln>
                <a:solidFill>
                  <a:schemeClr val="tx1"/>
                </a:solidFill>
                <a:effectLst/>
                <a:latin typeface="+mj-lt"/>
              </a:rPr>
              <a:t>Wenn du deine(n) Vertreter(in) noch nicht kennengelernt hast, wirst du ihn/sie so bald wie möglich treffen.</a:t>
            </a:r>
          </a:p>
        </p:txBody>
      </p:sp>
      <p:pic>
        <p:nvPicPr>
          <p:cNvPr id="6" name="Picture 5" descr="Ein unbegleitetes Mädchen im Gespräch mit dem Vormund oder Vertreter und einer Dolmetscherin.">
            <a:extLst>
              <a:ext uri="{FF2B5EF4-FFF2-40B4-BE49-F238E27FC236}">
                <a16:creationId xmlns:a16="http://schemas.microsoft.com/office/drawing/2014/main" id="{644C92E1-134B-0CE0-0F57-034EC3F310A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59184" y="2953299"/>
            <a:ext cx="1652788" cy="1652788"/>
          </a:xfrm>
          <a:prstGeom prst="rect">
            <a:avLst/>
          </a:prstGeom>
        </p:spPr>
      </p:pic>
      <p:sp>
        <p:nvSpPr>
          <p:cNvPr id="3" name="Subtitle 2">
            <a:extLst>
              <a:ext uri="{FF2B5EF4-FFF2-40B4-BE49-F238E27FC236}">
                <a16:creationId xmlns:a16="http://schemas.microsoft.com/office/drawing/2014/main" id="{93FFD5F6-1B60-D276-4F8B-1DDCE7312DB6}"/>
              </a:ext>
            </a:extLst>
          </p:cNvPr>
          <p:cNvSpPr txBox="1">
            <a:spLocks/>
          </p:cNvSpPr>
          <p:nvPr/>
        </p:nvSpPr>
        <p:spPr>
          <a:xfrm>
            <a:off x="427389" y="4733699"/>
            <a:ext cx="4536000" cy="396492"/>
          </a:xfrm>
          <a:prstGeom prst="rect">
            <a:avLst/>
          </a:prstGeom>
        </p:spPr>
        <p:txBody>
          <a:bodyPr lIns="36000" tIns="36000" rIns="36000" bIns="3600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0000"/>
              </a:lnSpc>
              <a:spcBef>
                <a:spcPts val="0"/>
              </a:spcBef>
            </a:pPr>
            <a:r>
              <a:rPr lang="de-DE" sz="1100" dirty="0">
                <a:ea typeface=""/>
              </a:rPr>
              <a:t>Bis dahin bestimmen die Behörden einen anderen Erwachsenen, der dich unterstützt und vertritt.</a:t>
            </a:r>
          </a:p>
        </p:txBody>
      </p:sp>
      <p:pic>
        <p:nvPicPr>
          <p:cNvPr id="24" name="Picture 23">
            <a:extLst>
              <a:ext uri="{FF2B5EF4-FFF2-40B4-BE49-F238E27FC236}">
                <a16:creationId xmlns:a16="http://schemas.microsoft.com/office/drawing/2014/main" id="{77718BF5-F705-1B64-EAC3-217E631D798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4316" y="5536030"/>
            <a:ext cx="159979" cy="216746"/>
          </a:xfrm>
          <a:prstGeom prst="rect">
            <a:avLst/>
          </a:prstGeom>
        </p:spPr>
      </p:pic>
      <p:sp>
        <p:nvSpPr>
          <p:cNvPr id="20" name="Title 11">
            <a:extLst>
              <a:ext uri="{FF2B5EF4-FFF2-40B4-BE49-F238E27FC236}">
                <a16:creationId xmlns:a16="http://schemas.microsoft.com/office/drawing/2014/main" id="{51FAD2C8-BAD1-DA09-6AAC-B8A045EB8507}"/>
              </a:ext>
            </a:extLst>
          </p:cNvPr>
          <p:cNvSpPr txBox="1">
            <a:spLocks/>
          </p:cNvSpPr>
          <p:nvPr/>
        </p:nvSpPr>
        <p:spPr>
          <a:xfrm>
            <a:off x="637367" y="5514753"/>
            <a:ext cx="4284000" cy="267372"/>
          </a:xfrm>
          <a:prstGeom prst="rect">
            <a:avLst/>
          </a:prstGeom>
        </p:spPr>
        <p:txBody>
          <a:bodyPr wrap="square" lIns="36000" tIns="36000" rIns="36000" bIns="36000" numCol="1" anchor="t" anchorCtr="0">
            <a:spAutoFit/>
          </a:bodyPr>
          <a:lstStyle>
            <a:lvl1pPr algn="l" defTabSz="914400" rtl="0" eaLnBrk="1" latinLnBrk="0" hangingPunct="1">
              <a:lnSpc>
                <a:spcPct val="90000"/>
              </a:lnSpc>
              <a:spcBef>
                <a:spcPct val="0"/>
              </a:spcBef>
              <a:buNone/>
              <a:defRPr sz="1400" b="1" kern="1200">
                <a:solidFill>
                  <a:schemeClr val="tx2"/>
                </a:solidFill>
                <a:latin typeface="Calibri" panose="020F0502020204030204" pitchFamily="34" charset="0"/>
                <a:ea typeface="Verdana" panose="020B0604030504040204" pitchFamily="34" charset="0"/>
                <a:cs typeface="Calibri" panose="020F0502020204030204" pitchFamily="34" charset="0"/>
              </a:defRPr>
            </a:lvl1pPr>
          </a:lstStyle>
          <a:p>
            <a:r>
              <a:rPr lang="de-DE" dirty="0"/>
              <a:t>WELCHE ROLLE SPIELT DER </a:t>
            </a:r>
            <a:r>
              <a:rPr lang="de-DE" dirty="0">
                <a:ea typeface=""/>
                <a:cs typeface="Arial" panose="020B0604020202020204" pitchFamily="34" charset="0"/>
              </a:rPr>
              <a:t>VERTRETER</a:t>
            </a:r>
            <a:r>
              <a:rPr lang="de-DE" dirty="0"/>
              <a:t>?</a:t>
            </a:r>
          </a:p>
        </p:txBody>
      </p:sp>
      <p:sp>
        <p:nvSpPr>
          <p:cNvPr id="25" name="Subtitle 2">
            <a:extLst>
              <a:ext uri="{FF2B5EF4-FFF2-40B4-BE49-F238E27FC236}">
                <a16:creationId xmlns:a16="http://schemas.microsoft.com/office/drawing/2014/main" id="{ED29225C-C26F-4884-1BA3-78C43D0D9486}"/>
              </a:ext>
            </a:extLst>
          </p:cNvPr>
          <p:cNvSpPr txBox="1">
            <a:spLocks/>
          </p:cNvSpPr>
          <p:nvPr/>
        </p:nvSpPr>
        <p:spPr>
          <a:xfrm>
            <a:off x="385367" y="5908573"/>
            <a:ext cx="4536000" cy="990757"/>
          </a:xfrm>
          <a:prstGeom prst="rect">
            <a:avLst/>
          </a:prstGeom>
        </p:spPr>
        <p:txBody>
          <a:bodyPr lIns="36000" tIns="36000" rIns="36000" bIns="3600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0000"/>
              </a:lnSpc>
              <a:spcBef>
                <a:spcPts val="0"/>
              </a:spcBef>
              <a:spcAft>
                <a:spcPts val="400"/>
              </a:spcAft>
            </a:pPr>
            <a:r>
              <a:rPr lang="de-DE" sz="1100" dirty="0">
                <a:ea typeface=""/>
                <a:cs typeface="Arial" panose="020B0604020202020204" pitchFamily="34" charset="0"/>
              </a:rPr>
              <a:t>Dein(e) Vertreter(in) erklärt dir alles, was du über deinen Aufenthalt wissen musst, und hilft dir, Antworten auf deine Fragen zu finden. Zum Beispiel hilft er/sie dir, herauszufinden, wie du zur Schule gehen kannst, wie du einen Arzt oder eine Ärztin besuchen kannst, wo du wohnen wirst und wie du deine Familie finden oder kontaktieren kannst. Weitere Mitarbeitende </a:t>
            </a:r>
            <a:r>
              <a:rPr lang="de-DE" sz="1100" i="1" dirty="0">
                <a:ea typeface=""/>
                <a:cs typeface="Arial" panose="020B0604020202020204" pitchFamily="34" charset="0"/>
              </a:rPr>
              <a:t>der Aufnahmeeinrichtung</a:t>
            </a:r>
            <a:r>
              <a:rPr lang="de-DE" sz="1100" dirty="0">
                <a:ea typeface=""/>
                <a:cs typeface="Arial" panose="020B0604020202020204" pitchFamily="34" charset="0"/>
              </a:rPr>
              <a:t> helfen dir ebenfalls bei diesen Fragen. </a:t>
            </a:r>
            <a:endParaRPr lang="de-DE" sz="1100" dirty="0">
              <a:solidFill>
                <a:schemeClr val="bg1"/>
              </a:solidFill>
              <a:ea typeface=""/>
              <a:cs typeface="Arial" panose="020B0604020202020204" pitchFamily="34" charset="0"/>
            </a:endParaRPr>
          </a:p>
        </p:txBody>
      </p:sp>
      <p:sp>
        <p:nvSpPr>
          <p:cNvPr id="5" name="Slide Number Placeholder 5">
            <a:extLst>
              <a:ext uri="{FF2B5EF4-FFF2-40B4-BE49-F238E27FC236}">
                <a16:creationId xmlns:a16="http://schemas.microsoft.com/office/drawing/2014/main" id="{EC41D2D5-DE06-6F56-B3E6-970D1585854F}"/>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3</a:t>
            </a:fld>
            <a:endParaRPr lang="en-LU">
              <a:solidFill>
                <a:schemeClr val="tx1"/>
              </a:solidFill>
            </a:endParaRPr>
          </a:p>
        </p:txBody>
      </p:sp>
    </p:spTree>
    <p:extLst>
      <p:ext uri="{BB962C8B-B14F-4D97-AF65-F5344CB8AC3E}">
        <p14:creationId xmlns:p14="http://schemas.microsoft.com/office/powerpoint/2010/main" val="1399620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5E88A1-2CC5-19E3-7211-628F07FB1D6D}"/>
              </a:ext>
            </a:extLst>
          </p:cNvPr>
          <p:cNvSpPr>
            <a:spLocks noGrp="1"/>
          </p:cNvSpPr>
          <p:nvPr>
            <p:ph type="title" idx="4294967295"/>
          </p:nvPr>
        </p:nvSpPr>
        <p:spPr>
          <a:xfrm>
            <a:off x="366713" y="-313510"/>
            <a:ext cx="4594225" cy="313509"/>
          </a:xfrm>
          <a:prstGeom prst="rect">
            <a:avLst/>
          </a:prstGeom>
        </p:spPr>
        <p:txBody>
          <a:bodyPr anchor="b"/>
          <a:lstStyle/>
          <a:p>
            <a:r>
              <a:rPr lang="de-DE" b="0"/>
              <a:t>WER KANN DIR NOCH HELFEN?</a:t>
            </a:r>
          </a:p>
        </p:txBody>
      </p:sp>
      <p:sp>
        <p:nvSpPr>
          <p:cNvPr id="37" name="Subtitle 2">
            <a:extLst>
              <a:ext uri="{FF2B5EF4-FFF2-40B4-BE49-F238E27FC236}">
                <a16:creationId xmlns:a16="http://schemas.microsoft.com/office/drawing/2014/main" id="{FCA8C691-D794-4F7E-0AF9-DC2F900DA415}"/>
              </a:ext>
            </a:extLst>
          </p:cNvPr>
          <p:cNvSpPr txBox="1">
            <a:spLocks/>
          </p:cNvSpPr>
          <p:nvPr/>
        </p:nvSpPr>
        <p:spPr>
          <a:xfrm>
            <a:off x="396000" y="360000"/>
            <a:ext cx="4536000" cy="1721755"/>
          </a:xfrm>
          <a:prstGeom prst="rect">
            <a:avLst/>
          </a:prstGeom>
        </p:spPr>
        <p:txBody>
          <a:bodyPr lIns="36000" tIns="36000" rIns="36000" bIns="36000">
            <a:no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0000"/>
              </a:lnSpc>
              <a:spcBef>
                <a:spcPts val="0"/>
              </a:spcBef>
              <a:spcAft>
                <a:spcPts val="400"/>
              </a:spcAft>
            </a:pPr>
            <a:r>
              <a:rPr lang="de-DE" sz="1100" dirty="0">
                <a:effectLst/>
                <a:latin typeface="Calibri" panose="020F0502020204030204" pitchFamily="34" charset="0"/>
                <a:ea typeface="Calibri"/>
                <a:cs typeface="Arial" panose="020B0604020202020204" pitchFamily="34" charset="0"/>
              </a:rPr>
              <a:t>D</a:t>
            </a:r>
            <a:r>
              <a:rPr lang="de-DE" sz="1100" dirty="0">
                <a:latin typeface="Calibri" panose="020F0502020204030204" pitchFamily="34" charset="0"/>
                <a:ea typeface="Calibri"/>
                <a:cs typeface="Arial" panose="020B0604020202020204" pitchFamily="34" charset="0"/>
              </a:rPr>
              <a:t>ein(e) Vertreter(in) teilt den Behörden mit, was du brauchst, gibt dir Ratschläge und hilft dir, wichtige Entscheidungen zu treffen.</a:t>
            </a:r>
          </a:p>
          <a:p>
            <a:pPr>
              <a:lnSpc>
                <a:spcPct val="110000"/>
              </a:lnSpc>
              <a:spcBef>
                <a:spcPts val="0"/>
              </a:spcBef>
              <a:spcAft>
                <a:spcPts val="400"/>
              </a:spcAft>
            </a:pPr>
            <a:r>
              <a:rPr lang="de-DE" sz="1100" dirty="0">
                <a:effectLst/>
                <a:latin typeface="Calibri" panose="020F0502020204030204" pitchFamily="34" charset="0"/>
                <a:ea typeface="Calibri"/>
                <a:cs typeface="Arial" panose="020B0604020202020204" pitchFamily="34" charset="0"/>
              </a:rPr>
              <a:t>Du kannst deinem Vertreter oder deiner Vertreterin immer deine Bedürfnisse und Gefühle mitteilen und deine Meinung äußern. </a:t>
            </a:r>
          </a:p>
          <a:p>
            <a:pPr>
              <a:lnSpc>
                <a:spcPct val="110000"/>
              </a:lnSpc>
              <a:spcBef>
                <a:spcPts val="0"/>
              </a:spcBef>
              <a:spcAft>
                <a:spcPts val="400"/>
              </a:spcAft>
            </a:pPr>
            <a:r>
              <a:rPr lang="de-DE" sz="1100" dirty="0">
                <a:effectLst/>
                <a:latin typeface="Calibri" panose="020F0502020204030204" pitchFamily="34" charset="0"/>
                <a:ea typeface="Calibri"/>
                <a:cs typeface="Arial" panose="020B0604020202020204" pitchFamily="34" charset="0"/>
              </a:rPr>
              <a:t>Wenn du ein Problem mit deinem Vertreter oder deiner Vertreterin hast, informiere die Mitarbeitenden der Aufnahmeeinrichtung. </a:t>
            </a:r>
          </a:p>
          <a:p>
            <a:pPr>
              <a:lnSpc>
                <a:spcPct val="110000"/>
              </a:lnSpc>
              <a:spcBef>
                <a:spcPts val="0"/>
              </a:spcBef>
              <a:spcAft>
                <a:spcPts val="400"/>
              </a:spcAft>
            </a:pPr>
            <a:endParaRPr lang="en-GB" sz="1100" kern="100" dirty="0">
              <a:effectLst/>
              <a:latin typeface="Calibri" panose="020F0502020204030204" pitchFamily="34" charset="0"/>
              <a:ea typeface="Aptos" panose="020B00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4365262D-6C59-6878-2256-0D0603A6E29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53967" y="2051671"/>
            <a:ext cx="159979" cy="216746"/>
          </a:xfrm>
          <a:prstGeom prst="rect">
            <a:avLst/>
          </a:prstGeom>
        </p:spPr>
      </p:pic>
      <p:sp>
        <p:nvSpPr>
          <p:cNvPr id="16" name="Title 11">
            <a:extLst>
              <a:ext uri="{FF2B5EF4-FFF2-40B4-BE49-F238E27FC236}">
                <a16:creationId xmlns:a16="http://schemas.microsoft.com/office/drawing/2014/main" id="{73AD8DF2-6FC2-6D82-2546-A8EAE4E96592}"/>
              </a:ext>
            </a:extLst>
          </p:cNvPr>
          <p:cNvSpPr txBox="1">
            <a:spLocks/>
          </p:cNvSpPr>
          <p:nvPr/>
        </p:nvSpPr>
        <p:spPr>
          <a:xfrm>
            <a:off x="667018" y="2030394"/>
            <a:ext cx="4284000" cy="267308"/>
          </a:xfrm>
          <a:prstGeom prst="rect">
            <a:avLst/>
          </a:prstGeom>
        </p:spPr>
        <p:txBody>
          <a:bodyPr wrap="square" lIns="36000" tIns="36000" rIns="36000" bIns="36000" numCol="1" anchor="t" anchorCtr="0">
            <a:spAutoFit/>
          </a:bodyPr>
          <a:lstStyle>
            <a:lvl1pPr algn="l" defTabSz="914400" rtl="0" eaLnBrk="1" latinLnBrk="0" hangingPunct="1">
              <a:lnSpc>
                <a:spcPct val="90000"/>
              </a:lnSpc>
              <a:spcBef>
                <a:spcPct val="0"/>
              </a:spcBef>
              <a:buNone/>
              <a:defRPr sz="1400" b="1" kern="1200">
                <a:solidFill>
                  <a:schemeClr val="tx2"/>
                </a:solidFill>
                <a:latin typeface="Calibri" panose="020F0502020204030204" pitchFamily="34" charset="0"/>
                <a:ea typeface="Verdana" panose="020B0604030504040204" pitchFamily="34" charset="0"/>
                <a:cs typeface="Calibri" panose="020F0502020204030204" pitchFamily="34" charset="0"/>
              </a:defRPr>
            </a:lvl1pPr>
          </a:lstStyle>
          <a:p>
            <a:r>
              <a:rPr lang="de-DE"/>
              <a:t>WER KANN DIR NOCH HELFEN?</a:t>
            </a:r>
          </a:p>
        </p:txBody>
      </p:sp>
      <p:sp>
        <p:nvSpPr>
          <p:cNvPr id="18" name="Subtitle 2">
            <a:extLst>
              <a:ext uri="{FF2B5EF4-FFF2-40B4-BE49-F238E27FC236}">
                <a16:creationId xmlns:a16="http://schemas.microsoft.com/office/drawing/2014/main" id="{0BD1897A-1BC2-14FB-6D70-D3962C5649AC}"/>
              </a:ext>
            </a:extLst>
          </p:cNvPr>
          <p:cNvSpPr txBox="1">
            <a:spLocks/>
          </p:cNvSpPr>
          <p:nvPr/>
        </p:nvSpPr>
        <p:spPr>
          <a:xfrm>
            <a:off x="1949116" y="2426560"/>
            <a:ext cx="2972076" cy="3517247"/>
          </a:xfrm>
          <a:prstGeom prst="rect">
            <a:avLst/>
          </a:prstGeom>
          <a:ln>
            <a:noFill/>
          </a:ln>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08000" indent="-108000">
              <a:spcAft>
                <a:spcPts val="600"/>
              </a:spcAft>
              <a:buFont typeface="Arial" panose="020B0604020202020204" pitchFamily="34" charset="0"/>
              <a:buChar char="•"/>
            </a:pPr>
            <a:r>
              <a:rPr lang="de-DE" b="1" dirty="0"/>
              <a:t>Sozialarbeitende</a:t>
            </a:r>
            <a:r>
              <a:rPr lang="de-DE" dirty="0"/>
              <a:t> können im Alltag helfen oder bei speziellen Problemen Kontakt zu anderen Fachkräften herstellen.</a:t>
            </a:r>
          </a:p>
          <a:p>
            <a:pPr marL="108000" indent="-108000">
              <a:spcAft>
                <a:spcPts val="600"/>
              </a:spcAft>
              <a:buFont typeface="Arial" panose="020B0604020202020204" pitchFamily="34" charset="0"/>
              <a:buChar char="•"/>
            </a:pPr>
            <a:r>
              <a:rPr lang="de-DE" b="1" dirty="0"/>
              <a:t>Ärztinnen und Ärzte</a:t>
            </a:r>
            <a:r>
              <a:rPr lang="de-DE" dirty="0"/>
              <a:t> und </a:t>
            </a:r>
            <a:r>
              <a:rPr lang="de-DE" b="1" dirty="0"/>
              <a:t>Pflegekräfte</a:t>
            </a:r>
            <a:r>
              <a:rPr lang="de-DE" dirty="0"/>
              <a:t> helfen dir, wenn du dich krank fühlst, verletzt bist oder medizinische Hilfe brauchst.</a:t>
            </a:r>
          </a:p>
          <a:p>
            <a:pPr marL="108000" indent="-108000">
              <a:spcAft>
                <a:spcPts val="600"/>
              </a:spcAft>
              <a:buFont typeface="Arial" panose="020B0604020202020204" pitchFamily="34" charset="0"/>
              <a:buChar char="•"/>
            </a:pPr>
            <a:r>
              <a:rPr lang="de-DE" b="1" dirty="0"/>
              <a:t>Psychologen</a:t>
            </a:r>
            <a:r>
              <a:rPr lang="de-DE" dirty="0"/>
              <a:t> helfen dir, wenn du traurig, wütend oder besorgt bist, Ängste hast oder nicht schlafen kannst.</a:t>
            </a:r>
          </a:p>
          <a:p>
            <a:pPr marL="108000" indent="-108000">
              <a:spcAft>
                <a:spcPts val="600"/>
              </a:spcAft>
              <a:buFont typeface="Arial" panose="020B0604020202020204" pitchFamily="34" charset="0"/>
              <a:buChar char="•"/>
            </a:pPr>
            <a:r>
              <a:rPr lang="de-DE" b="1" dirty="0"/>
              <a:t>Rechtsbeistände</a:t>
            </a:r>
            <a:r>
              <a:rPr lang="de-DE" dirty="0"/>
              <a:t> erklären dir, was beim Asylverfahren passiert und was passiert , wenn du dich ungerecht behandelt fühlst.</a:t>
            </a:r>
          </a:p>
          <a:p>
            <a:pPr marL="108000" indent="-108000">
              <a:spcAft>
                <a:spcPts val="600"/>
              </a:spcAft>
              <a:buFont typeface="Arial" panose="020B0604020202020204" pitchFamily="34" charset="0"/>
              <a:buChar char="•"/>
            </a:pPr>
            <a:r>
              <a:rPr lang="de-DE" b="1" dirty="0"/>
              <a:t>Dolmetscherinnen und Dolmetscher</a:t>
            </a:r>
            <a:r>
              <a:rPr lang="de-DE" dirty="0"/>
              <a:t> können dir helfen, dich in einer Sprache zu verständigen, die du verstehst. Diese Dolmetscher müssen genau das übersetzen, was du und die anderen sagen.</a:t>
            </a:r>
          </a:p>
          <a:p>
            <a:pPr>
              <a:spcAft>
                <a:spcPts val="600"/>
              </a:spcAft>
            </a:pPr>
            <a:r>
              <a:rPr lang="de-DE" i="1" dirty="0">
                <a:solidFill>
                  <a:schemeClr val="bg1"/>
                </a:solidFill>
                <a:ea typeface=""/>
              </a:rPr>
              <a:t>: Der MS kann weitere Profile hinzuzufügen</a:t>
            </a:r>
            <a:r>
              <a:rPr lang="de-DE" dirty="0">
                <a:solidFill>
                  <a:schemeClr val="bg1"/>
                </a:solidFill>
                <a:ea typeface=""/>
              </a:rPr>
              <a:t>]</a:t>
            </a:r>
          </a:p>
        </p:txBody>
      </p:sp>
      <p:pic>
        <p:nvPicPr>
          <p:cNvPr id="15" name="Picture 14" descr="Ein unbegleiteter Junge im Gespräch mit einem Mitarbeiter und einer Dolmetscherin.">
            <a:extLst>
              <a:ext uri="{FF2B5EF4-FFF2-40B4-BE49-F238E27FC236}">
                <a16:creationId xmlns:a16="http://schemas.microsoft.com/office/drawing/2014/main" id="{BDDF846F-326D-5857-F217-BCD619B05A8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3418" y="2426560"/>
            <a:ext cx="1456143" cy="1431980"/>
          </a:xfrm>
          <a:prstGeom prst="rect">
            <a:avLst/>
          </a:prstGeom>
        </p:spPr>
      </p:pic>
      <p:sp>
        <p:nvSpPr>
          <p:cNvPr id="5" name="Slide Number Placeholder 5">
            <a:extLst>
              <a:ext uri="{FF2B5EF4-FFF2-40B4-BE49-F238E27FC236}">
                <a16:creationId xmlns:a16="http://schemas.microsoft.com/office/drawing/2014/main" id="{2E4077EA-E707-A794-3AF1-F68B30FF2095}"/>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4</a:t>
            </a:fld>
            <a:endParaRPr lang="en-LU">
              <a:solidFill>
                <a:schemeClr val="tx1"/>
              </a:solidFill>
            </a:endParaRPr>
          </a:p>
        </p:txBody>
      </p:sp>
    </p:spTree>
    <p:extLst>
      <p:ext uri="{BB962C8B-B14F-4D97-AF65-F5344CB8AC3E}">
        <p14:creationId xmlns:p14="http://schemas.microsoft.com/office/powerpoint/2010/main" val="1593352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41B855-752E-40F0-5C1C-0F93775DD8C5}"/>
              </a:ext>
            </a:extLst>
          </p:cNvPr>
          <p:cNvSpPr>
            <a:spLocks noGrp="1"/>
          </p:cNvSpPr>
          <p:nvPr>
            <p:ph type="title" idx="4294967295"/>
          </p:nvPr>
        </p:nvSpPr>
        <p:spPr>
          <a:xfrm>
            <a:off x="366713" y="-1460500"/>
            <a:ext cx="4594225" cy="1460500"/>
          </a:xfrm>
          <a:prstGeom prst="rect">
            <a:avLst/>
          </a:prstGeom>
        </p:spPr>
        <p:txBody>
          <a:bodyPr anchor="b"/>
          <a:lstStyle/>
          <a:p>
            <a:r>
              <a:rPr lang="de-DE" b="0"/>
              <a:t>WER KANN DIR NOCH HELFEN? (TEIL 2)</a:t>
            </a:r>
          </a:p>
        </p:txBody>
      </p:sp>
      <p:sp>
        <p:nvSpPr>
          <p:cNvPr id="4" name="Rectangle 3">
            <a:extLst>
              <a:ext uri="{FF2B5EF4-FFF2-40B4-BE49-F238E27FC236}">
                <a16:creationId xmlns:a16="http://schemas.microsoft.com/office/drawing/2014/main" id="{99365835-7121-0DA6-2721-594A3E812B5D}"/>
              </a:ext>
              <a:ext uri="{C183D7F6-B498-43B3-948B-1728B52AA6E4}">
                <adec:decorative xmlns:adec="http://schemas.microsoft.com/office/drawing/2017/decorative" val="1"/>
              </a:ext>
            </a:extLst>
          </p:cNvPr>
          <p:cNvSpPr/>
          <p:nvPr/>
        </p:nvSpPr>
        <p:spPr>
          <a:xfrm>
            <a:off x="216000" y="359999"/>
            <a:ext cx="4896000" cy="2018486"/>
          </a:xfrm>
          <a:prstGeom prst="rect">
            <a:avLst/>
          </a:prstGeom>
          <a:solidFill>
            <a:schemeClr val="accent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sp>
        <p:nvSpPr>
          <p:cNvPr id="2" name="Subtitle 2">
            <a:extLst>
              <a:ext uri="{FF2B5EF4-FFF2-40B4-BE49-F238E27FC236}">
                <a16:creationId xmlns:a16="http://schemas.microsoft.com/office/drawing/2014/main" id="{D250AB1C-4DEF-2EED-8CA5-6D5BEFC4B287}"/>
              </a:ext>
            </a:extLst>
          </p:cNvPr>
          <p:cNvSpPr txBox="1">
            <a:spLocks/>
          </p:cNvSpPr>
          <p:nvPr/>
        </p:nvSpPr>
        <p:spPr>
          <a:xfrm>
            <a:off x="348505" y="399559"/>
            <a:ext cx="4683170" cy="359393"/>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b="1"/>
              <a:t>Was ist die Altersbestimmung?</a:t>
            </a:r>
          </a:p>
        </p:txBody>
      </p:sp>
      <p:sp>
        <p:nvSpPr>
          <p:cNvPr id="7" name="Subtitle 2">
            <a:extLst>
              <a:ext uri="{FF2B5EF4-FFF2-40B4-BE49-F238E27FC236}">
                <a16:creationId xmlns:a16="http://schemas.microsoft.com/office/drawing/2014/main" id="{C587BE02-572D-2A49-1BC1-14F030F2B12F}"/>
              </a:ext>
            </a:extLst>
          </p:cNvPr>
          <p:cNvSpPr txBox="1">
            <a:spLocks/>
          </p:cNvSpPr>
          <p:nvPr/>
        </p:nvSpPr>
        <p:spPr>
          <a:xfrm>
            <a:off x="1997241" y="587925"/>
            <a:ext cx="2934759" cy="1790560"/>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dirty="0"/>
              <a:t>Wenn du ohne ein Dokument, auf dem dein Alter steht, in Europa angekommen bist und die Behörden sich nicht sicher sind, wie alt du bist, bitten sie dich, eine </a:t>
            </a:r>
            <a:r>
              <a:rPr lang="de-DE" b="1" dirty="0"/>
              <a:t>Altersbestimmung</a:t>
            </a:r>
            <a:r>
              <a:rPr lang="de-DE" dirty="0"/>
              <a:t> zu machen. So entscheiden sie, ob du als Kind behandelt wirst oder nicht.</a:t>
            </a:r>
          </a:p>
          <a:p>
            <a:r>
              <a:rPr lang="de-DE" dirty="0"/>
              <a:t>Wenn du gebeten wirst, bei einer Altersbestimmung mitzumachen, erklärt dir </a:t>
            </a:r>
            <a:r>
              <a:rPr lang="de-DE" dirty="0">
                <a:ea typeface=""/>
                <a:cs typeface="Arial" panose="020B0604020202020204" pitchFamily="34" charset="0"/>
              </a:rPr>
              <a:t>deinem Vertreter /deiner Vertreterin</a:t>
            </a:r>
            <a:r>
              <a:rPr lang="de-DE" dirty="0"/>
              <a:t>, wie das abläuft.</a:t>
            </a:r>
          </a:p>
        </p:txBody>
      </p:sp>
      <p:pic>
        <p:nvPicPr>
          <p:cNvPr id="6" name="Picture 5" descr="Ein unbegleiteter Junge mit seinem Vormund oder Vertreter im Gespräch mit einer Bediensteten, die für die Bestimmung des Alters des Jungen zuständig ist.">
            <a:extLst>
              <a:ext uri="{FF2B5EF4-FFF2-40B4-BE49-F238E27FC236}">
                <a16:creationId xmlns:a16="http://schemas.microsoft.com/office/drawing/2014/main" id="{8B142FF2-B296-6EEC-FFF6-45F4FC5CCA36}"/>
              </a:ext>
            </a:extLst>
          </p:cNvPr>
          <p:cNvPicPr>
            <a:picLocks noChangeAspect="1"/>
          </p:cNvPicPr>
          <p:nvPr/>
        </p:nvPicPr>
        <p:blipFill>
          <a:blip r:embed="rId2"/>
          <a:srcRect t="27091" b="23752"/>
          <a:stretch>
            <a:fillRect/>
          </a:stretch>
        </p:blipFill>
        <p:spPr>
          <a:xfrm>
            <a:off x="294024" y="625931"/>
            <a:ext cx="1668368" cy="1164600"/>
          </a:xfrm>
          <a:prstGeom prst="rect">
            <a:avLst/>
          </a:prstGeom>
        </p:spPr>
      </p:pic>
      <p:sp>
        <p:nvSpPr>
          <p:cNvPr id="10" name="Rectangle 9">
            <a:extLst>
              <a:ext uri="{FF2B5EF4-FFF2-40B4-BE49-F238E27FC236}">
                <a16:creationId xmlns:a16="http://schemas.microsoft.com/office/drawing/2014/main" id="{4108A4E7-B0AE-663E-6BBE-E8C0241F389F}"/>
              </a:ext>
              <a:ext uri="{C183D7F6-B498-43B3-948B-1728B52AA6E4}">
                <adec:decorative xmlns:adec="http://schemas.microsoft.com/office/drawing/2017/decorative" val="1"/>
              </a:ext>
            </a:extLst>
          </p:cNvPr>
          <p:cNvSpPr/>
          <p:nvPr/>
        </p:nvSpPr>
        <p:spPr>
          <a:xfrm>
            <a:off x="216000" y="2538548"/>
            <a:ext cx="4895651" cy="2548459"/>
          </a:xfrm>
          <a:prstGeom prst="rect">
            <a:avLst/>
          </a:prstGeom>
          <a:solidFill>
            <a:schemeClr val="accent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sp>
        <p:nvSpPr>
          <p:cNvPr id="11" name="Subtitle 2">
            <a:extLst>
              <a:ext uri="{FF2B5EF4-FFF2-40B4-BE49-F238E27FC236}">
                <a16:creationId xmlns:a16="http://schemas.microsoft.com/office/drawing/2014/main" id="{7DAA10FC-B3C2-C856-E1F8-1257899CAD30}"/>
              </a:ext>
            </a:extLst>
          </p:cNvPr>
          <p:cNvSpPr txBox="1">
            <a:spLocks/>
          </p:cNvSpPr>
          <p:nvPr/>
        </p:nvSpPr>
        <p:spPr>
          <a:xfrm>
            <a:off x="396000" y="2579622"/>
            <a:ext cx="2799363" cy="2042629"/>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200"/>
              </a:spcAft>
            </a:pPr>
            <a:r>
              <a:rPr lang="de-DE" b="1" dirty="0"/>
              <a:t>Was kannst du tun, wenn du mit deiner Familie sprechen willst?</a:t>
            </a:r>
          </a:p>
          <a:p>
            <a:pPr marL="108000" indent="-108000">
              <a:spcAft>
                <a:spcPts val="600"/>
              </a:spcAft>
              <a:buFont typeface="Arial" panose="020B0604020202020204" pitchFamily="34" charset="0"/>
              <a:buChar char="•"/>
            </a:pPr>
            <a:r>
              <a:rPr lang="de-DE" dirty="0"/>
              <a:t>Wenn du nicht weißt, wo deine Familie ist, oder du sie nicht erreichen kannst, kannst du deinen </a:t>
            </a:r>
            <a:r>
              <a:rPr lang="de-DE" dirty="0">
                <a:cs typeface="Arial" panose="020B0604020202020204" pitchFamily="34" charset="0"/>
              </a:rPr>
              <a:t>V</a:t>
            </a:r>
            <a:r>
              <a:rPr lang="de-DE" dirty="0">
                <a:ea typeface=""/>
                <a:cs typeface="Arial" panose="020B0604020202020204" pitchFamily="34" charset="0"/>
              </a:rPr>
              <a:t>ertreter/ deine Vertreterin</a:t>
            </a:r>
            <a:r>
              <a:rPr lang="de-DE" dirty="0"/>
              <a:t> oder die Mitarbeitenden um Unterstützung bitten. Sie helfen dir, deine Familie zu suchen. </a:t>
            </a:r>
          </a:p>
          <a:p>
            <a:pPr marL="108000" indent="-108000">
              <a:spcAft>
                <a:spcPts val="600"/>
              </a:spcAft>
              <a:buFont typeface="Arial" panose="020B0604020202020204" pitchFamily="34" charset="0"/>
              <a:buChar char="•"/>
            </a:pPr>
            <a:r>
              <a:rPr lang="de-DE" dirty="0"/>
              <a:t>Wenn du weißt, wo deine Familie ist und du ihre Kontaktdaten hast, können dir die Mitarbeitenden dabei helfen, sie anzurufen.</a:t>
            </a:r>
          </a:p>
          <a:p>
            <a:pPr marL="108000" indent="-108000">
              <a:spcAft>
                <a:spcPts val="600"/>
              </a:spcAft>
              <a:buFont typeface="Arial" panose="020B0604020202020204" pitchFamily="34" charset="0"/>
              <a:buChar char="•"/>
            </a:pPr>
            <a:endParaRPr lang="en-US" dirty="0"/>
          </a:p>
        </p:txBody>
      </p:sp>
      <p:sp>
        <p:nvSpPr>
          <p:cNvPr id="20" name="Subtitle 2">
            <a:extLst>
              <a:ext uri="{FF2B5EF4-FFF2-40B4-BE49-F238E27FC236}">
                <a16:creationId xmlns:a16="http://schemas.microsoft.com/office/drawing/2014/main" id="{6F662E1E-9817-194B-5A6D-2F7E43647AB8}"/>
              </a:ext>
            </a:extLst>
          </p:cNvPr>
          <p:cNvSpPr txBox="1">
            <a:spLocks/>
          </p:cNvSpPr>
          <p:nvPr/>
        </p:nvSpPr>
        <p:spPr>
          <a:xfrm>
            <a:off x="396000" y="4597069"/>
            <a:ext cx="4535651" cy="590512"/>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08000" indent="-108000">
              <a:spcAft>
                <a:spcPts val="600"/>
              </a:spcAft>
              <a:buFont typeface="Arial" panose="020B0604020202020204" pitchFamily="34" charset="0"/>
              <a:buChar char="•"/>
            </a:pPr>
            <a:r>
              <a:rPr lang="de-DE" dirty="0"/>
              <a:t>Wenn du Angehörige in Europa hast, sag den Mitarbeitenden </a:t>
            </a:r>
            <a:r>
              <a:rPr lang="de-DE" dirty="0">
                <a:ea typeface=""/>
                <a:cs typeface="Arial" panose="020B0604020202020204" pitchFamily="34" charset="0"/>
              </a:rPr>
              <a:t>der Aufnahmeeinrichtung</a:t>
            </a:r>
            <a:r>
              <a:rPr lang="de-DE" dirty="0"/>
              <a:t> alles, was du über deine Angehörigen weißt. </a:t>
            </a:r>
          </a:p>
        </p:txBody>
      </p:sp>
      <p:pic>
        <p:nvPicPr>
          <p:cNvPr id="17" name="Picture 16" descr="Ein unbegleiteter Junge bittet einen Mitarbeiter um Hilfe bei der Suche nach seiner Familie.">
            <a:extLst>
              <a:ext uri="{FF2B5EF4-FFF2-40B4-BE49-F238E27FC236}">
                <a16:creationId xmlns:a16="http://schemas.microsoft.com/office/drawing/2014/main" id="{1B1D5550-451C-8757-FECA-3C52ED035935}"/>
              </a:ext>
            </a:extLst>
          </p:cNvPr>
          <p:cNvPicPr>
            <a:picLocks noChangeAspect="1"/>
          </p:cNvPicPr>
          <p:nvPr/>
        </p:nvPicPr>
        <p:blipFill>
          <a:blip r:embed="rId3"/>
          <a:srcRect/>
          <a:stretch/>
        </p:blipFill>
        <p:spPr>
          <a:xfrm>
            <a:off x="3285363" y="2687394"/>
            <a:ext cx="1736288" cy="1819201"/>
          </a:xfrm>
          <a:prstGeom prst="rect">
            <a:avLst/>
          </a:prstGeom>
        </p:spPr>
      </p:pic>
      <p:sp>
        <p:nvSpPr>
          <p:cNvPr id="14" name="Rectangle 13">
            <a:extLst>
              <a:ext uri="{FF2B5EF4-FFF2-40B4-BE49-F238E27FC236}">
                <a16:creationId xmlns:a16="http://schemas.microsoft.com/office/drawing/2014/main" id="{D1985278-EA43-07F3-B51B-DF3F6DC914B2}"/>
              </a:ext>
              <a:ext uri="{C183D7F6-B498-43B3-948B-1728B52AA6E4}">
                <adec:decorative xmlns:adec="http://schemas.microsoft.com/office/drawing/2017/decorative" val="1"/>
              </a:ext>
            </a:extLst>
          </p:cNvPr>
          <p:cNvSpPr/>
          <p:nvPr/>
        </p:nvSpPr>
        <p:spPr>
          <a:xfrm>
            <a:off x="216000" y="5204470"/>
            <a:ext cx="4896000" cy="1899983"/>
          </a:xfrm>
          <a:prstGeom prst="rect">
            <a:avLst/>
          </a:prstGeom>
          <a:solidFill>
            <a:schemeClr val="accent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sp>
        <p:nvSpPr>
          <p:cNvPr id="15" name="Subtitle 2">
            <a:extLst>
              <a:ext uri="{FF2B5EF4-FFF2-40B4-BE49-F238E27FC236}">
                <a16:creationId xmlns:a16="http://schemas.microsoft.com/office/drawing/2014/main" id="{563E70BA-9600-5FD5-9CB6-B8B145EDBD2D}"/>
              </a:ext>
            </a:extLst>
          </p:cNvPr>
          <p:cNvSpPr txBox="1">
            <a:spLocks/>
          </p:cNvSpPr>
          <p:nvPr/>
        </p:nvSpPr>
        <p:spPr>
          <a:xfrm>
            <a:off x="348505" y="5288244"/>
            <a:ext cx="4536000" cy="291715"/>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b="1" dirty="0"/>
              <a:t>Sei vorsichtig! Manche Menschen können gefährlich sein.</a:t>
            </a:r>
          </a:p>
        </p:txBody>
      </p:sp>
      <p:sp>
        <p:nvSpPr>
          <p:cNvPr id="19" name="Subtitle 2">
            <a:extLst>
              <a:ext uri="{FF2B5EF4-FFF2-40B4-BE49-F238E27FC236}">
                <a16:creationId xmlns:a16="http://schemas.microsoft.com/office/drawing/2014/main" id="{F0E881C7-0D10-E7A9-33FC-D19DED6DCFCE}"/>
              </a:ext>
            </a:extLst>
          </p:cNvPr>
          <p:cNvSpPr txBox="1">
            <a:spLocks/>
          </p:cNvSpPr>
          <p:nvPr/>
        </p:nvSpPr>
        <p:spPr>
          <a:xfrm>
            <a:off x="1807041" y="5532656"/>
            <a:ext cx="3209969" cy="1438275"/>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dirty="0"/>
              <a:t>Vielleicht überlegst du, dieses Land zu verlassen, oder vielleicht will dich jemand dazu überreden. Das kann gefährlich für dich sein. Außerdem kann es Nachteile für deinen Asylantrag haben. </a:t>
            </a:r>
          </a:p>
          <a:p>
            <a:r>
              <a:rPr lang="de-DE" dirty="0"/>
              <a:t>Sprich mit der Person, die dich vertritt, und den Mitarbeitenden. Du kannst ihnen die Situation erklären, und sie können dich beraten.</a:t>
            </a:r>
          </a:p>
        </p:txBody>
      </p:sp>
      <p:pic>
        <p:nvPicPr>
          <p:cNvPr id="16" name="Picture 15" descr="Ein Erwachsener, der versucht, einem Jungen Geld oder Dokumente zu geben, damit er das Land verlässt.">
            <a:extLst>
              <a:ext uri="{FF2B5EF4-FFF2-40B4-BE49-F238E27FC236}">
                <a16:creationId xmlns:a16="http://schemas.microsoft.com/office/drawing/2014/main" id="{7180FBD0-4C83-B851-1150-8E84C7A609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127" y="5610693"/>
            <a:ext cx="1374132" cy="1133866"/>
          </a:xfrm>
          <a:prstGeom prst="rect">
            <a:avLst/>
          </a:prstGeom>
        </p:spPr>
      </p:pic>
      <p:sp>
        <p:nvSpPr>
          <p:cNvPr id="3" name="Slide Number Placeholder 2">
            <a:extLst>
              <a:ext uri="{FF2B5EF4-FFF2-40B4-BE49-F238E27FC236}">
                <a16:creationId xmlns:a16="http://schemas.microsoft.com/office/drawing/2014/main" id="{95F111E8-8004-C602-4230-C19013FFF5C1}"/>
              </a:ext>
            </a:extLst>
          </p:cNvPr>
          <p:cNvSpPr>
            <a:spLocks noGrp="1"/>
          </p:cNvSpPr>
          <p:nvPr>
            <p:ph type="sldNum" sz="quarter" idx="4"/>
          </p:nvPr>
        </p:nvSpPr>
        <p:spPr/>
        <p:txBody>
          <a:bodyPr/>
          <a:lstStyle/>
          <a:p>
            <a:fld id="{40D27072-F98D-D44B-838D-C2300481805D}" type="slidenum">
              <a:rPr lang="en-LU" smtClean="0">
                <a:solidFill>
                  <a:schemeClr val="tx1"/>
                </a:solidFill>
              </a:rPr>
              <a:pPr/>
              <a:t>5</a:t>
            </a:fld>
            <a:endParaRPr lang="en-LU">
              <a:solidFill>
                <a:schemeClr val="tx1"/>
              </a:solidFill>
            </a:endParaRPr>
          </a:p>
        </p:txBody>
      </p:sp>
    </p:spTree>
    <p:extLst>
      <p:ext uri="{BB962C8B-B14F-4D97-AF65-F5344CB8AC3E}">
        <p14:creationId xmlns:p14="http://schemas.microsoft.com/office/powerpoint/2010/main" val="1432268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A74B4-32EC-20C0-A69D-88D61D965081}"/>
              </a:ext>
            </a:extLst>
          </p:cNvPr>
          <p:cNvSpPr>
            <a:spLocks noGrp="1"/>
          </p:cNvSpPr>
          <p:nvPr>
            <p:ph type="ctrTitle"/>
          </p:nvPr>
        </p:nvSpPr>
        <p:spPr>
          <a:xfrm>
            <a:off x="648000" y="342000"/>
            <a:ext cx="4284000" cy="294880"/>
          </a:xfrm>
        </p:spPr>
        <p:txBody>
          <a:bodyPr/>
          <a:lstStyle/>
          <a:p>
            <a:pPr marL="0" marR="0">
              <a:lnSpc>
                <a:spcPct val="107000"/>
              </a:lnSpc>
              <a:spcBef>
                <a:spcPts val="0"/>
              </a:spcBef>
              <a:spcAft>
                <a:spcPts val="800"/>
              </a:spcAft>
            </a:pPr>
            <a:r>
              <a:rPr lang="de-DE">
                <a:effectLst/>
                <a:ea typeface=""/>
              </a:rPr>
              <a:t>WAS BEKOMMST DU?</a:t>
            </a:r>
          </a:p>
        </p:txBody>
      </p:sp>
      <p:sp>
        <p:nvSpPr>
          <p:cNvPr id="3" name="Subtitle 2">
            <a:extLst>
              <a:ext uri="{FF2B5EF4-FFF2-40B4-BE49-F238E27FC236}">
                <a16:creationId xmlns:a16="http://schemas.microsoft.com/office/drawing/2014/main" id="{E572BAD1-6350-E8BA-00A9-040B45460E41}"/>
              </a:ext>
            </a:extLst>
          </p:cNvPr>
          <p:cNvSpPr>
            <a:spLocks noGrp="1"/>
          </p:cNvSpPr>
          <p:nvPr>
            <p:ph type="subTitle" idx="1"/>
          </p:nvPr>
        </p:nvSpPr>
        <p:spPr>
          <a:xfrm>
            <a:off x="396000" y="719999"/>
            <a:ext cx="4536000" cy="964207"/>
          </a:xfrm>
        </p:spPr>
        <p:txBody>
          <a:bodyPr/>
          <a:lstStyle/>
          <a:p>
            <a:pPr>
              <a:spcAft>
                <a:spcPts val="400"/>
              </a:spcAft>
            </a:pPr>
            <a:r>
              <a:rPr lang="de-DE"/>
              <a:t>Du bekommst verschiedene Formen der Unterstützung und Dienstleistungen, während die Behörden deinen Asylantrag prüfen. Das wird als </a:t>
            </a:r>
            <a:r>
              <a:rPr lang="de-DE" b="1"/>
              <a:t>Aufnahme</a:t>
            </a:r>
            <a:r>
              <a:rPr lang="de-DE"/>
              <a:t> bezeichnet.</a:t>
            </a:r>
          </a:p>
          <a:p>
            <a:pPr>
              <a:spcAft>
                <a:spcPts val="400"/>
              </a:spcAft>
            </a:pPr>
            <a:r>
              <a:rPr lang="de-DE"/>
              <a:t>Als Kind und als Asylsuchende(r) hast du Rechte, aber auch Pflichten, die du erfüllen musst. Diese werden in dieser Broschüre erklärt.</a:t>
            </a:r>
          </a:p>
        </p:txBody>
      </p:sp>
      <p:sp>
        <p:nvSpPr>
          <p:cNvPr id="5" name="Rectangle 4">
            <a:extLst>
              <a:ext uri="{FF2B5EF4-FFF2-40B4-BE49-F238E27FC236}">
                <a16:creationId xmlns:a16="http://schemas.microsoft.com/office/drawing/2014/main" id="{6B0BA5DF-D716-148C-172F-3582E52A0BFD}"/>
              </a:ext>
              <a:ext uri="{C183D7F6-B498-43B3-948B-1728B52AA6E4}">
                <adec:decorative xmlns:adec="http://schemas.microsoft.com/office/drawing/2017/decorative" val="1"/>
              </a:ext>
            </a:extLst>
          </p:cNvPr>
          <p:cNvSpPr/>
          <p:nvPr/>
        </p:nvSpPr>
        <p:spPr>
          <a:xfrm>
            <a:off x="216000" y="1841862"/>
            <a:ext cx="4896000" cy="1195627"/>
          </a:xfrm>
          <a:prstGeom prst="rect">
            <a:avLst/>
          </a:prstGeom>
          <a:solidFill>
            <a:schemeClr val="accent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dirty="0">
              <a:ln>
                <a:noFill/>
              </a:ln>
            </a:endParaRPr>
          </a:p>
        </p:txBody>
      </p:sp>
      <p:sp>
        <p:nvSpPr>
          <p:cNvPr id="6" name="Subtitle 2">
            <a:extLst>
              <a:ext uri="{FF2B5EF4-FFF2-40B4-BE49-F238E27FC236}">
                <a16:creationId xmlns:a16="http://schemas.microsoft.com/office/drawing/2014/main" id="{10CE48B6-82F5-1C77-2460-D29AFCAE6E6A}"/>
              </a:ext>
            </a:extLst>
          </p:cNvPr>
          <p:cNvSpPr txBox="1">
            <a:spLocks/>
          </p:cNvSpPr>
          <p:nvPr/>
        </p:nvSpPr>
        <p:spPr>
          <a:xfrm>
            <a:off x="421016" y="1936682"/>
            <a:ext cx="4536000" cy="567175"/>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dirty="0"/>
              <a:t>Die Mitarbeitenden werden dich bitten, zu bestätigen, dass du die Informationen in dieser Broschüre bekommen hast. Wenn du Teile dieser Broschüre nicht verstehst oder Fragen hast, wende dich bitte an </a:t>
            </a:r>
            <a:r>
              <a:rPr lang="de-DE" sz="1100" dirty="0">
                <a:effectLst/>
                <a:latin typeface="Calibri" panose="020F0502020204030204" pitchFamily="34" charset="0"/>
                <a:ea typeface="Calibri"/>
                <a:cs typeface="Arial" panose="020B0604020202020204" pitchFamily="34" charset="0"/>
              </a:rPr>
              <a:t>deinen Vertreter</a:t>
            </a:r>
            <a:r>
              <a:rPr lang="de-DE" dirty="0">
                <a:ea typeface="Calibri"/>
                <a:cs typeface="Arial" panose="020B0604020202020204" pitchFamily="34" charset="0"/>
              </a:rPr>
              <a:t>/deine Vertreterin</a:t>
            </a:r>
            <a:r>
              <a:rPr lang="de-DE" sz="1100" dirty="0">
                <a:effectLst/>
                <a:latin typeface="Calibri" panose="020F0502020204030204" pitchFamily="34" charset="0"/>
                <a:ea typeface="Calibri"/>
                <a:cs typeface="Arial" panose="020B0604020202020204" pitchFamily="34" charset="0"/>
              </a:rPr>
              <a:t> </a:t>
            </a:r>
            <a:r>
              <a:rPr lang="de-DE" dirty="0"/>
              <a:t>und die Mitarbeitenden </a:t>
            </a:r>
            <a:r>
              <a:rPr lang="de-DE" sz="1100" dirty="0">
                <a:effectLst/>
                <a:latin typeface="Calibri" panose="020F0502020204030204" pitchFamily="34" charset="0"/>
                <a:ea typeface="Calibri"/>
                <a:cs typeface="Arial" panose="020B0604020202020204" pitchFamily="34" charset="0"/>
              </a:rPr>
              <a:t>der Aufnahmeeinrichtung.</a:t>
            </a:r>
            <a:endParaRPr lang="de-DE" dirty="0"/>
          </a:p>
        </p:txBody>
      </p:sp>
      <p:sp>
        <p:nvSpPr>
          <p:cNvPr id="10" name="Subtitle 2">
            <a:extLst>
              <a:ext uri="{FF2B5EF4-FFF2-40B4-BE49-F238E27FC236}">
                <a16:creationId xmlns:a16="http://schemas.microsoft.com/office/drawing/2014/main" id="{981A1FC3-55B2-D50C-7C65-94C23DF498C0}"/>
              </a:ext>
            </a:extLst>
          </p:cNvPr>
          <p:cNvSpPr txBox="1">
            <a:spLocks/>
          </p:cNvSpPr>
          <p:nvPr/>
        </p:nvSpPr>
        <p:spPr>
          <a:xfrm>
            <a:off x="421016" y="3214332"/>
            <a:ext cx="4506432" cy="677914"/>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400"/>
              </a:spcAft>
            </a:pPr>
            <a:r>
              <a:rPr lang="de-DE" dirty="0"/>
              <a:t>Während deines Aufenthalts in diesem Land werden dich dein Vertreter/ deine Vertreterin und die Mitarbeitenden je nach deiner Situation weiter beraten. Du kannst jederzeit Fragen stellen.</a:t>
            </a:r>
          </a:p>
        </p:txBody>
      </p:sp>
      <p:pic>
        <p:nvPicPr>
          <p:cNvPr id="9" name="Picture 8" descr="Ein unbegleitetes Mädchen im Gespräch unterhälot sich in der Einrichtung, in der sie untergebracht sind, mit einer Mitarbeiterin und einer Dolmetscherin.">
            <a:extLst>
              <a:ext uri="{FF2B5EF4-FFF2-40B4-BE49-F238E27FC236}">
                <a16:creationId xmlns:a16="http://schemas.microsoft.com/office/drawing/2014/main" id="{42A66452-E15F-5ACF-2277-EC8F5C8AD20B}"/>
              </a:ext>
            </a:extLst>
          </p:cNvPr>
          <p:cNvPicPr>
            <a:picLocks noChangeAspect="1"/>
          </p:cNvPicPr>
          <p:nvPr/>
        </p:nvPicPr>
        <p:blipFill>
          <a:blip r:embed="rId3"/>
          <a:srcRect/>
          <a:stretch/>
        </p:blipFill>
        <p:spPr>
          <a:xfrm>
            <a:off x="1303255" y="4102075"/>
            <a:ext cx="2712385" cy="2493519"/>
          </a:xfrm>
          <a:prstGeom prst="rect">
            <a:avLst/>
          </a:prstGeom>
        </p:spPr>
      </p:pic>
      <p:sp>
        <p:nvSpPr>
          <p:cNvPr id="7" name="Slide Number Placeholder 5">
            <a:extLst>
              <a:ext uri="{FF2B5EF4-FFF2-40B4-BE49-F238E27FC236}">
                <a16:creationId xmlns:a16="http://schemas.microsoft.com/office/drawing/2014/main" id="{BF8C1883-3048-0501-142E-F64B7D4D4D46}"/>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6</a:t>
            </a:fld>
            <a:endParaRPr lang="en-LU">
              <a:solidFill>
                <a:schemeClr val="tx1"/>
              </a:solidFill>
            </a:endParaRPr>
          </a:p>
        </p:txBody>
      </p:sp>
    </p:spTree>
    <p:extLst>
      <p:ext uri="{BB962C8B-B14F-4D97-AF65-F5344CB8AC3E}">
        <p14:creationId xmlns:p14="http://schemas.microsoft.com/office/powerpoint/2010/main" val="1942926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DC63D5-EFBD-6A1A-D632-1090B81C4647}"/>
              </a:ext>
            </a:extLst>
          </p:cNvPr>
          <p:cNvSpPr>
            <a:spLocks noGrp="1"/>
          </p:cNvSpPr>
          <p:nvPr>
            <p:ph type="title" idx="4294967295"/>
          </p:nvPr>
        </p:nvSpPr>
        <p:spPr>
          <a:xfrm>
            <a:off x="366713" y="-309208"/>
            <a:ext cx="4594225" cy="309208"/>
          </a:xfrm>
          <a:prstGeom prst="rect">
            <a:avLst/>
          </a:prstGeom>
        </p:spPr>
        <p:txBody>
          <a:bodyPr anchor="b"/>
          <a:lstStyle/>
          <a:p>
            <a:r>
              <a:rPr lang="de-DE" b="0"/>
              <a:t>WAS BEKOMMST DU? (TEIL 2)</a:t>
            </a:r>
          </a:p>
        </p:txBody>
      </p:sp>
      <p:sp>
        <p:nvSpPr>
          <p:cNvPr id="19" name="Subtitle 2">
            <a:extLst>
              <a:ext uri="{FF2B5EF4-FFF2-40B4-BE49-F238E27FC236}">
                <a16:creationId xmlns:a16="http://schemas.microsoft.com/office/drawing/2014/main" id="{BBBED52C-754B-525B-50DC-430072A6A145}"/>
              </a:ext>
            </a:extLst>
          </p:cNvPr>
          <p:cNvSpPr txBox="1">
            <a:spLocks/>
          </p:cNvSpPr>
          <p:nvPr/>
        </p:nvSpPr>
        <p:spPr>
          <a:xfrm>
            <a:off x="396000" y="360000"/>
            <a:ext cx="4536000" cy="832393"/>
          </a:xfrm>
          <a:prstGeom prst="rect">
            <a:avLst/>
          </a:prstGeom>
        </p:spPr>
        <p:txBody>
          <a:bodyPr vert="horz" lIns="36000" tIns="36000" rIns="36000" bIns="36000" rtlCol="0">
            <a:noAutofit/>
          </a:bodyPr>
          <a:lstStyle>
            <a:lvl1pPr marL="0" indent="0" algn="l" defTabSz="532729" rtl="0" eaLnBrk="1" latinLnBrk="0" hangingPunct="1">
              <a:lnSpc>
                <a:spcPct val="90000"/>
              </a:lnSpc>
              <a:spcBef>
                <a:spcPts val="583"/>
              </a:spcBef>
              <a:buFont typeface="Arial" panose="020B0604020202020204" pitchFamily="34" charset="0"/>
              <a:buNone/>
              <a:defRPr sz="1000" kern="1200">
                <a:solidFill>
                  <a:schemeClr val="tx1"/>
                </a:solidFill>
                <a:latin typeface="Calibri" panose="020F0502020204030204" pitchFamily="34" charset="0"/>
                <a:ea typeface="+mn-ea"/>
                <a:cs typeface="Calibri" panose="020F0502020204030204" pitchFamily="34" charset="0"/>
              </a:defRPr>
            </a:lvl1pPr>
            <a:lvl2pPr marL="457200" indent="0" algn="ctr" defTabSz="532729" rtl="0" eaLnBrk="1" latinLnBrk="0" hangingPunct="1">
              <a:lnSpc>
                <a:spcPct val="90000"/>
              </a:lnSpc>
              <a:spcBef>
                <a:spcPts val="291"/>
              </a:spcBef>
              <a:buFont typeface="Arial" panose="020B0604020202020204" pitchFamily="34" charset="0"/>
              <a:buNone/>
              <a:defRPr sz="2000" kern="1200">
                <a:solidFill>
                  <a:schemeClr val="tx1"/>
                </a:solidFill>
                <a:latin typeface="+mn-lt"/>
                <a:ea typeface="+mn-ea"/>
                <a:cs typeface="+mn-cs"/>
              </a:defRPr>
            </a:lvl2pPr>
            <a:lvl3pPr marL="914400" indent="0" algn="ctr" defTabSz="532729" rtl="0" eaLnBrk="1" latinLnBrk="0" hangingPunct="1">
              <a:lnSpc>
                <a:spcPct val="90000"/>
              </a:lnSpc>
              <a:spcBef>
                <a:spcPts val="291"/>
              </a:spcBef>
              <a:buFont typeface="Arial" panose="020B0604020202020204" pitchFamily="34" charset="0"/>
              <a:buNone/>
              <a:defRPr sz="1800" kern="1200">
                <a:solidFill>
                  <a:schemeClr val="tx1"/>
                </a:solidFill>
                <a:latin typeface="+mn-lt"/>
                <a:ea typeface="+mn-ea"/>
                <a:cs typeface="+mn-cs"/>
              </a:defRPr>
            </a:lvl3pPr>
            <a:lvl4pPr marL="1371600" indent="0" algn="ctr" defTabSz="532729" rtl="0" eaLnBrk="1" latinLnBrk="0" hangingPunct="1">
              <a:lnSpc>
                <a:spcPct val="90000"/>
              </a:lnSpc>
              <a:spcBef>
                <a:spcPts val="291"/>
              </a:spcBef>
              <a:buFont typeface="Arial" panose="020B0604020202020204" pitchFamily="34" charset="0"/>
              <a:buNone/>
              <a:defRPr sz="1600" kern="1200">
                <a:solidFill>
                  <a:schemeClr val="tx1"/>
                </a:solidFill>
                <a:latin typeface="+mn-lt"/>
                <a:ea typeface="+mn-ea"/>
                <a:cs typeface="+mn-cs"/>
              </a:defRPr>
            </a:lvl4pPr>
            <a:lvl5pPr marL="1828800" indent="0" algn="ctr" defTabSz="532729" rtl="0" eaLnBrk="1" latinLnBrk="0" hangingPunct="1">
              <a:lnSpc>
                <a:spcPct val="90000"/>
              </a:lnSpc>
              <a:spcBef>
                <a:spcPts val="291"/>
              </a:spcBef>
              <a:buFont typeface="Arial" panose="020B0604020202020204" pitchFamily="34" charset="0"/>
              <a:buNone/>
              <a:defRPr sz="1600" kern="1200">
                <a:solidFill>
                  <a:schemeClr val="tx1"/>
                </a:solidFill>
                <a:latin typeface="+mn-lt"/>
                <a:ea typeface="+mn-ea"/>
                <a:cs typeface="+mn-cs"/>
              </a:defRPr>
            </a:lvl5pPr>
            <a:lvl6pPr marL="2286000" indent="0" algn="ctr" defTabSz="532729" rtl="0" eaLnBrk="1" latinLnBrk="0" hangingPunct="1">
              <a:lnSpc>
                <a:spcPct val="90000"/>
              </a:lnSpc>
              <a:spcBef>
                <a:spcPts val="291"/>
              </a:spcBef>
              <a:buFont typeface="Arial" panose="020B0604020202020204" pitchFamily="34" charset="0"/>
              <a:buNone/>
              <a:defRPr sz="1600" kern="1200">
                <a:solidFill>
                  <a:schemeClr val="tx1"/>
                </a:solidFill>
                <a:latin typeface="+mn-lt"/>
                <a:ea typeface="+mn-ea"/>
                <a:cs typeface="+mn-cs"/>
              </a:defRPr>
            </a:lvl6pPr>
            <a:lvl7pPr marL="2743200" indent="0" algn="ctr" defTabSz="532729" rtl="0" eaLnBrk="1" latinLnBrk="0" hangingPunct="1">
              <a:lnSpc>
                <a:spcPct val="90000"/>
              </a:lnSpc>
              <a:spcBef>
                <a:spcPts val="291"/>
              </a:spcBef>
              <a:buFont typeface="Arial" panose="020B0604020202020204" pitchFamily="34" charset="0"/>
              <a:buNone/>
              <a:defRPr sz="1600" kern="1200">
                <a:solidFill>
                  <a:schemeClr val="tx1"/>
                </a:solidFill>
                <a:latin typeface="+mn-lt"/>
                <a:ea typeface="+mn-ea"/>
                <a:cs typeface="+mn-cs"/>
              </a:defRPr>
            </a:lvl7pPr>
            <a:lvl8pPr marL="3200400" indent="0" algn="ctr" defTabSz="532729" rtl="0" eaLnBrk="1" latinLnBrk="0" hangingPunct="1">
              <a:lnSpc>
                <a:spcPct val="90000"/>
              </a:lnSpc>
              <a:spcBef>
                <a:spcPts val="291"/>
              </a:spcBef>
              <a:buFont typeface="Arial" panose="020B0604020202020204" pitchFamily="34" charset="0"/>
              <a:buNone/>
              <a:defRPr sz="1600" kern="1200">
                <a:solidFill>
                  <a:schemeClr val="tx1"/>
                </a:solidFill>
                <a:latin typeface="+mn-lt"/>
                <a:ea typeface="+mn-ea"/>
                <a:cs typeface="+mn-cs"/>
              </a:defRPr>
            </a:lvl8pPr>
            <a:lvl9pPr marL="3657600" indent="0" algn="ctr" defTabSz="532729" rtl="0" eaLnBrk="1" latinLnBrk="0" hangingPunct="1">
              <a:lnSpc>
                <a:spcPct val="90000"/>
              </a:lnSpc>
              <a:spcBef>
                <a:spcPts val="291"/>
              </a:spcBef>
              <a:buFont typeface="Arial" panose="020B0604020202020204" pitchFamily="34" charset="0"/>
              <a:buNone/>
              <a:defRPr sz="1600" kern="1200">
                <a:solidFill>
                  <a:schemeClr val="tx1"/>
                </a:solidFill>
                <a:latin typeface="+mn-lt"/>
                <a:ea typeface="+mn-ea"/>
                <a:cs typeface="+mn-cs"/>
              </a:defRPr>
            </a:lvl9pPr>
          </a:lstStyle>
          <a:p>
            <a:pPr>
              <a:lnSpc>
                <a:spcPct val="110000"/>
              </a:lnSpc>
              <a:spcBef>
                <a:spcPts val="0"/>
              </a:spcBef>
            </a:pPr>
            <a:r>
              <a:rPr lang="de-DE" sz="1100" b="1" dirty="0"/>
              <a:t>Diese Sachen bekommst du</a:t>
            </a:r>
            <a:r>
              <a:rPr lang="de-DE" dirty="0"/>
              <a:t>:</a:t>
            </a:r>
          </a:p>
          <a:p>
            <a:pPr>
              <a:lnSpc>
                <a:spcPct val="110000"/>
              </a:lnSpc>
              <a:spcBef>
                <a:spcPts val="0"/>
              </a:spcBef>
            </a:pPr>
            <a:endParaRPr lang="en-GB" dirty="0">
              <a:highlight>
                <a:srgbClr val="FFFFB4"/>
              </a:highlight>
            </a:endParaRPr>
          </a:p>
        </p:txBody>
      </p:sp>
      <p:sp>
        <p:nvSpPr>
          <p:cNvPr id="14" name="Subtitle 2">
            <a:extLst>
              <a:ext uri="{FF2B5EF4-FFF2-40B4-BE49-F238E27FC236}">
                <a16:creationId xmlns:a16="http://schemas.microsoft.com/office/drawing/2014/main" id="{C4FB1234-AC80-5BCD-AAE2-977A9BE3D3B1}"/>
              </a:ext>
            </a:extLst>
          </p:cNvPr>
          <p:cNvSpPr txBox="1">
            <a:spLocks/>
          </p:cNvSpPr>
          <p:nvPr/>
        </p:nvSpPr>
        <p:spPr>
          <a:xfrm>
            <a:off x="3452502" y="855968"/>
            <a:ext cx="1166352" cy="165445"/>
          </a:xfrm>
          <a:prstGeom prst="rect">
            <a:avLst/>
          </a:prstGeom>
        </p:spPr>
        <p:txBody>
          <a:bodyPr lIns="0" tIns="0" rIns="0" bIns="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2000" indent="-72000" defTabSz="360000">
              <a:lnSpc>
                <a:spcPct val="100000"/>
              </a:lnSpc>
              <a:spcBef>
                <a:spcPts val="0"/>
              </a:spcBef>
              <a:spcAft>
                <a:spcPts val="200"/>
              </a:spcAft>
              <a:buFont typeface="Arial" panose="020B0604020202020204" pitchFamily="34" charset="0"/>
              <a:buChar char="•"/>
            </a:pPr>
            <a:r>
              <a:rPr lang="de-DE" sz="1100" dirty="0"/>
              <a:t>einen Platz zum Schlafen</a:t>
            </a:r>
          </a:p>
        </p:txBody>
      </p:sp>
      <p:pic>
        <p:nvPicPr>
          <p:cNvPr id="20" name="Picture 19">
            <a:extLst>
              <a:ext uri="{FF2B5EF4-FFF2-40B4-BE49-F238E27FC236}">
                <a16:creationId xmlns:a16="http://schemas.microsoft.com/office/drawing/2014/main" id="{E3606183-086C-A6F2-B8C7-7E493E08139E}"/>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182767" y="414566"/>
            <a:ext cx="3011820" cy="2145675"/>
          </a:xfrm>
          <a:prstGeom prst="rect">
            <a:avLst/>
          </a:prstGeom>
        </p:spPr>
      </p:pic>
      <p:sp>
        <p:nvSpPr>
          <p:cNvPr id="5" name="Subtitle 2">
            <a:extLst>
              <a:ext uri="{FF2B5EF4-FFF2-40B4-BE49-F238E27FC236}">
                <a16:creationId xmlns:a16="http://schemas.microsoft.com/office/drawing/2014/main" id="{AF5622B0-607C-1A13-3509-57066FDA24FE}"/>
              </a:ext>
            </a:extLst>
          </p:cNvPr>
          <p:cNvSpPr txBox="1">
            <a:spLocks/>
          </p:cNvSpPr>
          <p:nvPr/>
        </p:nvSpPr>
        <p:spPr>
          <a:xfrm>
            <a:off x="1340710" y="2683075"/>
            <a:ext cx="1166352" cy="771674"/>
          </a:xfrm>
          <a:prstGeom prst="rect">
            <a:avLst/>
          </a:prstGeom>
        </p:spPr>
        <p:txBody>
          <a:bodyPr lIns="0" tIns="0" rIns="0" bIns="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2000" indent="-72000" defTabSz="360000">
              <a:lnSpc>
                <a:spcPct val="100000"/>
              </a:lnSpc>
              <a:spcBef>
                <a:spcPts val="0"/>
              </a:spcBef>
              <a:spcAft>
                <a:spcPts val="200"/>
              </a:spcAft>
              <a:buFont typeface="Arial" panose="020B0604020202020204" pitchFamily="34" charset="0"/>
              <a:buChar char="•"/>
            </a:pPr>
            <a:r>
              <a:rPr lang="de-DE" sz="1100" dirty="0"/>
              <a:t>Essen</a:t>
            </a:r>
          </a:p>
        </p:txBody>
      </p:sp>
      <p:pic>
        <p:nvPicPr>
          <p:cNvPr id="12" name="Picture 11">
            <a:extLst>
              <a:ext uri="{FF2B5EF4-FFF2-40B4-BE49-F238E27FC236}">
                <a16:creationId xmlns:a16="http://schemas.microsoft.com/office/drawing/2014/main" id="{01420C90-AB4F-F06C-2741-4EE4766D0B4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63099" y="2450649"/>
            <a:ext cx="734865" cy="734865"/>
          </a:xfrm>
          <a:prstGeom prst="rect">
            <a:avLst/>
          </a:prstGeom>
        </p:spPr>
      </p:pic>
      <p:sp>
        <p:nvSpPr>
          <p:cNvPr id="7" name="Subtitle 2">
            <a:extLst>
              <a:ext uri="{FF2B5EF4-FFF2-40B4-BE49-F238E27FC236}">
                <a16:creationId xmlns:a16="http://schemas.microsoft.com/office/drawing/2014/main" id="{7BCB8821-5319-4D3E-03B1-0060AA8513BF}"/>
              </a:ext>
            </a:extLst>
          </p:cNvPr>
          <p:cNvSpPr txBox="1">
            <a:spLocks/>
          </p:cNvSpPr>
          <p:nvPr/>
        </p:nvSpPr>
        <p:spPr>
          <a:xfrm>
            <a:off x="3452502" y="2610774"/>
            <a:ext cx="1373271" cy="731521"/>
          </a:xfrm>
          <a:prstGeom prst="rect">
            <a:avLst/>
          </a:prstGeom>
        </p:spPr>
        <p:txBody>
          <a:bodyPr lIns="0" tIns="0" rIns="0" bIns="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2000" indent="-72000" defTabSz="360000">
              <a:lnSpc>
                <a:spcPct val="100000"/>
              </a:lnSpc>
              <a:spcBef>
                <a:spcPts val="0"/>
              </a:spcBef>
              <a:spcAft>
                <a:spcPts val="200"/>
              </a:spcAft>
              <a:buFont typeface="Arial" panose="020B0604020202020204" pitchFamily="34" charset="0"/>
              <a:buChar char="•"/>
            </a:pPr>
            <a:r>
              <a:rPr lang="de-DE" sz="1100" dirty="0"/>
              <a:t>Produkte für die Körperpflege</a:t>
            </a:r>
          </a:p>
        </p:txBody>
      </p:sp>
      <p:pic>
        <p:nvPicPr>
          <p:cNvPr id="9" name="Picture 8">
            <a:extLst>
              <a:ext uri="{FF2B5EF4-FFF2-40B4-BE49-F238E27FC236}">
                <a16:creationId xmlns:a16="http://schemas.microsoft.com/office/drawing/2014/main" id="{AA51FF14-A65C-4EE9-E934-EC7634C8B81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539958" y="2306319"/>
            <a:ext cx="826674" cy="826674"/>
          </a:xfrm>
          <a:prstGeom prst="rect">
            <a:avLst/>
          </a:prstGeom>
        </p:spPr>
      </p:pic>
      <p:sp>
        <p:nvSpPr>
          <p:cNvPr id="6" name="Subtitle 2">
            <a:extLst>
              <a:ext uri="{FF2B5EF4-FFF2-40B4-BE49-F238E27FC236}">
                <a16:creationId xmlns:a16="http://schemas.microsoft.com/office/drawing/2014/main" id="{C0A85B20-CAF0-E4D7-C140-AB0155B856D0}"/>
              </a:ext>
            </a:extLst>
          </p:cNvPr>
          <p:cNvSpPr txBox="1">
            <a:spLocks/>
          </p:cNvSpPr>
          <p:nvPr/>
        </p:nvSpPr>
        <p:spPr>
          <a:xfrm>
            <a:off x="1320601" y="3513455"/>
            <a:ext cx="1166352" cy="711870"/>
          </a:xfrm>
          <a:prstGeom prst="rect">
            <a:avLst/>
          </a:prstGeom>
        </p:spPr>
        <p:txBody>
          <a:bodyPr lIns="0" tIns="0" rIns="0" bIns="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2000" indent="-72000" defTabSz="360000">
              <a:lnSpc>
                <a:spcPct val="100000"/>
              </a:lnSpc>
              <a:spcBef>
                <a:spcPts val="0"/>
              </a:spcBef>
              <a:spcAft>
                <a:spcPts val="200"/>
              </a:spcAft>
              <a:buFont typeface="Arial" panose="020B0604020202020204" pitchFamily="34" charset="0"/>
              <a:buChar char="•"/>
            </a:pPr>
            <a:r>
              <a:rPr lang="de-DE" sz="1100" dirty="0"/>
              <a:t>Kleidung</a:t>
            </a:r>
          </a:p>
        </p:txBody>
      </p:sp>
      <p:pic>
        <p:nvPicPr>
          <p:cNvPr id="11" name="Picture 10">
            <a:extLst>
              <a:ext uri="{FF2B5EF4-FFF2-40B4-BE49-F238E27FC236}">
                <a16:creationId xmlns:a16="http://schemas.microsoft.com/office/drawing/2014/main" id="{B93AC139-91DD-2E55-E045-26CB3911559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77579" y="3258513"/>
            <a:ext cx="731521" cy="731521"/>
          </a:xfrm>
          <a:prstGeom prst="rect">
            <a:avLst/>
          </a:prstGeom>
        </p:spPr>
      </p:pic>
      <p:sp>
        <p:nvSpPr>
          <p:cNvPr id="8" name="Subtitle 2">
            <a:extLst>
              <a:ext uri="{FF2B5EF4-FFF2-40B4-BE49-F238E27FC236}">
                <a16:creationId xmlns:a16="http://schemas.microsoft.com/office/drawing/2014/main" id="{FB19BE92-351C-7F9E-268C-04314206AB72}"/>
              </a:ext>
            </a:extLst>
          </p:cNvPr>
          <p:cNvSpPr txBox="1">
            <a:spLocks/>
          </p:cNvSpPr>
          <p:nvPr/>
        </p:nvSpPr>
        <p:spPr>
          <a:xfrm>
            <a:off x="3452502" y="3487155"/>
            <a:ext cx="1373271" cy="800650"/>
          </a:xfrm>
          <a:prstGeom prst="rect">
            <a:avLst/>
          </a:prstGeom>
        </p:spPr>
        <p:txBody>
          <a:bodyPr lIns="0" tIns="0" rIns="0" bIns="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2000" indent="-72000" defTabSz="360000">
              <a:lnSpc>
                <a:spcPct val="100000"/>
              </a:lnSpc>
              <a:spcBef>
                <a:spcPts val="0"/>
              </a:spcBef>
              <a:spcAft>
                <a:spcPts val="200"/>
              </a:spcAft>
              <a:buFont typeface="Arial" panose="020B0604020202020204" pitchFamily="34" charset="0"/>
              <a:buChar char="•"/>
            </a:pPr>
            <a:r>
              <a:rPr lang="de-DE" sz="1100" dirty="0"/>
              <a:t>Geld für den täglichen Bedarf</a:t>
            </a:r>
          </a:p>
        </p:txBody>
      </p:sp>
      <p:pic>
        <p:nvPicPr>
          <p:cNvPr id="10" name="Picture 9">
            <a:extLst>
              <a:ext uri="{FF2B5EF4-FFF2-40B4-BE49-F238E27FC236}">
                <a16:creationId xmlns:a16="http://schemas.microsoft.com/office/drawing/2014/main" id="{0F75A5E0-7390-8158-D46C-C62F867ACF72}"/>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598454" y="3325493"/>
            <a:ext cx="510506" cy="436305"/>
          </a:xfrm>
          <a:prstGeom prst="rect">
            <a:avLst/>
          </a:prstGeom>
        </p:spPr>
      </p:pic>
      <p:pic>
        <p:nvPicPr>
          <p:cNvPr id="17" name="Picture 16">
            <a:extLst>
              <a:ext uri="{FF2B5EF4-FFF2-40B4-BE49-F238E27FC236}">
                <a16:creationId xmlns:a16="http://schemas.microsoft.com/office/drawing/2014/main" id="{68839482-163E-AE43-871C-1025679F773A}"/>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509427" y="3759481"/>
            <a:ext cx="390676" cy="230554"/>
          </a:xfrm>
          <a:prstGeom prst="rect">
            <a:avLst/>
          </a:prstGeom>
        </p:spPr>
      </p:pic>
      <p:pic>
        <p:nvPicPr>
          <p:cNvPr id="18" name="Picture 17">
            <a:extLst>
              <a:ext uri="{FF2B5EF4-FFF2-40B4-BE49-F238E27FC236}">
                <a16:creationId xmlns:a16="http://schemas.microsoft.com/office/drawing/2014/main" id="{23CC1B41-4BF1-249B-9FA4-43E3D6ED604B}"/>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2887641" y="3608534"/>
            <a:ext cx="333694" cy="436305"/>
          </a:xfrm>
          <a:prstGeom prst="rect">
            <a:avLst/>
          </a:prstGeom>
        </p:spPr>
      </p:pic>
      <p:pic>
        <p:nvPicPr>
          <p:cNvPr id="16" name="Picture 15">
            <a:extLst>
              <a:ext uri="{FF2B5EF4-FFF2-40B4-BE49-F238E27FC236}">
                <a16:creationId xmlns:a16="http://schemas.microsoft.com/office/drawing/2014/main" id="{1E01E0D5-29A9-84CA-4142-5336BD4938FA}"/>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2663825" y="3990034"/>
            <a:ext cx="374380" cy="238548"/>
          </a:xfrm>
          <a:prstGeom prst="rect">
            <a:avLst/>
          </a:prstGeom>
        </p:spPr>
      </p:pic>
      <p:sp>
        <p:nvSpPr>
          <p:cNvPr id="2" name="Slide Number Placeholder 5">
            <a:extLst>
              <a:ext uri="{FF2B5EF4-FFF2-40B4-BE49-F238E27FC236}">
                <a16:creationId xmlns:a16="http://schemas.microsoft.com/office/drawing/2014/main" id="{EAC23E1D-32CD-906A-8E10-31AAB6DA9766}"/>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7</a:t>
            </a:fld>
            <a:endParaRPr lang="en-LU">
              <a:solidFill>
                <a:schemeClr val="tx1"/>
              </a:solidFill>
            </a:endParaRPr>
          </a:p>
        </p:txBody>
      </p:sp>
    </p:spTree>
    <p:extLst>
      <p:ext uri="{BB962C8B-B14F-4D97-AF65-F5344CB8AC3E}">
        <p14:creationId xmlns:p14="http://schemas.microsoft.com/office/powerpoint/2010/main" val="3599118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81097-652C-BD80-9FD6-6E2FE263F2DC}"/>
              </a:ext>
            </a:extLst>
          </p:cNvPr>
          <p:cNvSpPr>
            <a:spLocks noGrp="1"/>
          </p:cNvSpPr>
          <p:nvPr>
            <p:ph type="ctrTitle"/>
          </p:nvPr>
        </p:nvSpPr>
        <p:spPr>
          <a:xfrm>
            <a:off x="648000" y="342000"/>
            <a:ext cx="4284000" cy="266602"/>
          </a:xfrm>
        </p:spPr>
        <p:txBody>
          <a:bodyPr/>
          <a:lstStyle/>
          <a:p>
            <a:r>
              <a:rPr lang="de-DE"/>
              <a:t>RECHT AUF MEDIZINISCHE VERSORGUNG</a:t>
            </a:r>
          </a:p>
        </p:txBody>
      </p:sp>
      <p:sp>
        <p:nvSpPr>
          <p:cNvPr id="3" name="Subtitle 2">
            <a:extLst>
              <a:ext uri="{FF2B5EF4-FFF2-40B4-BE49-F238E27FC236}">
                <a16:creationId xmlns:a16="http://schemas.microsoft.com/office/drawing/2014/main" id="{6193B6F0-7E7A-2423-FB83-C7A017E09872}"/>
              </a:ext>
            </a:extLst>
          </p:cNvPr>
          <p:cNvSpPr>
            <a:spLocks noGrp="1"/>
          </p:cNvSpPr>
          <p:nvPr>
            <p:ph type="subTitle" idx="1"/>
          </p:nvPr>
        </p:nvSpPr>
        <p:spPr>
          <a:xfrm>
            <a:off x="360000" y="720000"/>
            <a:ext cx="4459650" cy="847633"/>
          </a:xfrm>
        </p:spPr>
        <p:txBody>
          <a:bodyPr/>
          <a:lstStyle/>
          <a:p>
            <a:pPr fontAlgn="base">
              <a:lnSpc>
                <a:spcPct val="100000"/>
              </a:lnSpc>
              <a:spcAft>
                <a:spcPts val="400"/>
              </a:spcAft>
            </a:pPr>
            <a:r>
              <a:rPr lang="de-DE" dirty="0"/>
              <a:t>Die Behörden sorgen dafür, dass du die medizinische Versorgung bekommst, die du brauchst.</a:t>
            </a:r>
          </a:p>
          <a:p>
            <a:pPr fontAlgn="base">
              <a:lnSpc>
                <a:spcPct val="100000"/>
              </a:lnSpc>
              <a:spcAft>
                <a:spcPts val="400"/>
              </a:spcAft>
            </a:pPr>
            <a:r>
              <a:rPr lang="de-DE" i="0" dirty="0">
                <a:effectLst/>
                <a:latin typeface="Calibri" panose="020F0502020204030204" pitchFamily="34" charset="0"/>
                <a:ea typeface="Calibri"/>
                <a:cs typeface="Arial" panose="020B0604020202020204" pitchFamily="34" charset="0"/>
              </a:rPr>
              <a:t>Du kannst den Mitarbeitenden und d</a:t>
            </a:r>
            <a:r>
              <a:rPr lang="de-DE" sz="1100" dirty="0">
                <a:effectLst/>
                <a:latin typeface="Calibri" panose="020F0502020204030204" pitchFamily="34" charset="0"/>
                <a:ea typeface="Calibri"/>
                <a:cs typeface="Arial" panose="020B0604020202020204" pitchFamily="34" charset="0"/>
              </a:rPr>
              <a:t>einem Vertreter</a:t>
            </a:r>
            <a:r>
              <a:rPr lang="de-DE" dirty="0">
                <a:ea typeface="Calibri"/>
                <a:cs typeface="Arial" panose="020B0604020202020204" pitchFamily="34" charset="0"/>
              </a:rPr>
              <a:t>/deiner Vertreterin</a:t>
            </a:r>
            <a:r>
              <a:rPr lang="de-DE" i="0" dirty="0">
                <a:effectLst/>
                <a:latin typeface="Calibri" panose="020F0502020204030204" pitchFamily="34" charset="0"/>
                <a:ea typeface="Calibri"/>
                <a:cs typeface="Arial" panose="020B0604020202020204" pitchFamily="34" charset="0"/>
              </a:rPr>
              <a:t> von allen deinen gesundheitlichen Probleme erzählen. Sie helfen dir, eine Pflegekraft oder eine Ärztin/einen Arzt aufzusuchen.</a:t>
            </a:r>
          </a:p>
        </p:txBody>
      </p:sp>
      <p:pic>
        <p:nvPicPr>
          <p:cNvPr id="12" name="Picture 11" descr="Ein unbegleiteter Junge in der Arztpraxis mit seinem Vormund oder Vertreter und der Ärztin bei einer medizinischen Untersuchung.">
            <a:extLst>
              <a:ext uri="{FF2B5EF4-FFF2-40B4-BE49-F238E27FC236}">
                <a16:creationId xmlns:a16="http://schemas.microsoft.com/office/drawing/2014/main" id="{BFBC6FF3-6BA9-CEEC-B298-44B578A6A7FA}"/>
              </a:ext>
            </a:extLst>
          </p:cNvPr>
          <p:cNvPicPr>
            <a:picLocks noChangeAspect="1"/>
          </p:cNvPicPr>
          <p:nvPr/>
        </p:nvPicPr>
        <p:blipFill>
          <a:blip r:embed="rId3">
            <a:extLst>
              <a:ext uri="{28A0092B-C50C-407E-A947-70E740481C1C}">
                <a14:useLocalDpi xmlns:a14="http://schemas.microsoft.com/office/drawing/2010/main" val="0"/>
              </a:ext>
            </a:extLst>
          </a:blip>
          <a:srcRect r="2477"/>
          <a:stretch/>
        </p:blipFill>
        <p:spPr>
          <a:xfrm>
            <a:off x="396000" y="1735247"/>
            <a:ext cx="4536000" cy="1965147"/>
          </a:xfrm>
          <a:prstGeom prst="rect">
            <a:avLst/>
          </a:prstGeom>
        </p:spPr>
      </p:pic>
      <p:sp>
        <p:nvSpPr>
          <p:cNvPr id="13" name="TextBox 12">
            <a:extLst>
              <a:ext uri="{FF2B5EF4-FFF2-40B4-BE49-F238E27FC236}">
                <a16:creationId xmlns:a16="http://schemas.microsoft.com/office/drawing/2014/main" id="{9501DA35-FB97-B998-1E00-B0CF27A2048B}"/>
              </a:ext>
            </a:extLst>
          </p:cNvPr>
          <p:cNvSpPr txBox="1"/>
          <p:nvPr/>
        </p:nvSpPr>
        <p:spPr>
          <a:xfrm>
            <a:off x="360000" y="3952181"/>
            <a:ext cx="4495649" cy="2028047"/>
          </a:xfrm>
          <a:prstGeom prst="rect">
            <a:avLst/>
          </a:prstGeom>
          <a:noFill/>
        </p:spPr>
        <p:txBody>
          <a:bodyPr wrap="square" lIns="36000" tIns="36000" rIns="36000" bIns="36000">
            <a:spAutoFit/>
          </a:bodyPr>
          <a:lstStyle/>
          <a:p>
            <a:pPr>
              <a:lnSpc>
                <a:spcPct val="110000"/>
              </a:lnSpc>
              <a:spcAft>
                <a:spcPts val="400"/>
              </a:spcAft>
            </a:pPr>
            <a:r>
              <a:rPr lang="de-DE" sz="1100" dirty="0"/>
              <a:t>Wenn die Ärztin/der Arzt es für nötig hält, verschreibt sie/er Medikamente und Besuche bei Fachärzten.</a:t>
            </a:r>
          </a:p>
          <a:p>
            <a:pPr>
              <a:lnSpc>
                <a:spcPct val="110000"/>
              </a:lnSpc>
              <a:spcAft>
                <a:spcPts val="400"/>
              </a:spcAft>
            </a:pPr>
            <a:r>
              <a:rPr lang="de-DE" sz="1100" dirty="0"/>
              <a:t>Die Mitarbeitenden und </a:t>
            </a:r>
            <a:r>
              <a:rPr lang="de-DE" sz="1100" dirty="0">
                <a:effectLst/>
                <a:latin typeface="Calibri" panose="020F0502020204030204" pitchFamily="34" charset="0"/>
                <a:ea typeface="Calibri"/>
                <a:cs typeface="Arial" panose="020B0604020202020204" pitchFamily="34" charset="0"/>
              </a:rPr>
              <a:t>dein Vertreter/ deine Vertreterin </a:t>
            </a:r>
            <a:r>
              <a:rPr lang="de-DE" sz="1100" dirty="0"/>
              <a:t>teilen dir mit, ob du zu einer medizinischen Untersuchung gehen musst, die von einer Pflegekraft oder einer Ärztin/einem Arzt durchgeführt wird. Sie werden</a:t>
            </a:r>
            <a:r>
              <a:rPr lang="de-DE" sz="1100" dirty="0">
                <a:latin typeface="Calibri" panose="020F0502020204030204" pitchFamily="34" charset="0"/>
                <a:cs typeface="Calibri" panose="020F0502020204030204" pitchFamily="34" charset="0"/>
              </a:rPr>
              <a:t> </a:t>
            </a:r>
            <a:r>
              <a:rPr lang="de-DE" sz="1100" dirty="0"/>
              <a:t>deinen Gesundheitszustand überprüfen und dir die nötige Hilfe bieten. </a:t>
            </a:r>
          </a:p>
          <a:p>
            <a:pPr>
              <a:lnSpc>
                <a:spcPct val="110000"/>
              </a:lnSpc>
              <a:spcAft>
                <a:spcPts val="400"/>
              </a:spcAft>
            </a:pPr>
            <a:r>
              <a:rPr lang="de-DE" sz="1100" dirty="0"/>
              <a:t>Informiere die Mitarbeitenden, wenn du einen gesundheitlichen Notfall oder eine Verletzung hast, die dringend behandelt werden muss. Wenn du nicht an dem Ort bist, wo du derzeit wohnst, kannst du kostenlos die Notrufnummer 112 anrufen.</a:t>
            </a:r>
            <a:endParaRPr lang="de-DE" sz="1100" dirty="0">
              <a:highlight>
                <a:srgbClr val="FFFF00"/>
              </a:highlight>
            </a:endParaRPr>
          </a:p>
        </p:txBody>
      </p:sp>
      <p:sp>
        <p:nvSpPr>
          <p:cNvPr id="5" name="Slide Number Placeholder 5">
            <a:extLst>
              <a:ext uri="{FF2B5EF4-FFF2-40B4-BE49-F238E27FC236}">
                <a16:creationId xmlns:a16="http://schemas.microsoft.com/office/drawing/2014/main" id="{8B226E33-B771-C4DC-770F-687DACC6FCFF}"/>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8</a:t>
            </a:fld>
            <a:endParaRPr lang="en-LU">
              <a:solidFill>
                <a:schemeClr val="tx1"/>
              </a:solidFill>
            </a:endParaRPr>
          </a:p>
        </p:txBody>
      </p:sp>
    </p:spTree>
    <p:extLst>
      <p:ext uri="{BB962C8B-B14F-4D97-AF65-F5344CB8AC3E}">
        <p14:creationId xmlns:p14="http://schemas.microsoft.com/office/powerpoint/2010/main" val="3778613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99C7B-4E6B-5E91-76EA-E4B5619765D7}"/>
              </a:ext>
            </a:extLst>
          </p:cNvPr>
          <p:cNvSpPr>
            <a:spLocks noGrp="1"/>
          </p:cNvSpPr>
          <p:nvPr>
            <p:ph type="ctrTitle"/>
          </p:nvPr>
        </p:nvSpPr>
        <p:spPr>
          <a:xfrm>
            <a:off x="648000" y="324000"/>
            <a:ext cx="4284000" cy="460502"/>
          </a:xfrm>
        </p:spPr>
        <p:txBody>
          <a:bodyPr/>
          <a:lstStyle/>
          <a:p>
            <a:r>
              <a:rPr lang="de-DE" dirty="0"/>
              <a:t>SAG ES DEN MITARBEITENDEN UND DEINEM  VERTRETER/DEINER VERTRETERIN), WENN …</a:t>
            </a:r>
          </a:p>
        </p:txBody>
      </p:sp>
      <p:pic>
        <p:nvPicPr>
          <p:cNvPr id="9" name="Picture 8">
            <a:extLst>
              <a:ext uri="{FF2B5EF4-FFF2-40B4-BE49-F238E27FC236}">
                <a16:creationId xmlns:a16="http://schemas.microsoft.com/office/drawing/2014/main" id="{F500AF58-481C-0C6A-C9A7-A0CC3AF711C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004" y="921440"/>
            <a:ext cx="647634" cy="925191"/>
          </a:xfrm>
          <a:prstGeom prst="rect">
            <a:avLst/>
          </a:prstGeom>
        </p:spPr>
      </p:pic>
      <p:pic>
        <p:nvPicPr>
          <p:cNvPr id="10" name="Picture 9">
            <a:extLst>
              <a:ext uri="{FF2B5EF4-FFF2-40B4-BE49-F238E27FC236}">
                <a16:creationId xmlns:a16="http://schemas.microsoft.com/office/drawing/2014/main" id="{515FCD20-CB14-2CCD-FA54-267EF2AA3E4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1212" y="869486"/>
            <a:ext cx="791309" cy="977146"/>
          </a:xfrm>
          <a:prstGeom prst="rect">
            <a:avLst/>
          </a:prstGeom>
        </p:spPr>
      </p:pic>
      <p:pic>
        <p:nvPicPr>
          <p:cNvPr id="11" name="Picture 10">
            <a:extLst>
              <a:ext uri="{FF2B5EF4-FFF2-40B4-BE49-F238E27FC236}">
                <a16:creationId xmlns:a16="http://schemas.microsoft.com/office/drawing/2014/main" id="{6AD2F752-1717-A21E-1FF3-068AD492F92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8095" y="869486"/>
            <a:ext cx="981756" cy="1023385"/>
          </a:xfrm>
          <a:prstGeom prst="rect">
            <a:avLst/>
          </a:prstGeom>
        </p:spPr>
      </p:pic>
      <p:pic>
        <p:nvPicPr>
          <p:cNvPr id="12" name="Picture 11">
            <a:extLst>
              <a:ext uri="{FF2B5EF4-FFF2-40B4-BE49-F238E27FC236}">
                <a16:creationId xmlns:a16="http://schemas.microsoft.com/office/drawing/2014/main" id="{0B69E012-C213-4113-917E-5B221162935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5426" y="921441"/>
            <a:ext cx="328741" cy="917736"/>
          </a:xfrm>
          <a:prstGeom prst="rect">
            <a:avLst/>
          </a:prstGeom>
        </p:spPr>
      </p:pic>
      <p:sp>
        <p:nvSpPr>
          <p:cNvPr id="7" name="Subtitle 1">
            <a:extLst>
              <a:ext uri="{FF2B5EF4-FFF2-40B4-BE49-F238E27FC236}">
                <a16:creationId xmlns:a16="http://schemas.microsoft.com/office/drawing/2014/main" id="{D078DBDB-3570-FDA9-97DF-A1E79744A4DC}"/>
              </a:ext>
            </a:extLst>
          </p:cNvPr>
          <p:cNvSpPr txBox="1">
            <a:spLocks/>
          </p:cNvSpPr>
          <p:nvPr/>
        </p:nvSpPr>
        <p:spPr>
          <a:xfrm>
            <a:off x="395999" y="2059031"/>
            <a:ext cx="4558115" cy="2297566"/>
          </a:xfrm>
          <a:prstGeom prst="rect">
            <a:avLst/>
          </a:prstGeom>
        </p:spPr>
        <p:txBody>
          <a:bodyPr lIns="36000" tIns="36000" rIns="36000" bIns="36000"/>
          <a:lst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08000" indent="-108000">
              <a:lnSpc>
                <a:spcPct val="110000"/>
              </a:lnSpc>
              <a:spcBef>
                <a:spcPts val="0"/>
              </a:spcBef>
              <a:spcAft>
                <a:spcPts val="200"/>
              </a:spcAft>
              <a:buFont typeface="Arial" panose="020B0604020202020204" pitchFamily="34" charset="0"/>
              <a:buChar char="•"/>
            </a:pPr>
            <a:r>
              <a:rPr lang="de-DE" sz="1100"/>
              <a:t>du krank oder verletzt bist oder dringend medizinische Hilfe oder Medikamente brauchst,</a:t>
            </a:r>
          </a:p>
          <a:p>
            <a:pPr marL="108000" indent="-108000">
              <a:lnSpc>
                <a:spcPct val="110000"/>
              </a:lnSpc>
              <a:spcBef>
                <a:spcPts val="0"/>
              </a:spcBef>
              <a:spcAft>
                <a:spcPts val="200"/>
              </a:spcAft>
              <a:buFont typeface="Arial" panose="020B0604020202020204" pitchFamily="34" charset="0"/>
              <a:buChar char="•"/>
            </a:pPr>
            <a:r>
              <a:rPr lang="de-DE" sz="1100"/>
              <a:t>du Drogen nimmst oder Alkohol trinkst, </a:t>
            </a:r>
          </a:p>
          <a:p>
            <a:pPr marL="108000" indent="-108000">
              <a:lnSpc>
                <a:spcPct val="110000"/>
              </a:lnSpc>
              <a:spcBef>
                <a:spcPts val="0"/>
              </a:spcBef>
              <a:spcAft>
                <a:spcPts val="200"/>
              </a:spcAft>
              <a:buFont typeface="Arial" panose="020B0604020202020204" pitchFamily="34" charset="0"/>
              <a:buChar char="•"/>
            </a:pPr>
            <a:r>
              <a:rPr lang="de-DE" sz="1100"/>
              <a:t>du Gewalt oder Missbrauch erlebt hast oder erlebst,</a:t>
            </a:r>
          </a:p>
          <a:p>
            <a:pPr marL="108000" indent="-108000">
              <a:lnSpc>
                <a:spcPct val="110000"/>
              </a:lnSpc>
              <a:spcBef>
                <a:spcPts val="0"/>
              </a:spcBef>
              <a:spcAft>
                <a:spcPts val="200"/>
              </a:spcAft>
              <a:buFont typeface="Arial" panose="020B0604020202020204" pitchFamily="34" charset="0"/>
              <a:buChar char="•"/>
            </a:pPr>
            <a:r>
              <a:rPr lang="de-DE" sz="1100"/>
              <a:t>du schwanger bist oder sein könntest, </a:t>
            </a:r>
          </a:p>
          <a:p>
            <a:pPr marL="108000" indent="-108000">
              <a:lnSpc>
                <a:spcPct val="110000"/>
              </a:lnSpc>
              <a:spcBef>
                <a:spcPts val="0"/>
              </a:spcBef>
              <a:spcAft>
                <a:spcPts val="200"/>
              </a:spcAft>
              <a:buFont typeface="Arial" panose="020B0604020202020204" pitchFamily="34" charset="0"/>
              <a:buChar char="•"/>
            </a:pPr>
            <a:r>
              <a:rPr lang="de-DE" sz="1100"/>
              <a:t>du nicht alleine gehen kannst oder Schwierigkeiten mit dem Hören oder Sehen hast, </a:t>
            </a:r>
          </a:p>
          <a:p>
            <a:pPr marL="108000" indent="-108000">
              <a:lnSpc>
                <a:spcPct val="110000"/>
              </a:lnSpc>
              <a:spcBef>
                <a:spcPts val="0"/>
              </a:spcBef>
              <a:spcAft>
                <a:spcPts val="200"/>
              </a:spcAft>
              <a:buFont typeface="Arial" panose="020B0604020202020204" pitchFamily="34" charset="0"/>
              <a:buChar char="•"/>
            </a:pPr>
            <a:r>
              <a:rPr lang="de-DE" sz="1100"/>
              <a:t>du sehr besorgt oder traurig bist, nicht schlafen kannst oder schlechte Gedanken hast,</a:t>
            </a:r>
          </a:p>
          <a:p>
            <a:pPr marL="108000" indent="-108000">
              <a:lnSpc>
                <a:spcPct val="110000"/>
              </a:lnSpc>
              <a:spcBef>
                <a:spcPts val="0"/>
              </a:spcBef>
              <a:spcAft>
                <a:spcPts val="200"/>
              </a:spcAft>
              <a:buFont typeface="Arial" panose="020B0604020202020204" pitchFamily="34" charset="0"/>
              <a:buChar char="•"/>
            </a:pPr>
            <a:r>
              <a:rPr lang="de-DE" sz="1100"/>
              <a:t>du dich unsicher fühlst oder Angst vor jemandem hast – vor jemand Fremden oder Bekannten,</a:t>
            </a:r>
          </a:p>
          <a:p>
            <a:pPr marL="108000" indent="-108000">
              <a:lnSpc>
                <a:spcPct val="110000"/>
              </a:lnSpc>
              <a:spcBef>
                <a:spcPts val="0"/>
              </a:spcBef>
              <a:spcAft>
                <a:spcPts val="200"/>
              </a:spcAft>
              <a:buFont typeface="Arial" panose="020B0604020202020204" pitchFamily="34" charset="0"/>
              <a:buChar char="•"/>
            </a:pPr>
            <a:r>
              <a:rPr lang="de-DE" sz="1100"/>
              <a:t>dich jemand gezwungen hat oder zwingt, etwas zu machen, das du nicht willst,</a:t>
            </a:r>
          </a:p>
          <a:p>
            <a:pPr marL="108000" indent="-108000">
              <a:lnSpc>
                <a:spcPct val="110000"/>
              </a:lnSpc>
              <a:spcBef>
                <a:spcPts val="0"/>
              </a:spcBef>
              <a:spcAft>
                <a:spcPts val="200"/>
              </a:spcAft>
              <a:buFont typeface="Arial" panose="020B0604020202020204" pitchFamily="34" charset="0"/>
              <a:buChar char="•"/>
            </a:pPr>
            <a:r>
              <a:rPr lang="de-DE" sz="1100"/>
              <a:t>du dich wegen deines Glaubens, deiner sexuellen Orientierung, deiner Kleidung oder deines Verhaltens unsicher fühlst.</a:t>
            </a:r>
          </a:p>
        </p:txBody>
      </p:sp>
      <p:sp>
        <p:nvSpPr>
          <p:cNvPr id="5" name="TextBox 4">
            <a:extLst>
              <a:ext uri="{FF2B5EF4-FFF2-40B4-BE49-F238E27FC236}">
                <a16:creationId xmlns:a16="http://schemas.microsoft.com/office/drawing/2014/main" id="{B5E093B3-3A18-5D6C-0BF0-C06DF81CDDAD}"/>
              </a:ext>
            </a:extLst>
          </p:cNvPr>
          <p:cNvSpPr txBox="1"/>
          <p:nvPr/>
        </p:nvSpPr>
        <p:spPr>
          <a:xfrm>
            <a:off x="379747" y="5309886"/>
            <a:ext cx="2363453" cy="622021"/>
          </a:xfrm>
          <a:prstGeom prst="rect">
            <a:avLst/>
          </a:prstGeom>
          <a:noFill/>
        </p:spPr>
        <p:txBody>
          <a:bodyPr wrap="square" lIns="36000" tIns="36000" rIns="36000" bIns="36000">
            <a:spAutoFit/>
          </a:bodyPr>
          <a:lstStyle/>
          <a:p>
            <a:pPr>
              <a:lnSpc>
                <a:spcPct val="110000"/>
              </a:lnSpc>
              <a:spcAft>
                <a:spcPts val="400"/>
              </a:spcAft>
            </a:pPr>
            <a:r>
              <a:rPr lang="de-DE" sz="1100" dirty="0"/>
              <a:t>Denk daran: Die Mitarbeitenden und dein </a:t>
            </a:r>
            <a:r>
              <a:rPr lang="de-DE" sz="1100" dirty="0">
                <a:effectLst/>
                <a:latin typeface="Calibri" panose="020F0502020204030204" pitchFamily="34" charset="0"/>
                <a:ea typeface="Calibri"/>
                <a:cs typeface="Arial" panose="020B0604020202020204" pitchFamily="34" charset="0"/>
              </a:rPr>
              <a:t>dein(e) Vertreter(in) </a:t>
            </a:r>
            <a:r>
              <a:rPr lang="de-DE" sz="1100" dirty="0"/>
              <a:t>dazu da sind, dir zu helfen. </a:t>
            </a:r>
          </a:p>
        </p:txBody>
      </p:sp>
      <p:pic>
        <p:nvPicPr>
          <p:cNvPr id="6" name="Picture 5" descr="Vier Nahaufnahmen des Gesichts eines Jungen. In der ersten ist er traurig, in der zweiten verängstigt, in der dritten wütend und in der vierten kann er nicht schlafen.">
            <a:extLst>
              <a:ext uri="{FF2B5EF4-FFF2-40B4-BE49-F238E27FC236}">
                <a16:creationId xmlns:a16="http://schemas.microsoft.com/office/drawing/2014/main" id="{833213F6-76DE-916F-66BD-B1A44A42363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876551" y="5309886"/>
            <a:ext cx="1857616" cy="1681579"/>
          </a:xfrm>
          <a:prstGeom prst="rect">
            <a:avLst/>
          </a:prstGeom>
        </p:spPr>
      </p:pic>
      <p:sp>
        <p:nvSpPr>
          <p:cNvPr id="3" name="Slide Number Placeholder 5">
            <a:extLst>
              <a:ext uri="{FF2B5EF4-FFF2-40B4-BE49-F238E27FC236}">
                <a16:creationId xmlns:a16="http://schemas.microsoft.com/office/drawing/2014/main" id="{3222369B-1326-D1FE-22E5-C049BD274F93}"/>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9</a:t>
            </a:fld>
            <a:endParaRPr lang="en-LU">
              <a:solidFill>
                <a:schemeClr val="tx1"/>
              </a:solidFill>
            </a:endParaRPr>
          </a:p>
        </p:txBody>
      </p:sp>
    </p:spTree>
    <p:extLst>
      <p:ext uri="{BB962C8B-B14F-4D97-AF65-F5344CB8AC3E}">
        <p14:creationId xmlns:p14="http://schemas.microsoft.com/office/powerpoint/2010/main" val="3362406882"/>
      </p:ext>
    </p:extLst>
  </p:cSld>
  <p:clrMapOvr>
    <a:masterClrMapping/>
  </p:clrMapOvr>
</p:sld>
</file>

<file path=ppt/theme/theme1.xml><?xml version="1.0" encoding="utf-8"?>
<a:theme xmlns:a="http://schemas.openxmlformats.org/drawingml/2006/main" name="Inside">
  <a:themeElements>
    <a:clrScheme name="EUAA Colour palette">
      <a:dk1>
        <a:srgbClr val="000000"/>
      </a:dk1>
      <a:lt1>
        <a:srgbClr val="FFFFFF"/>
      </a:lt1>
      <a:dk2>
        <a:srgbClr val="0E2841"/>
      </a:dk2>
      <a:lt2>
        <a:srgbClr val="BABBB6"/>
      </a:lt2>
      <a:accent1>
        <a:srgbClr val="181936"/>
      </a:accent1>
      <a:accent2>
        <a:srgbClr val="F2BC34"/>
      </a:accent2>
      <a:accent3>
        <a:srgbClr val="22A7AE"/>
      </a:accent3>
      <a:accent4>
        <a:srgbClr val="7DBB55"/>
      </a:accent4>
      <a:accent5>
        <a:srgbClr val="DA3F39"/>
      </a:accent5>
      <a:accent6>
        <a:srgbClr val="8B2B60"/>
      </a:accent6>
      <a:hlink>
        <a:srgbClr val="467886"/>
      </a:hlink>
      <a:folHlink>
        <a:srgbClr val="96607D"/>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Cover">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EUAA Document" ma:contentTypeID="0x010100702862A3062E044D8ABC14AA6FFFBF2A00C78088BC43A0B245ADDCF2EF1D8E6B82" ma:contentTypeVersion="70" ma:contentTypeDescription="" ma:contentTypeScope="" ma:versionID="3f8788086f0801e8b8dd8e8871848b50">
  <xsd:schema xmlns:xsd="http://www.w3.org/2001/XMLSchema" xmlns:xs="http://www.w3.org/2001/XMLSchema" xmlns:p="http://schemas.microsoft.com/office/2006/metadata/properties" xmlns:ns1="http://schemas.microsoft.com/sharepoint/v3" xmlns:ns2="a1af3d24-2c00-4fff-b753-464d92bed99a" xmlns:ns3="b0736fa6-7b88-44d3-b02a-aeeea6500900" targetNamespace="http://schemas.microsoft.com/office/2006/metadata/properties" ma:root="true" ma:fieldsID="fd8f45413528d417a57d5623cf91b5e2" ns1:_="" ns2:_="" ns3:_="">
    <xsd:import namespace="http://schemas.microsoft.com/sharepoint/v3"/>
    <xsd:import namespace="a1af3d24-2c00-4fff-b753-464d92bed99a"/>
    <xsd:import namespace="b0736fa6-7b88-44d3-b02a-aeeea6500900"/>
    <xsd:element name="properties">
      <xsd:complexType>
        <xsd:sequence>
          <xsd:element name="documentManagement">
            <xsd:complexType>
              <xsd:all>
                <xsd:element ref="ns2:_dlc_DocId" minOccurs="0"/>
                <xsd:element ref="ns2:_dlc_DocIdUrl" minOccurs="0"/>
                <xsd:element ref="ns2:_dlc_DocIdPersistId" minOccurs="0"/>
                <xsd:element ref="ns2:o8afd3c3b2c14229af30eb97d0576c14" minOccurs="0"/>
                <xsd:element ref="ns2:TaxCatchAll" minOccurs="0"/>
                <xsd:element ref="ns2:TaxCatchAllLabel" minOccurs="0"/>
                <xsd:element ref="ns2:d843e2ab0fe040a0b8f15c0cb043c02e" minOccurs="0"/>
                <xsd:element ref="ns2:b449eb92237c479dbb476bba4132e4d0" minOccurs="0"/>
                <xsd:element ref="ns2:o7284467db3d4acd87ce2ae955c53c32" minOccurs="0"/>
                <xsd:element ref="ns1:DocumentSetDescription" minOccurs="0"/>
                <xsd:element ref="ns2:easoResponsible" minOccurs="0"/>
                <xsd:element ref="ns3:MediaServiceObjectDetectorVersions"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21" nillable="true" ma:displayName="Description" ma:description="A description of the Document Set" ma:internalName="DocumentSetDescription"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1af3d24-2c00-4fff-b753-464d92bed99a" elementFormDefault="qualified">
    <xsd:import namespace="http://schemas.microsoft.com/office/2006/documentManagement/types"/>
    <xsd:import namespace="http://schemas.microsoft.com/office/infopath/2007/PartnerControls"/>
    <xsd:element name="_dlc_DocId" ma:index="7" nillable="true" ma:displayName="Document ID Value" ma:description="The value of the document ID assigned to this item." ma:indexed="true" ma:internalName="_dlc_DocId" ma:readOnly="true">
      <xsd:simpleType>
        <xsd:restriction base="dms:Text"/>
      </xsd:simpleType>
    </xsd:element>
    <xsd:element name="_dlc_DocIdUrl" ma:index="8" nillable="true" ma:displayName="Document ID" ma:description="Permanent link to this document." ma:hidden="true" ma:internalName="_dlc_DocId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9" nillable="true" ma:displayName="Persist ID" ma:description="Keep ID on add." ma:hidden="true" ma:internalName="_dlc_DocIdPersistId" ma:readOnly="false">
      <xsd:simpleType>
        <xsd:restriction base="dms:Boolean"/>
      </xsd:simpleType>
    </xsd:element>
    <xsd:element name="o8afd3c3b2c14229af30eb97d0576c14" ma:index="10" nillable="true" ma:taxonomy="true" ma:internalName="o8afd3c3b2c14229af30eb97d0576c14" ma:taxonomyFieldName="easoBusinessClassification" ma:displayName="Business Classification" ma:indexed="true" ma:readOnly="false" ma:fieldId="{88afd3c3-b2c1-4229-af30-eb97d0576c14}" ma:sspId="503e7a41-821a-4582-8c5b-0263b9d2f658" ma:termSetId="420852fe-df73-4459-b6e8-0279ecfd1708" ma:anchorId="00000000-0000-0000-0000-000000000000" ma:open="false" ma:isKeyword="false">
      <xsd:complexType>
        <xsd:sequence>
          <xsd:element ref="pc:Terms" minOccurs="0" maxOccurs="1"/>
        </xsd:sequence>
      </xsd:complexType>
    </xsd:element>
    <xsd:element name="TaxCatchAll" ma:index="11" nillable="true" ma:displayName="Taxonomy Catch All Column" ma:hidden="true" ma:list="{4fc23c42-694e-4320-8421-b7a8887742b5}" ma:internalName="TaxCatchAll" ma:readOnly="false" ma:showField="CatchAllData" ma:web="a1af3d24-2c00-4fff-b753-464d92bed99a">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4fc23c42-694e-4320-8421-b7a8887742b5}" ma:internalName="TaxCatchAllLabel" ma:readOnly="false" ma:showField="CatchAllDataLabel" ma:web="a1af3d24-2c00-4fff-b753-464d92bed99a">
      <xsd:complexType>
        <xsd:complexContent>
          <xsd:extension base="dms:MultiChoiceLookup">
            <xsd:sequence>
              <xsd:element name="Value" type="dms:Lookup" maxOccurs="unbounded" minOccurs="0" nillable="true"/>
            </xsd:sequence>
          </xsd:extension>
        </xsd:complexContent>
      </xsd:complexType>
    </xsd:element>
    <xsd:element name="d843e2ab0fe040a0b8f15c0cb043c02e" ma:index="14" nillable="true" ma:taxonomy="true" ma:internalName="d843e2ab0fe040a0b8f15c0cb043c02e" ma:taxonomyFieldName="RecordStatus" ma:displayName="Record Status" ma:indexed="true" ma:readOnly="false" ma:default="162;#Unlocked|657cf70e-6c76-40b5-8378-d1bef5a86504" ma:fieldId="{d843e2ab-0fe0-40a0-b8f1-5c0cb043c02e}" ma:sspId="503e7a41-821a-4582-8c5b-0263b9d2f658" ma:termSetId="d074c5b3-79b4-4232-8673-c47649e6f2e0" ma:anchorId="00000000-0000-0000-0000-000000000000" ma:open="false" ma:isKeyword="false">
      <xsd:complexType>
        <xsd:sequence>
          <xsd:element ref="pc:Terms" minOccurs="0" maxOccurs="1"/>
        </xsd:sequence>
      </xsd:complexType>
    </xsd:element>
    <xsd:element name="b449eb92237c479dbb476bba4132e4d0" ma:index="16" nillable="true" ma:taxonomy="true" ma:internalName="b449eb92237c479dbb476bba4132e4d0" ma:taxonomyFieldName="easoSecurityClassification" ma:displayName="Security Classification" ma:readOnly="false" ma:default="1;#Internal|d0063956-0b9b-4740-b4be-2689507f2aae" ma:fieldId="{b449eb92-237c-479d-bb47-6bba4132e4d0}" ma:sspId="503e7a41-821a-4582-8c5b-0263b9d2f658" ma:termSetId="6aae6405-aa79-4b16-b633-2137dc1ce12b" ma:anchorId="00000000-0000-0000-0000-000000000000" ma:open="false" ma:isKeyword="false">
      <xsd:complexType>
        <xsd:sequence>
          <xsd:element ref="pc:Terms" minOccurs="0" maxOccurs="1"/>
        </xsd:sequence>
      </xsd:complexType>
    </xsd:element>
    <xsd:element name="o7284467db3d4acd87ce2ae955c53c32" ma:index="18" nillable="true" ma:taxonomy="true" ma:internalName="o7284467db3d4acd87ce2ae955c53c32" ma:taxonomyFieldName="easoDocumentLanguage" ma:displayName="Document Language" ma:readOnly="false" ma:default="2;#English|532fa66a-4cdf-4129-bab9-a1f47b418755" ma:fieldId="{87284467-db3d-4acd-87ce-2ae955c53c32}" ma:taxonomyMulti="true" ma:sspId="503e7a41-821a-4582-8c5b-0263b9d2f658" ma:termSetId="e6dd9656-7aa6-44e5-ac68-59003ab7070e" ma:anchorId="00000000-0000-0000-0000-000000000000" ma:open="false" ma:isKeyword="false">
      <xsd:complexType>
        <xsd:sequence>
          <xsd:element ref="pc:Terms" minOccurs="0" maxOccurs="1"/>
        </xsd:sequence>
      </xsd:complexType>
    </xsd:element>
    <xsd:element name="easoResponsible" ma:index="22" nillable="true" ma:displayName="Responsible" ma:description="The responsible person of the document" ma:SharePointGroup="0" ma:internalName="easoResponsible"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0736fa6-7b88-44d3-b02a-aeeea6500900" elementFormDefault="qualified">
    <xsd:import namespace="http://schemas.microsoft.com/office/2006/documentManagement/types"/>
    <xsd:import namespace="http://schemas.microsoft.com/office/infopath/2007/PartnerControls"/>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7" ma:displayName="Content Type"/>
        <xsd:element ref="dc:title" minOccurs="0"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o8afd3c3b2c14229af30eb97d0576c14 xmlns="a1af3d24-2c00-4fff-b753-464d92bed99a">
      <Terms xmlns="http://schemas.microsoft.com/office/infopath/2007/PartnerControls">
        <TermInfo xmlns="http://schemas.microsoft.com/office/infopath/2007/PartnerControls">
          <TermName xmlns="http://schemas.microsoft.com/office/infopath/2007/PartnerControls">Platform</TermName>
          <TermId xmlns="http://schemas.microsoft.com/office/infopath/2007/PartnerControls">a9b4654a-e15b-4dcf-b7d7-94f76a225fa9</TermId>
        </TermInfo>
      </Terms>
    </o8afd3c3b2c14229af30eb97d0576c14>
    <DocumentSetDescription xmlns="http://schemas.microsoft.com/sharepoint/v3" xsi:nil="true"/>
    <easoResponsible xmlns="a1af3d24-2c00-4fff-b753-464d92bed99a">
      <UserInfo>
        <DisplayName/>
        <AccountId xsi:nil="true"/>
        <AccountType/>
      </UserInfo>
    </easoResponsible>
    <_dlc_DocIdUrl xmlns="a1af3d24-2c00-4fff-b753-464d92bed99a">
      <Url>https://easo.sharepoint.com/sites/c3akc/_layouts/15/DocIdRedir.aspx?ID=EUAA2025-153028471-141248</Url>
      <Description>EUAA2025-153028471-141248</Description>
    </_dlc_DocIdUrl>
    <TaxCatchAll xmlns="a1af3d24-2c00-4fff-b753-464d92bed99a">
      <Value>375</Value>
      <Value>162</Value>
      <Value>2</Value>
      <Value>1</Value>
    </TaxCatchAll>
    <TaxCatchAllLabel xmlns="a1af3d24-2c00-4fff-b753-464d92bed99a" xsi:nil="true"/>
    <d843e2ab0fe040a0b8f15c0cb043c02e xmlns="a1af3d24-2c00-4fff-b753-464d92bed99a">
      <Terms xmlns="http://schemas.microsoft.com/office/infopath/2007/PartnerControls">
        <TermInfo xmlns="http://schemas.microsoft.com/office/infopath/2007/PartnerControls">
          <TermName xmlns="http://schemas.microsoft.com/office/infopath/2007/PartnerControls">Unlocked</TermName>
          <TermId xmlns="http://schemas.microsoft.com/office/infopath/2007/PartnerControls">657cf70e-6c76-40b5-8378-d1bef5a86504</TermId>
        </TermInfo>
      </Terms>
    </d843e2ab0fe040a0b8f15c0cb043c02e>
    <b449eb92237c479dbb476bba4132e4d0 xmlns="a1af3d24-2c00-4fff-b753-464d92bed99a">
      <Terms xmlns="http://schemas.microsoft.com/office/infopath/2007/PartnerControls">
        <TermInfo xmlns="http://schemas.microsoft.com/office/infopath/2007/PartnerControls">
          <TermName xmlns="http://schemas.microsoft.com/office/infopath/2007/PartnerControls">Internal</TermName>
          <TermId xmlns="http://schemas.microsoft.com/office/infopath/2007/PartnerControls">d0063956-0b9b-4740-b4be-2689507f2aae</TermId>
        </TermInfo>
      </Terms>
    </b449eb92237c479dbb476bba4132e4d0>
    <_dlc_DocIdPersistId xmlns="a1af3d24-2c00-4fff-b753-464d92bed99a" xsi:nil="true"/>
    <o7284467db3d4acd87ce2ae955c53c32 xmlns="a1af3d24-2c00-4fff-b753-464d92bed99a">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532fa66a-4cdf-4129-bab9-a1f47b418755</TermId>
        </TermInfo>
      </Terms>
    </o7284467db3d4acd87ce2ae955c53c32>
    <_dlc_DocId xmlns="a1af3d24-2c00-4fff-b753-464d92bed99a">EUAA2025-153028471-141248</_dlc_DocId>
  </documentManagement>
</p:properties>
</file>

<file path=customXml/itemProps1.xml><?xml version="1.0" encoding="utf-8"?>
<ds:datastoreItem xmlns:ds="http://schemas.openxmlformats.org/officeDocument/2006/customXml" ds:itemID="{787AB6C9-1DDB-45E8-8FF6-54F0FE032EFE}">
  <ds:schemaRefs>
    <ds:schemaRef ds:uri="http://schemas.microsoft.com/sharepoint/v3/contenttype/forms"/>
  </ds:schemaRefs>
</ds:datastoreItem>
</file>

<file path=customXml/itemProps2.xml><?xml version="1.0" encoding="utf-8"?>
<ds:datastoreItem xmlns:ds="http://schemas.openxmlformats.org/officeDocument/2006/customXml" ds:itemID="{C94C20CD-51F5-4CC5-A037-24D5B7C336FA}">
  <ds:schemaRefs>
    <ds:schemaRef ds:uri="http://schemas.microsoft.com/sharepoint/events"/>
  </ds:schemaRefs>
</ds:datastoreItem>
</file>

<file path=customXml/itemProps3.xml><?xml version="1.0" encoding="utf-8"?>
<ds:datastoreItem xmlns:ds="http://schemas.openxmlformats.org/officeDocument/2006/customXml" ds:itemID="{328346C6-F319-4E46-91AF-46DD0807B0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1af3d24-2c00-4fff-b753-464d92bed99a"/>
    <ds:schemaRef ds:uri="b0736fa6-7b88-44d3-b02a-aeeea65009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0EBAB82-E52B-4176-BEDC-EC19D21BD2C1}">
  <ds:schemaRefs>
    <ds:schemaRef ds:uri="4d7ceb6b-8af9-43ef-9e73-187d8d6c7925"/>
    <ds:schemaRef ds:uri="http://schemas.microsoft.com/office/infopath/2007/PartnerControls"/>
    <ds:schemaRef ds:uri="http://schemas.microsoft.com/office/2006/documentManagement/types"/>
    <ds:schemaRef ds:uri="http://purl.org/dc/elements/1.1/"/>
    <ds:schemaRef ds:uri="a1af3d24-2c00-4fff-b753-464d92bed99a"/>
    <ds:schemaRef ds:uri="http://schemas.microsoft.com/sharepoint/v3"/>
    <ds:schemaRef ds:uri="http://www.w3.org/XML/1998/namespace"/>
    <ds:schemaRef ds:uri="http://schemas.openxmlformats.org/package/2006/metadata/core-properties"/>
    <ds:schemaRef ds:uri="http://schemas.microsoft.com/office/2006/metadata/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0</TotalTime>
  <Words>3370</Words>
  <Application>Microsoft Office PowerPoint</Application>
  <PresentationFormat>Benutzerdefiniert</PresentationFormat>
  <Paragraphs>226</Paragraphs>
  <Slides>21</Slides>
  <Notes>6</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21</vt:i4>
      </vt:variant>
    </vt:vector>
  </HeadingPairs>
  <TitlesOfParts>
    <vt:vector size="27" baseType="lpstr">
      <vt:lpstr>Aptos</vt:lpstr>
      <vt:lpstr>Arial</vt:lpstr>
      <vt:lpstr>Calibri</vt:lpstr>
      <vt:lpstr>Verdana</vt:lpstr>
      <vt:lpstr>Inside</vt:lpstr>
      <vt:lpstr>1_Cover</vt:lpstr>
      <vt:lpstr>DECKBLATT: DEINE RECHTE UND PFLICHTEN BEI DER AUFNAHME</vt:lpstr>
      <vt:lpstr>INHALT </vt:lpstr>
      <vt:lpstr>DU BIST IN DIESEM LAND SICHER  </vt:lpstr>
      <vt:lpstr>WER KANN DIR NOCH HELFEN?</vt:lpstr>
      <vt:lpstr>WER KANN DIR NOCH HELFEN? (TEIL 2)</vt:lpstr>
      <vt:lpstr>WAS BEKOMMST DU?</vt:lpstr>
      <vt:lpstr>WAS BEKOMMST DU? (TEIL 2)</vt:lpstr>
      <vt:lpstr>RECHT AUF MEDIZINISCHE VERSORGUNG</vt:lpstr>
      <vt:lpstr>SAG ES DEN MITARBEITENDEN UND DEINEM  VERTRETER/DEINER VERTRETERIN), WENN …</vt:lpstr>
      <vt:lpstr>WAS IST EINE BEURTEILUNG DES KINDESWOHLS?</vt:lpstr>
      <vt:lpstr>RECHT AUF ARBEIT</vt:lpstr>
      <vt:lpstr>WO WIRST DU UNTERGEBRACHT? </vt:lpstr>
      <vt:lpstr>WAS KANNST DU TUN, WENN DICH JEMAND SCHLECHT BEHANDELT?</vt:lpstr>
      <vt:lpstr>WELCHE PFLICHTEN HAST DU BEI DER AUFNAHME? </vt:lpstr>
      <vt:lpstr>WAS PASSIERT, WENN SIE IHRE PFLICHTEN NICHT ERFÜLLEN?</vt:lpstr>
      <vt:lpstr>REGELN FÜR ASYLANTRÄGE UND REISEN IN EU+-LÄNDER</vt:lpstr>
      <vt:lpstr>WAS PASSIERT, WENN DU IN EIN ANDERES EU+-LAND REIST? </vt:lpstr>
      <vt:lpstr>WER KANN DIR HELFEN, WENN DU MIT EINER ENTSCHEIDUNG DER BEHÖRDEN NICHT EINVERSTANDEN BIST? </vt:lpstr>
      <vt:lpstr>WAS PASSIERT, WENN SICH EINE FORM DEINER UNTERSTÜTZUNG ÄNDERT?</vt:lpstr>
      <vt:lpstr>ANSPRECHPARTNER</vt:lpstr>
      <vt:lpstr>HINTERE UMSCHLAGSEITE</vt:lpstr>
    </vt:vector>
  </TitlesOfParts>
  <Company>CDT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CDT</dc:creator>
  <cp:lastModifiedBy>Harbach, Antonia</cp:lastModifiedBy>
  <cp:revision>91</cp:revision>
  <cp:lastPrinted>2025-04-16T13:20:12Z</cp:lastPrinted>
  <dcterms:created xsi:type="dcterms:W3CDTF">2024-12-17T08:37:06Z</dcterms:created>
  <dcterms:modified xsi:type="dcterms:W3CDTF">2026-06-16T11:06:17Z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d9ddd1-4d20-43f6-abfa-fc3c07406f94_Enabled">
    <vt:lpwstr>true</vt:lpwstr>
  </property>
  <property fmtid="{D5CDD505-2E9C-101B-9397-08002B2CF9AE}" pid="3" name="MSIP_Label_6bd9ddd1-4d20-43f6-abfa-fc3c07406f94_SetDate">
    <vt:lpwstr>2024-12-17T09:42:49Z</vt:lpwstr>
  </property>
  <property fmtid="{D5CDD505-2E9C-101B-9397-08002B2CF9AE}" pid="4" name="MSIP_Label_6bd9ddd1-4d20-43f6-abfa-fc3c07406f94_Method">
    <vt:lpwstr>Standard</vt:lpwstr>
  </property>
  <property fmtid="{D5CDD505-2E9C-101B-9397-08002B2CF9AE}" pid="5" name="MSIP_Label_6bd9ddd1-4d20-43f6-abfa-fc3c07406f94_Name">
    <vt:lpwstr>Commission Use</vt:lpwstr>
  </property>
  <property fmtid="{D5CDD505-2E9C-101B-9397-08002B2CF9AE}" pid="6" name="MSIP_Label_6bd9ddd1-4d20-43f6-abfa-fc3c07406f94_SiteId">
    <vt:lpwstr>b24c8b06-522c-46fe-9080-70926f8dddb1</vt:lpwstr>
  </property>
  <property fmtid="{D5CDD505-2E9C-101B-9397-08002B2CF9AE}" pid="7" name="MSIP_Label_6bd9ddd1-4d20-43f6-abfa-fc3c07406f94_ActionId">
    <vt:lpwstr>6e70dc80-7ab3-4eb4-b269-69fcccff3521</vt:lpwstr>
  </property>
  <property fmtid="{D5CDD505-2E9C-101B-9397-08002B2CF9AE}" pid="8" name="MSIP_Label_6bd9ddd1-4d20-43f6-abfa-fc3c07406f94_ContentBits">
    <vt:lpwstr>0</vt:lpwstr>
  </property>
  <property fmtid="{D5CDD505-2E9C-101B-9397-08002B2CF9AE}" pid="9" name="ContentTypeId">
    <vt:lpwstr>0x010100702862A3062E044D8ABC14AA6FFFBF2A00C78088BC43A0B245ADDCF2EF1D8E6B82</vt:lpwstr>
  </property>
  <property fmtid="{D5CDD505-2E9C-101B-9397-08002B2CF9AE}" pid="10" name="easoDocumentLanguage">
    <vt:lpwstr>2;#English|532fa66a-4cdf-4129-bab9-a1f47b418755</vt:lpwstr>
  </property>
  <property fmtid="{D5CDD505-2E9C-101B-9397-08002B2CF9AE}" pid="11" name="_dlc_DocIdItemGuid">
    <vt:lpwstr>53d37ce5-d9f2-4b2b-b858-759f22b28b3f</vt:lpwstr>
  </property>
  <property fmtid="{D5CDD505-2E9C-101B-9397-08002B2CF9AE}" pid="12" name="easoDocumentCoverage">
    <vt:lpwstr/>
  </property>
  <property fmtid="{D5CDD505-2E9C-101B-9397-08002B2CF9AE}" pid="13" name="RecordStatus">
    <vt:lpwstr>162;#Unlocked|657cf70e-6c76-40b5-8378-d1bef5a86504</vt:lpwstr>
  </property>
  <property fmtid="{D5CDD505-2E9C-101B-9397-08002B2CF9AE}" pid="14" name="lcf76f155ced4ddcb4097134ff3c332f">
    <vt:lpwstr/>
  </property>
  <property fmtid="{D5CDD505-2E9C-101B-9397-08002B2CF9AE}" pid="15" name="MediaServiceImageTags">
    <vt:lpwstr/>
  </property>
  <property fmtid="{D5CDD505-2E9C-101B-9397-08002B2CF9AE}" pid="16" name="p96fb03dbcf94747b8ec018a65a2d03d">
    <vt:lpwstr/>
  </property>
  <property fmtid="{D5CDD505-2E9C-101B-9397-08002B2CF9AE}" pid="17" name="easoBusinessClassification">
    <vt:lpwstr>375;#Platform|a9b4654a-e15b-4dcf-b7d7-94f76a225fa9</vt:lpwstr>
  </property>
  <property fmtid="{D5CDD505-2E9C-101B-9397-08002B2CF9AE}" pid="18" name="easoSecurityClassification">
    <vt:lpwstr>1;#Internal|d0063956-0b9b-4740-b4be-2689507f2aae</vt:lpwstr>
  </property>
</Properties>
</file>