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  <p:sldMasterId id="2147483947" r:id="rId2"/>
  </p:sldMasterIdLst>
  <p:notesMasterIdLst>
    <p:notesMasterId r:id="rId17"/>
  </p:notesMasterIdLst>
  <p:sldIdLst>
    <p:sldId id="271" r:id="rId3"/>
    <p:sldId id="272" r:id="rId4"/>
    <p:sldId id="293" r:id="rId5"/>
    <p:sldId id="294" r:id="rId6"/>
    <p:sldId id="295" r:id="rId7"/>
    <p:sldId id="292" r:id="rId8"/>
    <p:sldId id="296" r:id="rId9"/>
    <p:sldId id="288" r:id="rId10"/>
    <p:sldId id="298" r:id="rId11"/>
    <p:sldId id="301" r:id="rId12"/>
    <p:sldId id="291" r:id="rId13"/>
    <p:sldId id="299" r:id="rId14"/>
    <p:sldId id="300" r:id="rId15"/>
    <p:sldId id="275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1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53EAD-B87B-C747-8C67-4D785984985E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33F98-7D27-274F-BE9C-D1A98A15F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52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C2D791-D884-004E-9FFB-196542000F31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26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6ECFAD-21E7-7A45-B90E-B688E5CB3559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46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4F17D-1396-1F46-B5CA-C23981DB198C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97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C496B-C830-FF4F-AFFC-6B752D056904}" type="datetime1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6688-2D1C-47E9-9A2C-A57F9CDBCE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137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8432-75D4-D74E-8986-F49EEBFC44C5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83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ED28-90FB-214B-BA50-BF9068AF6C6B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30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5D12-593A-D44F-9CA2-E1EBE128790D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597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280A-4E4C-B143-A5BE-109DB6261EA2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34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84EF-505D-3A4A-8882-F068EBA4BDC9}" type="datetime1">
              <a:rPr lang="de-DE" smtClean="0"/>
              <a:t>08.04.2022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953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DF24-F7F3-904E-9D05-7ECF6FBB4634}" type="datetime1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397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F67-DCEA-4047-95C4-179BDBDBB1EC}" type="datetime1">
              <a:rPr lang="de-DE" smtClean="0"/>
              <a:t>08.04.2022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28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B87F9-DA2D-2F4D-B8E1-726D6E0A9758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391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7A46-1411-5243-B017-BECA6C680F68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1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FCFF-BB85-9040-9B18-1D7EAE01A3BF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349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47E0-8B46-DD42-A0FC-4A16A207120C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935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41F7-A305-D147-B2D9-F31102B448B2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20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168C1B-01C6-3244-95FF-7073BC929C77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5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96E8C6-A81E-2640-A6FC-D7E21C602F33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40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A35E32-8CBB-2949-A8C7-C489E6074626}" type="datetime1">
              <a:rPr lang="de-DE" smtClean="0"/>
              <a:t>08.04.2022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07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45EE82-F5C6-FA4C-914A-3DD7FC2F2E17}" type="datetime1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73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E3FBD0-78CB-5F4B-8A69-5BE312334913}" type="datetime1">
              <a:rPr lang="de-DE" smtClean="0"/>
              <a:t>08.04.2022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7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69C08-2FE3-0146-B9CD-1C100A27F529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15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861F2A-4616-0148-9A95-F4A3858ED39E}" type="datetime1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94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AF1-7EC7-4E96-85CC-3A13701C97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1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3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FE92-9684-9B49-ACFF-65AF12FC4C32}" type="datetime1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65D0-4245-42EA-9725-1D27B0D1D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09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690884" y="2774023"/>
            <a:ext cx="1248934" cy="670210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98417" y="3444233"/>
            <a:ext cx="8765039" cy="1872208"/>
          </a:xfrm>
        </p:spPr>
        <p:txBody>
          <a:bodyPr>
            <a:no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+mn-lt"/>
              </a:rPr>
              <a:t> Drei</a:t>
            </a:r>
            <a:r>
              <a:rPr lang="de-DE" b="1" dirty="0" smtClean="0">
                <a:latin typeface="+mn-lt"/>
              </a:rPr>
              <a:t>  </a:t>
            </a:r>
            <a:r>
              <a:rPr lang="de-DE" b="1" i="1" dirty="0" smtClean="0">
                <a:latin typeface="+mn-lt"/>
              </a:rPr>
              <a:t>„Großereignisse“ </a:t>
            </a:r>
            <a:r>
              <a:rPr lang="de-DE" b="1" dirty="0" smtClean="0">
                <a:latin typeface="+mn-lt"/>
              </a:rPr>
              <a:t>führen zu einem neuen Klimaschutz(recht) und zur beschleunigten Transformation der Energieversorgung</a:t>
            </a:r>
            <a:r>
              <a:rPr lang="de-DE" b="1" dirty="0">
                <a:latin typeface="+mn-lt"/>
              </a:rPr>
              <a:t/>
            </a:r>
            <a:br>
              <a:rPr lang="de-DE" b="1" dirty="0">
                <a:latin typeface="+mn-lt"/>
              </a:rPr>
            </a:br>
            <a:endParaRPr lang="de-DE" b="1" dirty="0">
              <a:latin typeface="+mn-lt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98417" y="6297158"/>
            <a:ext cx="744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Hans-Josef Vogel, </a:t>
            </a:r>
            <a:r>
              <a:rPr lang="de-DE" dirty="0" smtClean="0"/>
              <a:t>Iserlohn, 01.04.2022, CDU-Regionalratsfraktion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391655" y="107100"/>
            <a:ext cx="5699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Gemeinsam gegen die Klimakrise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006921" y="554804"/>
            <a:ext cx="80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Gemeinsam für eine neue Energie-Infrastruktur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3351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10</a:t>
            </a:fld>
            <a:endParaRPr lang="de-DE"/>
          </a:p>
        </p:txBody>
      </p:sp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846667" y="832513"/>
            <a:ext cx="11204920" cy="5842924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de-DE" dirty="0" smtClean="0"/>
              <a:t>	Neuer </a:t>
            </a:r>
            <a:r>
              <a:rPr lang="de-DE" dirty="0"/>
              <a:t>§ 2 EEG (Entwurf</a:t>
            </a:r>
            <a:r>
              <a:rPr lang="de-DE" dirty="0" smtClean="0"/>
              <a:t>):</a:t>
            </a:r>
            <a:endParaRPr lang="de-DE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	</a:t>
            </a:r>
            <a:r>
              <a:rPr lang="de-DE" b="1" i="1" dirty="0" smtClean="0"/>
              <a:t>„</a:t>
            </a:r>
            <a:r>
              <a:rPr lang="de-DE" b="1" i="1" dirty="0"/>
              <a:t>Nutzung </a:t>
            </a:r>
            <a:r>
              <a:rPr lang="de-DE" b="1" i="1" dirty="0" smtClean="0"/>
              <a:t>Erneuerbarer </a:t>
            </a:r>
            <a:r>
              <a:rPr lang="de-DE" b="1" i="1" dirty="0"/>
              <a:t>Energien liegt im </a:t>
            </a:r>
            <a:r>
              <a:rPr lang="de-DE" b="1" i="1" dirty="0" smtClean="0"/>
              <a:t>überragenden öffentlichen 	Interesse </a:t>
            </a:r>
            <a:r>
              <a:rPr lang="de-DE" b="1" i="1" dirty="0"/>
              <a:t>und dient der öffentlichen Sicherheit.“</a:t>
            </a:r>
          </a:p>
          <a:p>
            <a:pPr marL="1168400" indent="-274638">
              <a:spcBef>
                <a:spcPts val="2400"/>
              </a:spcBef>
              <a:buNone/>
            </a:pPr>
            <a:r>
              <a:rPr lang="de-DE" dirty="0" smtClean="0"/>
              <a:t>= Rechtliche </a:t>
            </a:r>
            <a:r>
              <a:rPr lang="de-DE" dirty="0"/>
              <a:t>Klarstellung, die die </a:t>
            </a:r>
            <a:r>
              <a:rPr lang="de-DE" dirty="0" smtClean="0"/>
              <a:t>notwendigen Abwägungsentscheidungen </a:t>
            </a:r>
            <a:r>
              <a:rPr lang="de-DE" dirty="0"/>
              <a:t>in </a:t>
            </a:r>
            <a:r>
              <a:rPr lang="de-DE" dirty="0" smtClean="0"/>
              <a:t>Genehmigungsverfahren deutlich erleichtert.</a:t>
            </a:r>
            <a:endParaRPr lang="de-DE" dirty="0"/>
          </a:p>
          <a:p>
            <a:pPr marL="1616075" indent="-1616075">
              <a:spcBef>
                <a:spcPts val="4200"/>
              </a:spcBef>
              <a:buNone/>
            </a:pPr>
            <a:r>
              <a:rPr lang="de-DE" b="1" dirty="0"/>
              <a:t>Das heißt: Sicherheitspolitik</a:t>
            </a:r>
            <a:r>
              <a:rPr lang="de-DE" dirty="0"/>
              <a:t> </a:t>
            </a:r>
            <a:r>
              <a:rPr lang="de-DE" b="1" dirty="0"/>
              <a:t>(Freiheit von fossilen Ressourcen) </a:t>
            </a:r>
            <a:r>
              <a:rPr lang="de-DE" dirty="0"/>
              <a:t>führt zu neuem Klimaverwaltungsrecht und </a:t>
            </a:r>
            <a:r>
              <a:rPr lang="de-DE"/>
              <a:t>zur </a:t>
            </a:r>
            <a:r>
              <a:rPr lang="de-DE" smtClean="0"/>
              <a:t>beschleunigten Transformation </a:t>
            </a:r>
            <a:r>
              <a:rPr lang="de-DE" dirty="0"/>
              <a:t>der Energieversorgung (EE = </a:t>
            </a:r>
            <a:r>
              <a:rPr lang="de-DE" i="1" dirty="0"/>
              <a:t>„Energiequellen der Freiheit“</a:t>
            </a:r>
            <a:r>
              <a:rPr lang="de-DE" dirty="0"/>
              <a:t>)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de-DE" dirty="0"/>
              <a:t>	</a:t>
            </a:r>
          </a:p>
          <a:p>
            <a:pPr marL="0" indent="0">
              <a:spcBef>
                <a:spcPts val="1800"/>
              </a:spcBef>
              <a:buNone/>
            </a:pPr>
            <a:endParaRPr lang="de-DE" sz="2000" dirty="0"/>
          </a:p>
        </p:txBody>
      </p:sp>
      <p:pic>
        <p:nvPicPr>
          <p:cNvPr id="8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25141" y="764273"/>
            <a:ext cx="569307" cy="56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778130" y="2312487"/>
            <a:ext cx="11065585" cy="5398827"/>
          </a:xfrm>
        </p:spPr>
        <p:txBody>
          <a:bodyPr>
            <a:noAutofit/>
          </a:bodyPr>
          <a:lstStyle/>
          <a:p>
            <a:pPr marL="901700" indent="-901700">
              <a:spcBef>
                <a:spcPts val="3000"/>
              </a:spcBef>
              <a:buNone/>
            </a:pPr>
            <a:r>
              <a:rPr lang="de-DE" dirty="0"/>
              <a:t>	</a:t>
            </a:r>
            <a:r>
              <a:rPr lang="de-DE" dirty="0" smtClean="0"/>
              <a:t>Transformation der Gesetzgebung auf Bundes- und Länderebene. Neues Klimaverwaltungsrecht entsteht. </a:t>
            </a:r>
            <a:r>
              <a:rPr lang="de-DE" i="1" dirty="0" smtClean="0"/>
              <a:t>„Gebärendes Recht“ </a:t>
            </a:r>
            <a:r>
              <a:rPr lang="de-DE" dirty="0" smtClean="0"/>
              <a:t>hat bereits Bedeutung für gegenwärtige Rechtsanwendung.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de-DE" dirty="0" smtClean="0"/>
              <a:t>	Transformation der untergesetzlichen Normen des Landes  	(Verordnungen, Erlasse, Verfahrenshandbücher) geht schneller.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de-DE" dirty="0"/>
              <a:t>	</a:t>
            </a:r>
            <a:r>
              <a:rPr lang="de-DE" dirty="0" smtClean="0"/>
              <a:t>1+2 parallelisieren, d.h. parallel angehen.</a:t>
            </a:r>
            <a:endParaRPr lang="de-DE" dirty="0"/>
          </a:p>
          <a:p>
            <a:pPr marL="0" indent="0">
              <a:spcBef>
                <a:spcPts val="3000"/>
              </a:spcBef>
              <a:buNone/>
            </a:pPr>
            <a:r>
              <a:rPr lang="de-DE" dirty="0" smtClean="0"/>
              <a:t>	Verwaltungsmodernisierung. </a:t>
            </a:r>
            <a:r>
              <a:rPr lang="de-DE" dirty="0" err="1" smtClean="0"/>
              <a:t>Ebenenübergreifend</a:t>
            </a:r>
            <a:r>
              <a:rPr lang="de-DE" dirty="0" smtClean="0"/>
              <a:t>. Bündeln. 	Beschleunigen auch durch Digitalisierung bzw. digitale Netze.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78130" y="490205"/>
            <a:ext cx="10914629" cy="1325563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Daraus folgt:  Energiewende beschleunigen. </a:t>
            </a:r>
            <a:br>
              <a:rPr lang="de-DE" b="1" dirty="0" smtClean="0"/>
            </a:br>
            <a:r>
              <a:rPr lang="de-DE" b="1" dirty="0" smtClean="0"/>
              <a:t>			Neue Energieinfrastruktur aufbauen. 			Erneuerbare Energien. Sonne + Wind.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11</a:t>
            </a:fld>
            <a:endParaRPr lang="de-DE" dirty="0"/>
          </a:p>
        </p:txBody>
      </p:sp>
      <p:sp>
        <p:nvSpPr>
          <p:cNvPr id="25" name="Ellipse 24"/>
          <p:cNvSpPr/>
          <p:nvPr/>
        </p:nvSpPr>
        <p:spPr>
          <a:xfrm>
            <a:off x="1093471" y="2452659"/>
            <a:ext cx="568775" cy="47830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1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093472" y="3984801"/>
            <a:ext cx="568775" cy="47830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Ellipse 26"/>
          <p:cNvSpPr/>
          <p:nvPr/>
        </p:nvSpPr>
        <p:spPr>
          <a:xfrm>
            <a:off x="1093472" y="5865214"/>
            <a:ext cx="568775" cy="47830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4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093472" y="4982731"/>
            <a:ext cx="568775" cy="47830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08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6050" y="587644"/>
            <a:ext cx="11019994" cy="6087793"/>
          </a:xfrm>
        </p:spPr>
        <p:txBody>
          <a:bodyPr>
            <a:noAutofit/>
          </a:bodyPr>
          <a:lstStyle/>
          <a:p>
            <a:pPr marL="901700" indent="-901700">
              <a:spcBef>
                <a:spcPts val="3600"/>
              </a:spcBef>
              <a:buNone/>
            </a:pPr>
            <a:r>
              <a:rPr lang="de-DE" sz="2400" dirty="0"/>
              <a:t>		</a:t>
            </a:r>
            <a:r>
              <a:rPr lang="de-DE" sz="2400" dirty="0" smtClean="0"/>
              <a:t>Formelle Planung kommt zu spät (?!): Raumordnungsgesetz, Landesentwicklungs- und Regionalplanung und anschl. FNP. Dann erst neue Genehmigungsverfahren</a:t>
            </a:r>
            <a:r>
              <a:rPr lang="de-DE" sz="2400" dirty="0" smtClean="0"/>
              <a:t>. </a:t>
            </a:r>
            <a:r>
              <a:rPr lang="de-DE" sz="2400" dirty="0"/>
              <a:t>Jetzt handeln. </a:t>
            </a:r>
            <a:r>
              <a:rPr lang="de-DE" sz="2400" dirty="0" smtClean="0"/>
              <a:t>				Lokale/regionale Mengenziele/Emissionsziele</a:t>
            </a:r>
            <a:r>
              <a:rPr lang="de-DE" sz="2400" dirty="0"/>
              <a:t> </a:t>
            </a:r>
            <a:r>
              <a:rPr lang="de-DE" sz="2400" dirty="0" smtClean="0"/>
              <a:t>als Steuerung (?)</a:t>
            </a:r>
            <a:endParaRPr lang="de-DE" sz="2400" dirty="0" smtClean="0"/>
          </a:p>
          <a:p>
            <a:pPr marL="901700" indent="-901700">
              <a:spcBef>
                <a:spcPts val="3600"/>
              </a:spcBef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Aufbau einer neuen Energieinfrastruktur in Südwestfalen </a:t>
            </a:r>
            <a:r>
              <a:rPr lang="de-DE" sz="2400" dirty="0" smtClean="0"/>
              <a:t>zum Thema regionaler </a:t>
            </a:r>
            <a:r>
              <a:rPr lang="de-DE" sz="2400" dirty="0" err="1" smtClean="0"/>
              <a:t>Governance</a:t>
            </a:r>
            <a:r>
              <a:rPr lang="de-DE" sz="2400" dirty="0" smtClean="0"/>
              <a:t> machen: Staat (Kommunen), engagierte Zivilgesellschaft u. innovative Wirtschaft gemeinsam. </a:t>
            </a:r>
            <a:endParaRPr lang="de-DE" sz="2400" dirty="0" smtClean="0"/>
          </a:p>
          <a:p>
            <a:pPr marL="901700" indent="-901700">
              <a:spcBef>
                <a:spcPts val="3600"/>
              </a:spcBef>
              <a:buNone/>
            </a:pPr>
            <a:r>
              <a:rPr lang="de-DE" sz="2400" dirty="0"/>
              <a:t>	</a:t>
            </a:r>
            <a:r>
              <a:rPr lang="de-DE" sz="2400" dirty="0" smtClean="0"/>
              <a:t>Parallel</a:t>
            </a:r>
            <a:r>
              <a:rPr lang="de-DE" sz="2400" dirty="0" smtClean="0"/>
              <a:t>: Notfallplan Gas: Krisenvorsorge Gasmangellage.				3 Stufen: Frühwarnstufe, Alarmstufe, Notfallstufe 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de-DE" sz="2400" dirty="0"/>
              <a:t>	</a:t>
            </a:r>
            <a:r>
              <a:rPr lang="de-DE" sz="2400" dirty="0" smtClean="0"/>
              <a:t>Parallel: Energiequellen kurzfristig mit mittelfristigen Zielen diversifizieren.</a:t>
            </a:r>
            <a:br>
              <a:rPr lang="de-DE" sz="2400" dirty="0" smtClean="0"/>
            </a:br>
            <a:r>
              <a:rPr lang="de-DE" sz="2400" dirty="0" smtClean="0"/>
              <a:t>		  Energie einsparen. Energie einsparen. Energie einsparen. </a:t>
            </a:r>
            <a:br>
              <a:rPr lang="de-DE" sz="2400" dirty="0" smtClean="0"/>
            </a:br>
            <a:r>
              <a:rPr lang="de-DE" sz="2400" dirty="0" smtClean="0"/>
              <a:t>		  Technologieförderung zur direkten Erzeugung erneuerbarer Wärme 		  über Roadmaps für (Tiefen-)</a:t>
            </a:r>
            <a:r>
              <a:rPr lang="de-DE" sz="2400" dirty="0"/>
              <a:t>G</a:t>
            </a:r>
            <a:r>
              <a:rPr lang="de-DE" sz="2400" dirty="0" smtClean="0"/>
              <a:t>eothermie, Solarthermie u. Wärmenetze.</a:t>
            </a:r>
            <a:endParaRPr lang="de-DE" sz="2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12</a:t>
            </a:fld>
            <a:endParaRPr lang="de-DE" dirty="0"/>
          </a:p>
        </p:txBody>
      </p:sp>
      <p:sp>
        <p:nvSpPr>
          <p:cNvPr id="28" name="Ellipse 27"/>
          <p:cNvSpPr/>
          <p:nvPr/>
        </p:nvSpPr>
        <p:spPr>
          <a:xfrm>
            <a:off x="802312" y="587644"/>
            <a:ext cx="572240" cy="4978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5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802312" y="2335031"/>
            <a:ext cx="572240" cy="4542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Ellipse 10"/>
          <p:cNvSpPr/>
          <p:nvPr/>
        </p:nvSpPr>
        <p:spPr>
          <a:xfrm>
            <a:off x="761013" y="3772316"/>
            <a:ext cx="610073" cy="49645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" name="Ellipse 6"/>
          <p:cNvSpPr/>
          <p:nvPr/>
        </p:nvSpPr>
        <p:spPr>
          <a:xfrm>
            <a:off x="786379" y="4874244"/>
            <a:ext cx="613539" cy="4923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49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766885" y="1223158"/>
            <a:ext cx="11065585" cy="5189441"/>
          </a:xfrm>
        </p:spPr>
        <p:txBody>
          <a:bodyPr>
            <a:noAutofit/>
          </a:bodyPr>
          <a:lstStyle/>
          <a:p>
            <a:pPr marL="901700" indent="-901700">
              <a:spcBef>
                <a:spcPts val="3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13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48812" y="409777"/>
            <a:ext cx="397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Handelsblatt 31.03.2022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7854" y="-1040529"/>
            <a:ext cx="5413253" cy="912725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813527" y="354803"/>
            <a:ext cx="397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Interview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813527" y="6170725"/>
            <a:ext cx="9084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3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4">
            <a:extLst>
              <a:ext uri="{FF2B5EF4-FFF2-40B4-BE49-F238E27FC236}">
                <a16:creationId xmlns:a16="http://schemas.microsoft.com/office/drawing/2014/main" id="{D88B3E02-A34A-704F-BA9F-4D62D124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697" y="3897580"/>
            <a:ext cx="1058233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6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ZUM GUTEN SCHLUSS:</a:t>
            </a:r>
            <a:r>
              <a:rPr lang="de-DE" altLang="de-DE" sz="46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 DANKE</a:t>
            </a:r>
            <a:endParaRPr lang="de-DE" altLang="de-DE" sz="4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" name="Text Box 66">
            <a:extLst>
              <a:ext uri="{FF2B5EF4-FFF2-40B4-BE49-F238E27FC236}">
                <a16:creationId xmlns:a16="http://schemas.microsoft.com/office/drawing/2014/main" id="{C8214128-3423-DF47-BE97-5E35E21A2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3" y="4972187"/>
            <a:ext cx="8692444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  <a:ea typeface="ヒラギノ角ゴ Pro W3"/>
                <a:cs typeface="ヒラギノ角ゴ Pro W3"/>
              </a:rPr>
              <a:t>Regierungspräsident </a:t>
            </a:r>
            <a:r>
              <a:rPr lang="de-DE" altLang="de-DE" sz="2400" b="0" dirty="0">
                <a:latin typeface="+mn-lt"/>
                <a:ea typeface="ヒラギノ角ゴ Pro W3"/>
                <a:cs typeface="ヒラギノ角ゴ Pro W3"/>
              </a:rPr>
              <a:t/>
            </a:r>
            <a:br>
              <a:rPr lang="de-DE" altLang="de-DE" sz="2400" b="0" dirty="0">
                <a:latin typeface="+mn-lt"/>
                <a:ea typeface="ヒラギノ角ゴ Pro W3"/>
                <a:cs typeface="ヒラギノ角ゴ Pro W3"/>
              </a:rPr>
            </a:br>
            <a:r>
              <a:rPr lang="de-DE" altLang="de-DE" sz="2400" dirty="0">
                <a:latin typeface="+mn-lt"/>
                <a:ea typeface="ヒラギノ角ゴ Pro W3"/>
                <a:cs typeface="ヒラギノ角ゴ Pro W3"/>
              </a:rPr>
              <a:t>Hans-Josef Vogel </a:t>
            </a: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sz="2400" b="0" dirty="0" err="1">
                <a:latin typeface="+mn-lt"/>
                <a:ea typeface="ヒラギノ角ゴ Pro W3"/>
                <a:cs typeface="Arial" panose="020B0604020202020204" pitchFamily="34" charset="0"/>
              </a:rPr>
              <a:t>hans-josef.vogel@bra.nrw.de</a:t>
            </a:r>
            <a:endParaRPr lang="de-DE" altLang="de-DE" sz="2400" b="0" dirty="0">
              <a:latin typeface="+mn-lt"/>
              <a:ea typeface="ヒラギノ角ゴ Pro W3"/>
              <a:cs typeface="Arial" panose="020B060402020202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sz="2400" b="0" dirty="0" err="1">
                <a:latin typeface="+mn-lt"/>
                <a:ea typeface="ヒラギノ角ゴ Pro W3"/>
                <a:cs typeface="Arial" panose="020B0604020202020204" pitchFamily="34" charset="0"/>
              </a:rPr>
              <a:t>www.bra.nrw.de</a:t>
            </a:r>
            <a:endParaRPr lang="de-DE" altLang="de-DE" sz="2400" b="0" dirty="0">
              <a:latin typeface="+mn-lt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F4E40369-5212-6149-9F70-1BFD88E3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548" y="4991296"/>
            <a:ext cx="4572000" cy="68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-BoldMT" charset="0"/>
                <a:ea typeface="Geneva" pitchFamily="-112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-112" charset="-128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  <a:cs typeface="Arial" panose="020B0604020202020204" pitchFamily="34" charset="0"/>
              </a:rPr>
              <a:t>Kurz und bündig auf Twitter:</a:t>
            </a: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sz="2400" b="0" dirty="0">
                <a:latin typeface="+mn-lt"/>
                <a:cs typeface="Arial" panose="020B0604020202020204" pitchFamily="34" charset="0"/>
              </a:rPr>
              <a:t>       @</a:t>
            </a:r>
            <a:r>
              <a:rPr lang="de-DE" altLang="de-DE" sz="2400" b="0" dirty="0" err="1">
                <a:latin typeface="+mn-lt"/>
                <a:cs typeface="Arial" panose="020B0604020202020204" pitchFamily="34" charset="0"/>
              </a:rPr>
              <a:t>rpArnsberg</a:t>
            </a:r>
            <a:r>
              <a:rPr lang="de-DE" altLang="de-DE" sz="2400" b="0" dirty="0"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Inhaltsplatzhalter 7">
            <a:extLst>
              <a:ext uri="{FF2B5EF4-FFF2-40B4-BE49-F238E27FC236}">
                <a16:creationId xmlns:a16="http://schemas.microsoft.com/office/drawing/2014/main" id="{0251ADF3-5045-2342-9131-4D85C337F05D}"/>
              </a:ext>
            </a:extLst>
          </p:cNvPr>
          <p:cNvSpPr txBox="1">
            <a:spLocks/>
          </p:cNvSpPr>
          <p:nvPr/>
        </p:nvSpPr>
        <p:spPr>
          <a:xfrm>
            <a:off x="1016634" y="3477045"/>
            <a:ext cx="7548038" cy="1514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endParaRPr lang="de-DE" altLang="de-DE" sz="10000" dirty="0">
              <a:solidFill>
                <a:schemeClr val="bg1">
                  <a:lumMod val="65000"/>
                </a:schemeClr>
              </a:solidFill>
              <a:ea typeface="Geneva" pitchFamily="-112" charset="-128"/>
              <a:cs typeface="Arial" panose="020B0604020202020204" pitchFamily="34" charset="0"/>
            </a:endParaRPr>
          </a:p>
        </p:txBody>
      </p:sp>
      <p:pic>
        <p:nvPicPr>
          <p:cNvPr id="12" name="Picture 5" descr="T:\Abteilungen\Abteilung 1\Dezernat_11\Vogel_kram\PPT\Speyer_govLab\https _assets.ifttt.com_images_channels_2_icons_on_color_large.png version=0.png">
            <a:extLst>
              <a:ext uri="{FF2B5EF4-FFF2-40B4-BE49-F238E27FC236}">
                <a16:creationId xmlns:a16="http://schemas.microsoft.com/office/drawing/2014/main" id="{4EC30312-C83E-B449-8269-7A5E0810E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CC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89" y="5306068"/>
            <a:ext cx="314554" cy="31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61E1F09-1E85-C849-B754-E3055D65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776131" y="1851294"/>
            <a:ext cx="11233899" cy="5365251"/>
          </a:xfrm>
        </p:spPr>
        <p:txBody>
          <a:bodyPr>
            <a:noAutofit/>
          </a:bodyPr>
          <a:lstStyle/>
          <a:p>
            <a:r>
              <a:rPr lang="de-DE" b="1" dirty="0" smtClean="0"/>
              <a:t>Minderung des Klimarisikos</a:t>
            </a:r>
          </a:p>
          <a:p>
            <a:pPr marL="265113" indent="-265113">
              <a:spcBef>
                <a:spcPts val="3000"/>
              </a:spcBef>
              <a:tabLst>
                <a:tab pos="0" algn="l"/>
                <a:tab pos="1884363" algn="l"/>
                <a:tab pos="2239963" algn="l"/>
                <a:tab pos="2511425" algn="l"/>
              </a:tabLst>
            </a:pPr>
            <a:r>
              <a:rPr lang="de-DE" b="1" dirty="0" smtClean="0"/>
              <a:t>Klimawandel</a:t>
            </a:r>
            <a:r>
              <a:rPr lang="de-DE" dirty="0"/>
              <a:t>	</a:t>
            </a:r>
            <a:r>
              <a:rPr lang="de-DE" dirty="0" smtClean="0"/>
              <a:t>= </a:t>
            </a:r>
            <a:r>
              <a:rPr lang="de-DE" b="1" dirty="0" smtClean="0"/>
              <a:t>eines der größten Risiken für unseren Planeten und 				unseren Wohlstand. </a:t>
            </a:r>
          </a:p>
          <a:p>
            <a:pPr marL="2514600" indent="-274638">
              <a:spcBef>
                <a:spcPts val="1200"/>
              </a:spcBef>
              <a:buNone/>
              <a:tabLst>
                <a:tab pos="901700" algn="l"/>
              </a:tabLst>
            </a:pPr>
            <a:r>
              <a:rPr lang="de-DE" dirty="0" smtClean="0"/>
              <a:t>= </a:t>
            </a:r>
            <a:r>
              <a:rPr lang="de-DE" b="1" dirty="0" smtClean="0"/>
              <a:t>negative Auswirkungen </a:t>
            </a:r>
            <a:r>
              <a:rPr lang="de-DE" dirty="0" smtClean="0"/>
              <a:t>sind sichtbar und erschüttern unsere Risikolandschaft: </a:t>
            </a:r>
          </a:p>
          <a:p>
            <a:pPr marL="2514600" indent="0">
              <a:spcBef>
                <a:spcPts val="1200"/>
              </a:spcBef>
              <a:buNone/>
              <a:tabLst>
                <a:tab pos="1165225" algn="l"/>
              </a:tabLst>
            </a:pPr>
            <a:r>
              <a:rPr lang="de-DE" dirty="0" smtClean="0"/>
              <a:t>wärmere </a:t>
            </a:r>
            <a:r>
              <a:rPr lang="de-DE" dirty="0"/>
              <a:t>Durchschnittstemperaturen (Temperaturanstieg </a:t>
            </a:r>
            <a:r>
              <a:rPr lang="de-DE" dirty="0" smtClean="0"/>
              <a:t>in </a:t>
            </a:r>
            <a:r>
              <a:rPr lang="de-DE" dirty="0"/>
              <a:t>DE </a:t>
            </a:r>
            <a:r>
              <a:rPr lang="de-DE" dirty="0" smtClean="0"/>
              <a:t>liegt </a:t>
            </a:r>
            <a:r>
              <a:rPr lang="de-DE" dirty="0"/>
              <a:t>über globalem Durchschnitt)</a:t>
            </a:r>
          </a:p>
          <a:p>
            <a:pPr marL="2514600" indent="0">
              <a:spcBef>
                <a:spcPts val="1200"/>
              </a:spcBef>
              <a:buNone/>
              <a:tabLst>
                <a:tab pos="1165225" algn="l"/>
              </a:tabLst>
            </a:pPr>
            <a:r>
              <a:rPr lang="de-DE" dirty="0" smtClean="0"/>
              <a:t>steigender </a:t>
            </a:r>
            <a:r>
              <a:rPr lang="de-DE" dirty="0"/>
              <a:t>Meeresspiegel</a:t>
            </a:r>
          </a:p>
          <a:p>
            <a:pPr marL="2514600" indent="0">
              <a:spcBef>
                <a:spcPts val="1200"/>
              </a:spcBef>
              <a:buNone/>
              <a:tabLst>
                <a:tab pos="1165225" algn="l"/>
              </a:tabLst>
            </a:pPr>
            <a:r>
              <a:rPr lang="de-DE" dirty="0" smtClean="0"/>
              <a:t>längere </a:t>
            </a:r>
            <a:r>
              <a:rPr lang="de-DE" dirty="0"/>
              <a:t>+ häufigere Hitzewellen (Dürren      </a:t>
            </a:r>
            <a:r>
              <a:rPr lang="de-DE" dirty="0" smtClean="0"/>
              <a:t>Wald- </a:t>
            </a:r>
            <a:r>
              <a:rPr lang="de-DE" dirty="0"/>
              <a:t>u. Naturzerstörung)</a:t>
            </a:r>
          </a:p>
          <a:p>
            <a:pPr marL="265113" indent="-265113">
              <a:spcBef>
                <a:spcPts val="4200"/>
              </a:spcBef>
              <a:tabLst>
                <a:tab pos="0" algn="l"/>
                <a:tab pos="1884363" algn="l"/>
              </a:tabLst>
            </a:pPr>
            <a:endParaRPr lang="de-DE" dirty="0" smtClean="0"/>
          </a:p>
          <a:p>
            <a:pPr marL="0" indent="0">
              <a:spcBef>
                <a:spcPts val="1200"/>
              </a:spcBef>
              <a:buNone/>
              <a:tabLst>
                <a:tab pos="1616075" algn="l"/>
              </a:tabLst>
            </a:pPr>
            <a:r>
              <a:rPr lang="de-DE" dirty="0"/>
              <a:t>	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77863" y="121084"/>
            <a:ext cx="10314896" cy="1325563"/>
          </a:xfrm>
        </p:spPr>
        <p:txBody>
          <a:bodyPr>
            <a:normAutofit/>
          </a:bodyPr>
          <a:lstStyle/>
          <a:p>
            <a:r>
              <a:rPr lang="de-DE" b="1" dirty="0" smtClean="0"/>
              <a:t>Vorab: Klimakrise – Hier </a:t>
            </a:r>
            <a:r>
              <a:rPr lang="de-DE" b="1" dirty="0" err="1" smtClean="0"/>
              <a:t>SwissRe</a:t>
            </a:r>
            <a:r>
              <a:rPr lang="de-DE" b="1" dirty="0" smtClean="0"/>
              <a:t> (2022)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2</a:t>
            </a:fld>
            <a:endParaRPr lang="de-DE" dirty="0"/>
          </a:p>
        </p:txBody>
      </p:sp>
      <p:pic>
        <p:nvPicPr>
          <p:cNvPr id="7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9185301" y="5972109"/>
            <a:ext cx="338203" cy="338203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502017" y="287676"/>
            <a:ext cx="802801" cy="79698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443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08464" y="645459"/>
            <a:ext cx="11683536" cy="6035994"/>
          </a:xfrm>
        </p:spPr>
        <p:txBody>
          <a:bodyPr>
            <a:noAutofit/>
          </a:bodyPr>
          <a:lstStyle/>
          <a:p>
            <a:pPr marL="2514600" indent="0">
              <a:spcBef>
                <a:spcPts val="1200"/>
              </a:spcBef>
              <a:buNone/>
              <a:tabLst>
                <a:tab pos="901700" algn="l"/>
                <a:tab pos="2514600" algn="l"/>
              </a:tabLst>
            </a:pPr>
            <a:r>
              <a:rPr lang="de-DE" dirty="0" smtClean="0"/>
              <a:t>schwere </a:t>
            </a:r>
            <a:r>
              <a:rPr lang="de-DE" dirty="0"/>
              <a:t>Stürme und </a:t>
            </a:r>
            <a:r>
              <a:rPr lang="de-DE" dirty="0" smtClean="0"/>
              <a:t>Regenfälle</a:t>
            </a:r>
          </a:p>
          <a:p>
            <a:pPr marL="2514600" indent="0">
              <a:spcBef>
                <a:spcPts val="1200"/>
              </a:spcBef>
              <a:buNone/>
              <a:tabLst>
                <a:tab pos="1165225" algn="l"/>
              </a:tabLst>
            </a:pPr>
            <a:r>
              <a:rPr lang="de-DE" dirty="0" smtClean="0"/>
              <a:t>mehr </a:t>
            </a:r>
            <a:r>
              <a:rPr lang="de-DE" dirty="0"/>
              <a:t>Überschwemmungen, Waldbrände u. </a:t>
            </a:r>
            <a:r>
              <a:rPr lang="de-DE" dirty="0" smtClean="0"/>
              <a:t>Wetterextreme </a:t>
            </a:r>
            <a:endParaRPr lang="de-DE" dirty="0"/>
          </a:p>
          <a:p>
            <a:pPr marL="2514600" indent="-274638">
              <a:spcBef>
                <a:spcPts val="4200"/>
              </a:spcBef>
              <a:buNone/>
            </a:pPr>
            <a:r>
              <a:rPr lang="de-DE" dirty="0" smtClean="0"/>
              <a:t>= in Folge negative Auswirkungen auf unsere Gemeinschaften, Gesundheit, Natur und Wirtschaft</a:t>
            </a:r>
            <a:endParaRPr lang="de-DE" dirty="0"/>
          </a:p>
          <a:p>
            <a:pPr marL="2514600" indent="-274638">
              <a:spcBef>
                <a:spcPts val="4200"/>
              </a:spcBef>
              <a:buNone/>
            </a:pPr>
            <a:r>
              <a:rPr lang="de-DE" dirty="0" smtClean="0"/>
              <a:t>= Klimawandel kommt DE teuer zu stehen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048000" y="420439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[	</a:t>
            </a:r>
            <a:r>
              <a:rPr lang="de-DE" sz="2800" dirty="0" err="1" smtClean="0"/>
              <a:t>Dekarbonisierungskosten</a:t>
            </a:r>
            <a:r>
              <a:rPr lang="de-DE" sz="2800" dirty="0" smtClean="0"/>
              <a:t>, dann deutliche Kostenreduzierung]</a:t>
            </a:r>
            <a:endParaRPr lang="de-DE" sz="2800" dirty="0"/>
          </a:p>
        </p:txBody>
      </p:sp>
      <p:pic>
        <p:nvPicPr>
          <p:cNvPr id="5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3265060" y="4350869"/>
            <a:ext cx="287531" cy="28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08464" y="699247"/>
            <a:ext cx="11481478" cy="486934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tabLst>
                <a:tab pos="901700" algn="l"/>
              </a:tabLst>
            </a:pPr>
            <a:r>
              <a:rPr lang="de-DE" b="1" dirty="0" err="1" smtClean="0"/>
              <a:t>SwissRe</a:t>
            </a:r>
            <a:r>
              <a:rPr lang="de-DE" dirty="0" smtClean="0"/>
              <a:t> konzentriert sich auf:</a:t>
            </a:r>
            <a:endParaRPr lang="de-DE" dirty="0"/>
          </a:p>
          <a:p>
            <a:pPr marL="1254125" lvl="2" indent="-339725">
              <a:spcBef>
                <a:spcPts val="4200"/>
              </a:spcBef>
              <a:buFont typeface="Symbol" panose="05050102010706020507" pitchFamily="18" charset="2"/>
              <a:buChar char="-"/>
              <a:tabLst>
                <a:tab pos="901700" algn="l"/>
              </a:tabLst>
            </a:pPr>
            <a:r>
              <a:rPr lang="de-DE" sz="2800" dirty="0" smtClean="0"/>
              <a:t>Naturkatastrophen und die Schutzlücke von Kommunen, Millionen von Privathaushalten und Unternehmen</a:t>
            </a:r>
          </a:p>
          <a:p>
            <a:pPr marL="1254125" lvl="2" indent="-339725">
              <a:spcBef>
                <a:spcPts val="4200"/>
              </a:spcBef>
              <a:buFont typeface="Symbol" panose="05050102010706020507" pitchFamily="18" charset="2"/>
              <a:buChar char="-"/>
              <a:tabLst>
                <a:tab pos="901700" algn="l"/>
              </a:tabLst>
            </a:pPr>
            <a:r>
              <a:rPr lang="de-DE" sz="2800" dirty="0" smtClean="0"/>
              <a:t>Übergang zu einer Netto-Null-Wirtschaft</a:t>
            </a:r>
          </a:p>
          <a:p>
            <a:pPr marL="1254125" lvl="2" indent="-339725">
              <a:spcBef>
                <a:spcPts val="4200"/>
              </a:spcBef>
              <a:buFont typeface="Symbol" panose="05050102010706020507" pitchFamily="18" charset="2"/>
              <a:buChar char="-"/>
              <a:tabLst>
                <a:tab pos="901700" algn="l"/>
              </a:tabLst>
            </a:pPr>
            <a:r>
              <a:rPr lang="de-DE" sz="2800" dirty="0" smtClean="0"/>
              <a:t>Fortschritt durch öffentlich-private Partnerschaften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90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745414" y="1640910"/>
            <a:ext cx="10620912" cy="3319397"/>
          </a:xfrm>
          <a:solidFill>
            <a:srgbClr val="00A9AB"/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  <a:tabLst>
                <a:tab pos="0" algn="l"/>
              </a:tabLst>
            </a:pPr>
            <a:r>
              <a:rPr lang="de-DE" sz="5400" dirty="0" smtClean="0">
                <a:solidFill>
                  <a:schemeClr val="bg1"/>
                </a:solidFill>
              </a:rPr>
              <a:t>Risikominimierung setzt immer Risikowissen voraus.</a:t>
            </a:r>
          </a:p>
          <a:p>
            <a:pPr marL="0" indent="0">
              <a:spcBef>
                <a:spcPts val="1200"/>
              </a:spcBef>
              <a:buNone/>
              <a:tabLst>
                <a:tab pos="0" algn="l"/>
              </a:tabLst>
            </a:pPr>
            <a:r>
              <a:rPr lang="de-DE" sz="5400" dirty="0" smtClean="0">
                <a:solidFill>
                  <a:schemeClr val="bg1"/>
                </a:solidFill>
              </a:rPr>
              <a:t>Minimierung des Klimarisikos setzt immer Klimarisikowissen voraus.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76656" y="642742"/>
            <a:ext cx="1114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+mj-lt"/>
              </a:rPr>
              <a:t>Erfahrungen aus Krisenvorsorge/Krisenreaktion:</a:t>
            </a:r>
            <a:endParaRPr lang="de-DE" sz="40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76656" y="5297621"/>
            <a:ext cx="10728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Jetzt muss es wirklich schnell gehen.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005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88723" y="1200903"/>
            <a:ext cx="1065265" cy="670210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76404" y="2221991"/>
            <a:ext cx="11260899" cy="4453445"/>
          </a:xfrm>
        </p:spPr>
        <p:txBody>
          <a:bodyPr>
            <a:noAutofit/>
          </a:bodyPr>
          <a:lstStyle/>
          <a:p>
            <a:pPr marL="0" indent="0">
              <a:spcBef>
                <a:spcPts val="3000"/>
              </a:spcBef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b="1" dirty="0" smtClean="0"/>
              <a:t>BVerfG</a:t>
            </a:r>
            <a:r>
              <a:rPr lang="de-DE" dirty="0" smtClean="0"/>
              <a:t> stellt klar: Rechtzeitiger Klimaschutz ist Verfassungsgebot</a:t>
            </a:r>
            <a:endParaRPr lang="de-DE" dirty="0"/>
          </a:p>
          <a:p>
            <a:pPr marL="457200" lvl="1" inden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de-DE" sz="2800" dirty="0" smtClean="0"/>
              <a:t>	</a:t>
            </a:r>
            <a:r>
              <a:rPr lang="de-DE" sz="2800" b="1" dirty="0" smtClean="0"/>
              <a:t>European Green Deal: </a:t>
            </a:r>
            <a:r>
              <a:rPr lang="de-DE" sz="2800" dirty="0" smtClean="0"/>
              <a:t>bestimmt auch dt. Recht</a:t>
            </a:r>
          </a:p>
          <a:p>
            <a:pPr marL="457200" lvl="1" inden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de-DE" sz="2800" dirty="0"/>
              <a:t>	</a:t>
            </a:r>
            <a:r>
              <a:rPr lang="de-DE" sz="2800" b="1" dirty="0" smtClean="0"/>
              <a:t>Krieg: </a:t>
            </a:r>
            <a:r>
              <a:rPr lang="de-DE" sz="2800" dirty="0" smtClean="0"/>
              <a:t>Abhängigkeit von fossilen Rohstoffen bedeutet strategische 	Energieverwundbarkeit und Erpressbarkeit. Frei werden von fossilen 	Ressourcen ist strategische Freiheitssicherung. Oder: Jetzt verstehen </a:t>
            </a:r>
            <a:br>
              <a:rPr lang="de-DE" sz="2800" dirty="0" smtClean="0"/>
            </a:br>
            <a:r>
              <a:rPr lang="de-DE" sz="2800" dirty="0" smtClean="0"/>
              <a:t>	wir alle, wie wichtig Erneuerbare Energien für die 	Energieunabhängigkeit sind.</a:t>
            </a:r>
            <a:endParaRPr lang="de-DE" sz="28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88723" y="116977"/>
            <a:ext cx="11603277" cy="17541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de-DE" b="1" dirty="0" smtClean="0"/>
              <a:t>Im Mittelpunkt heute:</a:t>
            </a:r>
            <a:br>
              <a:rPr lang="de-DE" b="1" dirty="0" smtClean="0"/>
            </a:br>
            <a:r>
              <a:rPr lang="de-DE" b="1" dirty="0" smtClean="0">
                <a:solidFill>
                  <a:schemeClr val="bg1"/>
                </a:solidFill>
              </a:rPr>
              <a:t>Drei</a:t>
            </a:r>
            <a:r>
              <a:rPr lang="de-DE" b="1" dirty="0" smtClean="0"/>
              <a:t>  „Großereignisse“ (2 jur. </a:t>
            </a:r>
            <a:r>
              <a:rPr lang="de-DE" b="1" dirty="0"/>
              <a:t>+</a:t>
            </a:r>
            <a:r>
              <a:rPr lang="de-DE" b="1" dirty="0" smtClean="0"/>
              <a:t> 1 tats.) aus 2021 u. 2022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6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960487" y="2159525"/>
            <a:ext cx="671510" cy="621658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</a:t>
            </a:r>
            <a:endParaRPr lang="de-DE" sz="2800" b="1" dirty="0"/>
          </a:p>
        </p:txBody>
      </p:sp>
      <p:sp>
        <p:nvSpPr>
          <p:cNvPr id="12" name="Rechteck 11"/>
          <p:cNvSpPr/>
          <p:nvPr/>
        </p:nvSpPr>
        <p:spPr>
          <a:xfrm>
            <a:off x="960487" y="3044681"/>
            <a:ext cx="671510" cy="621658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2</a:t>
            </a:r>
          </a:p>
        </p:txBody>
      </p:sp>
      <p:sp>
        <p:nvSpPr>
          <p:cNvPr id="13" name="Rechteck 12"/>
          <p:cNvSpPr/>
          <p:nvPr/>
        </p:nvSpPr>
        <p:spPr>
          <a:xfrm>
            <a:off x="960487" y="3934608"/>
            <a:ext cx="671510" cy="621658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11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46667" y="2166290"/>
            <a:ext cx="10058400" cy="4621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i="1" dirty="0" smtClean="0"/>
              <a:t>„Staatsziel Klimaschutz“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i="1" dirty="0" smtClean="0"/>
              <a:t>„Recht auf Rechtzeitigkeit“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i="1" dirty="0" smtClean="0"/>
              <a:t>„Alle“</a:t>
            </a:r>
          </a:p>
          <a:p>
            <a:pPr marL="0" indent="0">
              <a:buNone/>
            </a:pPr>
            <a:endParaRPr lang="de-DE" dirty="0"/>
          </a:p>
          <a:p>
            <a:pPr marL="1616075" indent="-1616075">
              <a:buNone/>
            </a:pPr>
            <a:r>
              <a:rPr lang="de-DE" b="1" dirty="0" smtClean="0"/>
              <a:t>Das heißt: Grundgesetz</a:t>
            </a:r>
            <a:r>
              <a:rPr lang="de-DE" dirty="0" smtClean="0"/>
              <a:t> führt zu einem neuen Klimaverwaltungsrecht und zur beschleunigten Transformation der Energieversorgung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473399" y="396656"/>
            <a:ext cx="10314896" cy="1325563"/>
          </a:xfrm>
        </p:spPr>
        <p:txBody>
          <a:bodyPr>
            <a:normAutofit/>
          </a:bodyPr>
          <a:lstStyle/>
          <a:p>
            <a:r>
              <a:rPr lang="de-DE" b="1" dirty="0" smtClean="0"/>
              <a:t>Historischer Klimabeschluss des Bundesverfassungsgerichts vom 24.03.2021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7</a:t>
            </a:fld>
            <a:endParaRPr lang="de-DE"/>
          </a:p>
        </p:txBody>
      </p:sp>
      <p:pic>
        <p:nvPicPr>
          <p:cNvPr id="8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52395" y="2132207"/>
            <a:ext cx="569307" cy="569307"/>
          </a:xfrm>
          <a:prstGeom prst="rect">
            <a:avLst/>
          </a:prstGeom>
        </p:spPr>
      </p:pic>
      <p:pic>
        <p:nvPicPr>
          <p:cNvPr id="9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52395" y="2606507"/>
            <a:ext cx="569307" cy="569307"/>
          </a:xfrm>
          <a:prstGeom prst="rect">
            <a:avLst/>
          </a:prstGeom>
        </p:spPr>
      </p:pic>
      <p:pic>
        <p:nvPicPr>
          <p:cNvPr id="10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52395" y="3122550"/>
            <a:ext cx="569307" cy="569307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28821" y="138272"/>
            <a:ext cx="1240029" cy="1559354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/>
              <a:t>1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val="11996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368850" y="1400345"/>
            <a:ext cx="10692799" cy="5457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 smtClean="0"/>
              <a:t>	2050 klimaneutrale Europäische Union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EU-Rechtsrahmen ausschlaggebend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dirty="0" smtClean="0"/>
              <a:t>	Umfangreiche Gesetzgebungsverfahren für neue EU-	Rechtsakte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 smtClean="0"/>
              <a:t>		CO2-Bepreisung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	Erneuerbare </a:t>
            </a:r>
            <a:r>
              <a:rPr lang="de-DE" dirty="0" smtClean="0"/>
              <a:t>Energien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/>
              <a:t>Energieeffizienz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		</a:t>
            </a:r>
            <a:r>
              <a:rPr lang="de-DE" dirty="0"/>
              <a:t>Wasserstoff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		Infrastruktur</a:t>
            </a:r>
          </a:p>
          <a:p>
            <a:pPr marL="1528763" indent="-1528763">
              <a:buNone/>
            </a:pPr>
            <a:r>
              <a:rPr lang="de-DE" b="1" dirty="0" smtClean="0"/>
              <a:t>Das heißt: Green Deal </a:t>
            </a:r>
            <a:r>
              <a:rPr lang="de-DE" dirty="0" smtClean="0"/>
              <a:t>führt zu neuem Klimaverwaltungsrecht und zur beschleunigten Transformation der Energieversorgung und Infrastruktur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557801" y="158534"/>
            <a:ext cx="10314896" cy="1325563"/>
          </a:xfrm>
        </p:spPr>
        <p:txBody>
          <a:bodyPr>
            <a:normAutofit/>
          </a:bodyPr>
          <a:lstStyle/>
          <a:p>
            <a:r>
              <a:rPr lang="de-DE" b="1" dirty="0" smtClean="0"/>
              <a:t>European Green Deal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8</a:t>
            </a:fld>
            <a:endParaRPr lang="de-DE" dirty="0"/>
          </a:p>
        </p:txBody>
      </p:sp>
      <p:pic>
        <p:nvPicPr>
          <p:cNvPr id="8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718354" y="1357072"/>
            <a:ext cx="569307" cy="569307"/>
          </a:xfrm>
          <a:prstGeom prst="rect">
            <a:avLst/>
          </a:prstGeom>
        </p:spPr>
      </p:pic>
      <p:pic>
        <p:nvPicPr>
          <p:cNvPr id="9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723490" y="1868233"/>
            <a:ext cx="569307" cy="569307"/>
          </a:xfrm>
          <a:prstGeom prst="rect">
            <a:avLst/>
          </a:prstGeom>
        </p:spPr>
      </p:pic>
      <p:pic>
        <p:nvPicPr>
          <p:cNvPr id="10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760806" y="2478247"/>
            <a:ext cx="569307" cy="569307"/>
          </a:xfrm>
          <a:prstGeom prst="rect">
            <a:avLst/>
          </a:prstGeom>
        </p:spPr>
      </p:pic>
      <p:pic>
        <p:nvPicPr>
          <p:cNvPr id="11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307133" y="3390223"/>
            <a:ext cx="434303" cy="434303"/>
          </a:xfrm>
          <a:prstGeom prst="rect">
            <a:avLst/>
          </a:prstGeom>
        </p:spPr>
      </p:pic>
      <p:pic>
        <p:nvPicPr>
          <p:cNvPr id="12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785385" y="3390222"/>
            <a:ext cx="434303" cy="434303"/>
          </a:xfrm>
          <a:prstGeom prst="rect">
            <a:avLst/>
          </a:prstGeom>
        </p:spPr>
      </p:pic>
      <p:pic>
        <p:nvPicPr>
          <p:cNvPr id="13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765523" y="3756485"/>
            <a:ext cx="434303" cy="434303"/>
          </a:xfrm>
          <a:prstGeom prst="rect">
            <a:avLst/>
          </a:prstGeom>
        </p:spPr>
      </p:pic>
      <p:pic>
        <p:nvPicPr>
          <p:cNvPr id="14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316097" y="3756485"/>
            <a:ext cx="434303" cy="434303"/>
          </a:xfrm>
          <a:prstGeom prst="rect">
            <a:avLst/>
          </a:prstGeom>
        </p:spPr>
      </p:pic>
      <p:pic>
        <p:nvPicPr>
          <p:cNvPr id="15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318723" y="4167059"/>
            <a:ext cx="434303" cy="434303"/>
          </a:xfrm>
          <a:prstGeom prst="rect">
            <a:avLst/>
          </a:prstGeom>
        </p:spPr>
      </p:pic>
      <p:pic>
        <p:nvPicPr>
          <p:cNvPr id="16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780645" y="4171908"/>
            <a:ext cx="434303" cy="434303"/>
          </a:xfrm>
          <a:prstGeom prst="rect">
            <a:avLst/>
          </a:prstGeom>
        </p:spPr>
      </p:pic>
      <p:pic>
        <p:nvPicPr>
          <p:cNvPr id="17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300622" y="4567903"/>
            <a:ext cx="434303" cy="434303"/>
          </a:xfrm>
          <a:prstGeom prst="rect">
            <a:avLst/>
          </a:prstGeom>
        </p:spPr>
      </p:pic>
      <p:pic>
        <p:nvPicPr>
          <p:cNvPr id="18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771332" y="4557050"/>
            <a:ext cx="434303" cy="434303"/>
          </a:xfrm>
          <a:prstGeom prst="rect">
            <a:avLst/>
          </a:prstGeom>
        </p:spPr>
      </p:pic>
      <p:pic>
        <p:nvPicPr>
          <p:cNvPr id="19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294062" y="4940044"/>
            <a:ext cx="434303" cy="434303"/>
          </a:xfrm>
          <a:prstGeom prst="rect">
            <a:avLst/>
          </a:prstGeom>
        </p:spPr>
      </p:pic>
      <p:pic>
        <p:nvPicPr>
          <p:cNvPr id="20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2775906" y="4942899"/>
            <a:ext cx="434303" cy="434303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128821" y="138272"/>
            <a:ext cx="1240029" cy="1559354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/>
              <a:t>2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val="6880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532631" y="197618"/>
            <a:ext cx="10564201" cy="1590699"/>
          </a:xfrm>
        </p:spPr>
        <p:txBody>
          <a:bodyPr>
            <a:normAutofit/>
          </a:bodyPr>
          <a:lstStyle/>
          <a:p>
            <a:r>
              <a:rPr lang="de-DE" b="1" dirty="0"/>
              <a:t>Krieg </a:t>
            </a:r>
            <a:r>
              <a:rPr lang="de-DE" b="1" dirty="0" smtClean="0"/>
              <a:t>gegen Ukraine / Europäische </a:t>
            </a:r>
            <a:r>
              <a:rPr lang="de-DE" b="1" dirty="0"/>
              <a:t>Friedensordnung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65D614-104D-0947-B4FD-A891ABA6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AF1-7EC7-4E96-85CC-3A13701C977F}" type="slidenum">
              <a:rPr lang="de-DE" smtClean="0"/>
              <a:t>9</a:t>
            </a:fld>
            <a:endParaRPr lang="de-DE"/>
          </a:p>
        </p:txBody>
      </p:sp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891912" y="1770286"/>
            <a:ext cx="11204920" cy="469651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de-DE" dirty="0" smtClean="0"/>
              <a:t>	Strategische Energieverwundbarkeit durch die Abhängigkeit von 	fossilen Energien überwinden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dirty="0" smtClean="0"/>
              <a:t>	Beschleunigter Ausbau Erneuerbarer Energien (auch in Industrie- und 	Gewerbegebiete)        Errichtung einer neuen Energie-Infrastruktur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dirty="0" smtClean="0"/>
              <a:t>	Energieeffizienz durch beschleunigte Gebäudesanierung, aber auch 	durch Mobilitätsentscheidungen (z. B. verändertes Design von 	Straßenraum für unterschiedliche Formen der Mobilität, wie 	Radfahren oder Elektromobilität) u. 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dirty="0"/>
              <a:t>	</a:t>
            </a:r>
            <a:r>
              <a:rPr lang="de-DE" dirty="0" smtClean="0"/>
              <a:t>„Osterpaket“: Insb. Entwurf eines Gesetzes zu Sofortmaßnahmen für 	einen beschleunigten Ausbau der Erneuerbaren Energien u. weitere 	Maßnahmen im Stromsektor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dirty="0"/>
              <a:t>	</a:t>
            </a:r>
            <a:endParaRPr lang="de-DE" sz="2000" dirty="0"/>
          </a:p>
        </p:txBody>
      </p:sp>
      <p:pic>
        <p:nvPicPr>
          <p:cNvPr id="8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66087" y="1723539"/>
            <a:ext cx="569307" cy="569307"/>
          </a:xfrm>
          <a:prstGeom prst="rect">
            <a:avLst/>
          </a:prstGeom>
        </p:spPr>
      </p:pic>
      <p:pic>
        <p:nvPicPr>
          <p:cNvPr id="11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66087" y="2710131"/>
            <a:ext cx="569307" cy="569307"/>
          </a:xfrm>
          <a:prstGeom prst="rect">
            <a:avLst/>
          </a:prstGeom>
        </p:spPr>
      </p:pic>
      <p:pic>
        <p:nvPicPr>
          <p:cNvPr id="13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66086" y="3691529"/>
            <a:ext cx="569307" cy="569307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128821" y="138272"/>
            <a:ext cx="1240029" cy="1559354"/>
          </a:xfrm>
          <a:prstGeom prst="rect">
            <a:avLst/>
          </a:prstGeom>
          <a:solidFill>
            <a:srgbClr val="00A9AB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/>
              <a:t>3</a:t>
            </a:r>
          </a:p>
        </p:txBody>
      </p:sp>
      <p:pic>
        <p:nvPicPr>
          <p:cNvPr id="10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4512163" y="3185323"/>
            <a:ext cx="406188" cy="406188"/>
          </a:xfrm>
          <a:prstGeom prst="rect">
            <a:avLst/>
          </a:prstGeom>
        </p:spPr>
      </p:pic>
      <p:pic>
        <p:nvPicPr>
          <p:cNvPr id="12" name="Inhaltsplatzhalter 6" descr="Linienpfeil: Gerade">
            <a:extLst>
              <a:ext uri="{FF2B5EF4-FFF2-40B4-BE49-F238E27FC236}">
                <a16:creationId xmlns:a16="http://schemas.microsoft.com/office/drawing/2014/main" id="{55EE7382-60FF-C14A-ACDB-EB5926BA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66086" y="5503130"/>
            <a:ext cx="569307" cy="56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804</Words>
  <Application>Microsoft Office PowerPoint</Application>
  <PresentationFormat>Breitbild</PresentationFormat>
  <Paragraphs>105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Geneva</vt:lpstr>
      <vt:lpstr>Symbol</vt:lpstr>
      <vt:lpstr>ヒラギノ角ゴ Pro W3</vt:lpstr>
      <vt:lpstr>Benutzerdefiniertes Design</vt:lpstr>
      <vt:lpstr>1_Benutzerdefiniertes Design</vt:lpstr>
      <vt:lpstr> Drei  „Großereignisse“ führen zu einem neuen Klimaschutz(recht) und zur beschleunigten Transformation der Energieversorgung </vt:lpstr>
      <vt:lpstr>Vorab: Klimakrise – Hier SwissRe (2022)</vt:lpstr>
      <vt:lpstr>PowerPoint-Präsentation</vt:lpstr>
      <vt:lpstr>PowerPoint-Präsentation</vt:lpstr>
      <vt:lpstr>PowerPoint-Präsentation</vt:lpstr>
      <vt:lpstr>Im Mittelpunkt heute: Drei  „Großereignisse“ (2 jur. + 1 tats.) aus 2021 u. 2022</vt:lpstr>
      <vt:lpstr>Historischer Klimabeschluss des Bundesverfassungsgerichts vom 24.03.2021</vt:lpstr>
      <vt:lpstr>European Green Deal</vt:lpstr>
      <vt:lpstr>Krieg gegen Ukraine / Europäische Friedensordnung</vt:lpstr>
      <vt:lpstr>PowerPoint-Präsentation</vt:lpstr>
      <vt:lpstr>Daraus folgt:  Energiewende beschleunigen.     Neue Energieinfrastruktur aufbauen.    Erneuerbare Energien. Sonne + Wind.</vt:lpstr>
      <vt:lpstr>PowerPoint-Präsentation</vt:lpstr>
      <vt:lpstr>PowerPoint-Präsentation</vt:lpstr>
      <vt:lpstr>PowerPoint-Präsentation</vt:lpstr>
    </vt:vector>
  </TitlesOfParts>
  <Company>BR Arnsberg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Gerber, Sascha</dc:creator>
  <cp:lastModifiedBy>Lohmeyer, Melina</cp:lastModifiedBy>
  <cp:revision>159</cp:revision>
  <cp:lastPrinted>2022-04-07T05:15:18Z</cp:lastPrinted>
  <dcterms:created xsi:type="dcterms:W3CDTF">2022-03-16T07:59:44Z</dcterms:created>
  <dcterms:modified xsi:type="dcterms:W3CDTF">2022-04-08T12:37:06Z</dcterms:modified>
</cp:coreProperties>
</file>